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57" r:id="rId6"/>
    <p:sldId id="258" r:id="rId7"/>
    <p:sldId id="287" r:id="rId8"/>
    <p:sldId id="260" r:id="rId9"/>
    <p:sldId id="290" r:id="rId10"/>
    <p:sldId id="261" r:id="rId11"/>
    <p:sldId id="275" r:id="rId12"/>
    <p:sldId id="276" r:id="rId13"/>
    <p:sldId id="277" r:id="rId14"/>
    <p:sldId id="278" r:id="rId15"/>
    <p:sldId id="313" r:id="rId16"/>
    <p:sldId id="327" r:id="rId17"/>
    <p:sldId id="280" r:id="rId18"/>
    <p:sldId id="263" r:id="rId19"/>
    <p:sldId id="264" r:id="rId20"/>
    <p:sldId id="265" r:id="rId21"/>
    <p:sldId id="266" r:id="rId22"/>
    <p:sldId id="291" r:id="rId23"/>
    <p:sldId id="289" r:id="rId24"/>
    <p:sldId id="269" r:id="rId25"/>
    <p:sldId id="270" r:id="rId26"/>
    <p:sldId id="271" r:id="rId27"/>
    <p:sldId id="272" r:id="rId28"/>
    <p:sldId id="297" r:id="rId29"/>
    <p:sldId id="292" r:id="rId30"/>
    <p:sldId id="295" r:id="rId31"/>
    <p:sldId id="294" r:id="rId32"/>
    <p:sldId id="293" r:id="rId33"/>
    <p:sldId id="296" r:id="rId34"/>
    <p:sldId id="298" r:id="rId35"/>
    <p:sldId id="316" r:id="rId36"/>
    <p:sldId id="337" r:id="rId37"/>
    <p:sldId id="321" r:id="rId38"/>
    <p:sldId id="338" r:id="rId39"/>
    <p:sldId id="322" r:id="rId40"/>
    <p:sldId id="318" r:id="rId41"/>
    <p:sldId id="319" r:id="rId42"/>
    <p:sldId id="323" r:id="rId43"/>
    <p:sldId id="324" r:id="rId44"/>
    <p:sldId id="325" r:id="rId45"/>
    <p:sldId id="326" r:id="rId46"/>
    <p:sldId id="329" r:id="rId47"/>
    <p:sldId id="299" r:id="rId48"/>
    <p:sldId id="330" r:id="rId49"/>
    <p:sldId id="331" r:id="rId50"/>
    <p:sldId id="332" r:id="rId51"/>
    <p:sldId id="333" r:id="rId52"/>
    <p:sldId id="302" r:id="rId53"/>
    <p:sldId id="334" r:id="rId54"/>
    <p:sldId id="335" r:id="rId55"/>
    <p:sldId id="342" r:id="rId56"/>
    <p:sldId id="301" r:id="rId57"/>
    <p:sldId id="336" r:id="rId58"/>
    <p:sldId id="303" r:id="rId59"/>
    <p:sldId id="320" r:id="rId60"/>
    <p:sldId id="341" r:id="rId61"/>
    <p:sldId id="304" r:id="rId62"/>
    <p:sldId id="305" r:id="rId63"/>
    <p:sldId id="281" r:id="rId64"/>
    <p:sldId id="314" r:id="rId65"/>
    <p:sldId id="288" r:id="rId66"/>
    <p:sldId id="274" r:id="rId67"/>
    <p:sldId id="273" r:id="rId68"/>
    <p:sldId id="306" r:id="rId69"/>
    <p:sldId id="340" r:id="rId70"/>
    <p:sldId id="307" r:id="rId71"/>
    <p:sldId id="310" r:id="rId72"/>
    <p:sldId id="308" r:id="rId73"/>
    <p:sldId id="343" r:id="rId74"/>
    <p:sldId id="309" r:id="rId75"/>
    <p:sldId id="282" r:id="rId76"/>
    <p:sldId id="283" r:id="rId77"/>
  </p:sldIdLst>
  <p:sldSz cx="18288000" cy="10287000"/>
  <p:notesSz cx="6858000" cy="9144000"/>
  <p:embeddedFontLst>
    <p:embeddedFont>
      <p:font typeface="Jua" panose="020B0604020202020204" charset="-127"/>
      <p:regular r:id="rId78"/>
    </p:embeddedFont>
    <p:embeddedFont>
      <p:font typeface="Aptos Narrow" panose="020B0004020202020204" pitchFamily="34" charset="0"/>
      <p:regular r:id="rId79"/>
      <p:bold r:id="rId80"/>
      <p:italic r:id="rId81"/>
      <p:boldItalic r:id="rId82"/>
    </p:embeddedFont>
    <p:embeddedFont>
      <p:font typeface="Bobby Jones" panose="020B0604020202020204" charset="0"/>
      <p:regular r:id="rId83"/>
    </p:embeddedFont>
    <p:embeddedFont>
      <p:font typeface="Pristina" panose="03060402040406080204" pitchFamily="66" charset="0"/>
      <p:regular r:id="rId8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96360A-9810-7458-6505-435A47510E1F}" v="21" dt="2024-11-21T15:32:19.511"/>
    <p1510:client id="{3FDD2AB2-7229-75F8-545F-5AA3E6802277}" v="2" dt="2024-11-19T22:12:37.351"/>
    <p1510:client id="{4ABF92B7-1F7F-396F-138C-DD1D92CFFCD8}" v="7" dt="2024-11-20T22:30:08.600"/>
    <p1510:client id="{56F5FCF0-7978-B65E-DC61-CDF33520F01D}" v="703" dt="2024-11-21T18:14:03.017"/>
    <p1510:client id="{9118494E-C6E4-EBD0-C2EB-054D391D8020}" v="5" dt="2024-11-19T21:45:38.972"/>
    <p1510:client id="{A1E9CCB6-43D5-2D77-6C70-828577E3BB33}" v="2413" dt="2024-11-20T14:55:39.847"/>
    <p1510:client id="{D0F762E9-C401-1799-C4FA-FC7EA867BCB4}" v="5" dt="2024-11-21T16:53:38.174"/>
    <p1510:client id="{E25CF6CD-AC41-BFC5-06DE-01B83D0EDBB3}" v="62" dt="2024-11-21T16:37:46.5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7.fntdata"/><Relationship Id="rId89" Type="http://schemas.microsoft.com/office/2015/10/relationships/revisionInfo" Target="revisionInfo.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font" Target="fonts/font2.fntdata"/><Relationship Id="rId5" Type="http://schemas.openxmlformats.org/officeDocument/2006/relationships/slide" Target="slides/slide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font" Target="fonts/font3.fntdata"/><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font" Target="fonts/font6.fntdata"/><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font" Target="fonts/font5.fntdata"/><Relationship Id="rId19" Type="http://schemas.openxmlformats.org/officeDocument/2006/relationships/slide" Target="slides/slide1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9.gif"/><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gif"/><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18" Type="http://schemas.openxmlformats.org/officeDocument/2006/relationships/image" Target="../media/image38.png"/><Relationship Id="rId26" Type="http://schemas.openxmlformats.org/officeDocument/2006/relationships/image" Target="../media/image46.png"/><Relationship Id="rId3" Type="http://schemas.openxmlformats.org/officeDocument/2006/relationships/image" Target="../media/image2.svg"/><Relationship Id="rId21" Type="http://schemas.openxmlformats.org/officeDocument/2006/relationships/image" Target="../media/image41.svg"/><Relationship Id="rId7" Type="http://schemas.openxmlformats.org/officeDocument/2006/relationships/image" Target="../media/image27.svg"/><Relationship Id="rId12" Type="http://schemas.openxmlformats.org/officeDocument/2006/relationships/image" Target="../media/image32.png"/><Relationship Id="rId17" Type="http://schemas.openxmlformats.org/officeDocument/2006/relationships/image" Target="../media/image37.svg"/><Relationship Id="rId25" Type="http://schemas.openxmlformats.org/officeDocument/2006/relationships/image" Target="../media/image45.svg"/><Relationship Id="rId2" Type="http://schemas.openxmlformats.org/officeDocument/2006/relationships/image" Target="../media/image1.png"/><Relationship Id="rId16" Type="http://schemas.openxmlformats.org/officeDocument/2006/relationships/image" Target="../media/image36.png"/><Relationship Id="rId20" Type="http://schemas.openxmlformats.org/officeDocument/2006/relationships/image" Target="../media/image40.png"/><Relationship Id="rId29" Type="http://schemas.openxmlformats.org/officeDocument/2006/relationships/image" Target="../media/image49.sv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svg"/><Relationship Id="rId24" Type="http://schemas.openxmlformats.org/officeDocument/2006/relationships/image" Target="../media/image44.png"/><Relationship Id="rId5" Type="http://schemas.openxmlformats.org/officeDocument/2006/relationships/image" Target="../media/image25.svg"/><Relationship Id="rId15" Type="http://schemas.openxmlformats.org/officeDocument/2006/relationships/image" Target="../media/image35.svg"/><Relationship Id="rId23" Type="http://schemas.openxmlformats.org/officeDocument/2006/relationships/image" Target="../media/image43.svg"/><Relationship Id="rId28" Type="http://schemas.openxmlformats.org/officeDocument/2006/relationships/image" Target="../media/image48.png"/><Relationship Id="rId10" Type="http://schemas.openxmlformats.org/officeDocument/2006/relationships/image" Target="../media/image30.png"/><Relationship Id="rId19" Type="http://schemas.openxmlformats.org/officeDocument/2006/relationships/image" Target="../media/image39.sv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 Id="rId22" Type="http://schemas.openxmlformats.org/officeDocument/2006/relationships/image" Target="../media/image42.png"/><Relationship Id="rId27" Type="http://schemas.openxmlformats.org/officeDocument/2006/relationships/image" Target="../media/image47.svg"/><Relationship Id="rId30" Type="http://schemas.openxmlformats.org/officeDocument/2006/relationships/image" Target="../media/image4.jpeg"/></Relationships>
</file>

<file path=ppt/slides/_rels/slide2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2.sv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51.sv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jpe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jpe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jpeg"/><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55.jpeg"/><Relationship Id="rId4" Type="http://schemas.openxmlformats.org/officeDocument/2006/relationships/image" Target="../media/image4.jpe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56.png"/><Relationship Id="rId4" Type="http://schemas.openxmlformats.org/officeDocument/2006/relationships/image" Target="../media/image4.jpeg"/></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57.png"/><Relationship Id="rId4" Type="http://schemas.openxmlformats.org/officeDocument/2006/relationships/image" Target="../media/image4.jpeg"/></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58.png"/><Relationship Id="rId4" Type="http://schemas.openxmlformats.org/officeDocument/2006/relationships/image" Target="../media/image4.jpeg"/></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59.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10.svg"/></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60.png"/><Relationship Id="rId4" Type="http://schemas.openxmlformats.org/officeDocument/2006/relationships/image" Target="../media/image4.jpeg"/></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3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3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3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3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3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1.svg"/><Relationship Id="rId7"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jpeg"/><Relationship Id="rId9" Type="http://schemas.openxmlformats.org/officeDocument/2006/relationships/image" Target="../media/image10.svg"/></Relationships>
</file>

<file path=ppt/slides/_rels/slide4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5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5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5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4.jpeg"/></Relationships>
</file>

<file path=ppt/slides/_rels/slide5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5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4.jpeg"/></Relationships>
</file>

<file path=ppt/slides/_rels/slide5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4.jpeg"/></Relationships>
</file>

<file path=ppt/slides/_rels/slide5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svg"/><Relationship Id="rId2" Type="http://schemas.openxmlformats.org/officeDocument/2006/relationships/image" Target="../media/image15.gif"/><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jpeg"/><Relationship Id="rId4" Type="http://schemas.openxmlformats.org/officeDocument/2006/relationships/image" Target="../media/image2.svg"/></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8.png"/></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6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6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6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4.jpeg"/></Relationships>
</file>

<file path=ppt/slides/_rels/slide6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4.jpeg"/></Relationships>
</file>

<file path=ppt/slides/_rels/slide6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2.sv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17.gif"/><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4.jpeg"/></Relationships>
</file>

<file path=ppt/slides/_rels/slide7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youtu.be/oTpYuV0C4Kc" TargetMode="External"/><Relationship Id="rId5" Type="http://schemas.openxmlformats.org/officeDocument/2006/relationships/hyperlink" Target="https://youtu.be/h0sAWN_wsLw" TargetMode="External"/><Relationship Id="rId4" Type="http://schemas.openxmlformats.org/officeDocument/2006/relationships/image" Target="../media/image4.jpeg"/></Relationships>
</file>

<file path=ppt/slides/_rels/slide72.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11.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jpeg"/><Relationship Id="rId4" Type="http://schemas.openxmlformats.org/officeDocument/2006/relationships/hyperlink" Target="https://github.com/htmw/2024F-Bytes/wiki"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9.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4" name="Freeform 4"/>
          <p:cNvSpPr/>
          <p:nvPr/>
        </p:nvSpPr>
        <p:spPr>
          <a:xfrm>
            <a:off x="-339025" y="7344985"/>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5"/>
          <p:cNvSpPr txBox="1"/>
          <p:nvPr/>
        </p:nvSpPr>
        <p:spPr>
          <a:xfrm>
            <a:off x="3920748" y="5008186"/>
            <a:ext cx="9281599" cy="725821"/>
          </a:xfrm>
          <a:prstGeom prst="rect">
            <a:avLst/>
          </a:prstGeom>
        </p:spPr>
        <p:txBody>
          <a:bodyPr lIns="0" tIns="0" rIns="0" bIns="0" rtlCol="0" anchor="t">
            <a:spAutoFit/>
          </a:bodyPr>
          <a:lstStyle/>
          <a:p>
            <a:pPr algn="ctr">
              <a:lnSpc>
                <a:spcPts val="5211"/>
              </a:lnSpc>
            </a:pPr>
            <a:r>
              <a:rPr lang="en-US" sz="3722">
                <a:solidFill>
                  <a:srgbClr val="FFFFFF"/>
                </a:solidFill>
                <a:latin typeface="Jua"/>
                <a:ea typeface="Jua"/>
                <a:cs typeface="Jua"/>
                <a:sym typeface="Jua"/>
              </a:rPr>
              <a:t>AI Language Translator</a:t>
            </a:r>
          </a:p>
        </p:txBody>
      </p:sp>
      <p:sp>
        <p:nvSpPr>
          <p:cNvPr id="6" name="TextBox 6"/>
          <p:cNvSpPr txBox="1"/>
          <p:nvPr/>
        </p:nvSpPr>
        <p:spPr>
          <a:xfrm>
            <a:off x="2574449" y="3081329"/>
            <a:ext cx="11974197" cy="1930039"/>
          </a:xfrm>
          <a:prstGeom prst="rect">
            <a:avLst/>
          </a:prstGeom>
        </p:spPr>
        <p:txBody>
          <a:bodyPr lIns="0" tIns="0" rIns="0" bIns="0" rtlCol="0" anchor="t">
            <a:spAutoFit/>
          </a:bodyPr>
          <a:lstStyle/>
          <a:p>
            <a:pPr marL="0" lvl="0" indent="0" algn="ctr">
              <a:lnSpc>
                <a:spcPts val="14204"/>
              </a:lnSpc>
              <a:spcBef>
                <a:spcPct val="0"/>
              </a:spcBef>
            </a:pPr>
            <a:r>
              <a:rPr lang="en-US" sz="14064">
                <a:solidFill>
                  <a:srgbClr val="FFFFFF"/>
                </a:solidFill>
                <a:latin typeface="Bobby Jones"/>
                <a:ea typeface="Bobby Jones"/>
                <a:cs typeface="Bobby Jones"/>
                <a:sym typeface="Bobby Jones"/>
              </a:rPr>
              <a:t>SPEAKEZ</a:t>
            </a:r>
          </a:p>
        </p:txBody>
      </p:sp>
      <p:sp>
        <p:nvSpPr>
          <p:cNvPr id="7" name="TextBox 7"/>
          <p:cNvSpPr txBox="1"/>
          <p:nvPr/>
        </p:nvSpPr>
        <p:spPr>
          <a:xfrm>
            <a:off x="538616" y="8081724"/>
            <a:ext cx="17194907" cy="1925464"/>
          </a:xfrm>
          <a:prstGeom prst="rect">
            <a:avLst/>
          </a:prstGeom>
        </p:spPr>
        <p:txBody>
          <a:bodyPr wrap="square" lIns="0" tIns="0" rIns="0" bIns="0" rtlCol="0" anchor="t">
            <a:spAutoFit/>
          </a:bodyPr>
          <a:lstStyle/>
          <a:p>
            <a:pPr algn="ctr">
              <a:lnSpc>
                <a:spcPts val="5211"/>
              </a:lnSpc>
            </a:pPr>
            <a:r>
              <a:rPr lang="en-US" sz="3722">
                <a:solidFill>
                  <a:srgbClr val="FFFFFF"/>
                </a:solidFill>
                <a:latin typeface="Jua"/>
                <a:ea typeface="Jua"/>
                <a:cs typeface="Jua"/>
                <a:sym typeface="Jua"/>
              </a:rPr>
              <a:t>Kaali Lovell | Pavan Polireddy | Rakesh Tirumala </a:t>
            </a:r>
          </a:p>
          <a:p>
            <a:pPr algn="ctr">
              <a:lnSpc>
                <a:spcPts val="5211"/>
              </a:lnSpc>
            </a:pPr>
            <a:r>
              <a:rPr lang="en-US" sz="3722">
                <a:solidFill>
                  <a:srgbClr val="FFFFFF"/>
                </a:solidFill>
                <a:latin typeface="Jua"/>
                <a:ea typeface="Jua"/>
                <a:cs typeface="Jua"/>
                <a:sym typeface="Jua"/>
              </a:rPr>
              <a:t>Steve St Fleur | Tanvi Prakash Gavali | Venkat Sai Pallapu</a:t>
            </a:r>
          </a:p>
          <a:p>
            <a:pPr algn="ctr">
              <a:lnSpc>
                <a:spcPts val="5211"/>
              </a:lnSpc>
            </a:pPr>
            <a:endParaRPr lang="en-US" sz="3722">
              <a:solidFill>
                <a:srgbClr val="FFFFFF"/>
              </a:solidFill>
              <a:latin typeface="Jua"/>
              <a:ea typeface="Jua"/>
              <a:cs typeface="Jua"/>
              <a:sym typeface="Jua"/>
            </a:endParaRPr>
          </a:p>
        </p:txBody>
      </p:sp>
      <p:pic>
        <p:nvPicPr>
          <p:cNvPr id="8" name="Picture 7" descr="A cartoon of a robot holding a sign&#10;&#10;Description automatically generated">
            <a:extLst>
              <a:ext uri="{FF2B5EF4-FFF2-40B4-BE49-F238E27FC236}">
                <a16:creationId xmlns:a16="http://schemas.microsoft.com/office/drawing/2014/main" id="{5E806504-F48F-9977-C727-D3A0E6DF3756}"/>
              </a:ext>
            </a:extLst>
          </p:cNvPr>
          <p:cNvPicPr>
            <a:picLocks noChangeAspect="1"/>
          </p:cNvPicPr>
          <p:nvPr/>
        </p:nvPicPr>
        <p:blipFill>
          <a:blip r:embed="rId4">
            <a:extLst>
              <a:ext uri="{28A0092B-C50C-407E-A947-70E740481C1C}">
                <a14:useLocalDpi xmlns:a14="http://schemas.microsoft.com/office/drawing/2010/main" val="0"/>
              </a:ext>
            </a:extLst>
          </a:blip>
          <a:srcRect l="64583" b="15432"/>
          <a:stretch/>
        </p:blipFill>
        <p:spPr>
          <a:xfrm>
            <a:off x="13411200" y="775723"/>
            <a:ext cx="4876800" cy="6550212"/>
          </a:xfrm>
          <a:prstGeom prst="rect">
            <a:avLst/>
          </a:prstGeom>
        </p:spPr>
      </p:pic>
      <p:pic>
        <p:nvPicPr>
          <p:cNvPr id="3" name="Picture 2" descr="A blue and yellow logo&#10;&#10;Description automatically generated">
            <a:extLst>
              <a:ext uri="{FF2B5EF4-FFF2-40B4-BE49-F238E27FC236}">
                <a16:creationId xmlns:a16="http://schemas.microsoft.com/office/drawing/2014/main" id="{925B548F-E115-102D-5885-57350BA0954F}"/>
              </a:ext>
            </a:extLst>
          </p:cNvPr>
          <p:cNvPicPr>
            <a:picLocks noChangeAspect="1"/>
          </p:cNvPicPr>
          <p:nvPr/>
        </p:nvPicPr>
        <p:blipFill>
          <a:blip r:embed="rId5"/>
          <a:stretch>
            <a:fillRect/>
          </a:stretch>
        </p:blipFill>
        <p:spPr>
          <a:xfrm>
            <a:off x="-652" y="326"/>
            <a:ext cx="1085821" cy="102736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2" name="TextBox 2"/>
          <p:cNvSpPr txBox="1"/>
          <p:nvPr/>
        </p:nvSpPr>
        <p:spPr>
          <a:xfrm>
            <a:off x="1028700" y="2400300"/>
            <a:ext cx="14734620" cy="7120219"/>
          </a:xfrm>
          <a:prstGeom prst="rect">
            <a:avLst/>
          </a:prstGeom>
        </p:spPr>
        <p:txBody>
          <a:bodyPr lIns="0" tIns="0" rIns="0" bIns="0" rtlCol="0" anchor="t">
            <a:spAutoFit/>
          </a:bodyPr>
          <a:lstStyle/>
          <a:p>
            <a:pPr algn="l">
              <a:lnSpc>
                <a:spcPts val="5597"/>
              </a:lnSpc>
            </a:pPr>
            <a:r>
              <a:rPr lang="en-US" sz="3200">
                <a:solidFill>
                  <a:srgbClr val="FFFFFF"/>
                </a:solidFill>
                <a:latin typeface="Jua"/>
                <a:ea typeface="Jua"/>
                <a:cs typeface="Jua"/>
                <a:sym typeface="Jua"/>
              </a:rPr>
              <a:t>Meetings:</a:t>
            </a:r>
          </a:p>
          <a:p>
            <a:pPr marL="561339" lvl="1" indent="-280669" algn="l">
              <a:lnSpc>
                <a:spcPts val="3639"/>
              </a:lnSpc>
              <a:buFont typeface="Arial"/>
              <a:buChar char="•"/>
            </a:pPr>
            <a:r>
              <a:rPr lang="en-US" sz="2200">
                <a:solidFill>
                  <a:srgbClr val="FFFFFF"/>
                </a:solidFill>
                <a:latin typeface="Jua"/>
                <a:ea typeface="Jua"/>
                <a:cs typeface="Jua"/>
                <a:sym typeface="Jua"/>
              </a:rPr>
              <a:t>Regular team meetings will be scheduled twice a week on Sundays at 2:00 pm and Thursdays at 5:30 pm via zoom to review individual and collective progress. Failing to join these meetings will negatively affect the group.</a:t>
            </a:r>
          </a:p>
          <a:p>
            <a:pPr marL="561339" lvl="1" indent="-280669" algn="l">
              <a:lnSpc>
                <a:spcPts val="3639"/>
              </a:lnSpc>
              <a:buFont typeface="Arial"/>
              <a:buChar char="•"/>
            </a:pPr>
            <a:r>
              <a:rPr lang="en-US" sz="2200">
                <a:solidFill>
                  <a:srgbClr val="FFFFFF"/>
                </a:solidFill>
                <a:latin typeface="Jua"/>
                <a:ea typeface="Jua"/>
                <a:cs typeface="Jua"/>
                <a:sym typeface="Jua"/>
              </a:rPr>
              <a:t>If unable to attend a scheduled meeting, team members should inform the group in advance.</a:t>
            </a:r>
          </a:p>
          <a:p>
            <a:pPr marL="561339" lvl="1" indent="-280669" algn="l">
              <a:lnSpc>
                <a:spcPts val="3639"/>
              </a:lnSpc>
              <a:buFont typeface="Arial"/>
              <a:buChar char="•"/>
            </a:pPr>
            <a:r>
              <a:rPr lang="en-US" sz="2200">
                <a:solidFill>
                  <a:srgbClr val="FFFFFF"/>
                </a:solidFill>
                <a:latin typeface="Jua"/>
                <a:ea typeface="Jua"/>
                <a:cs typeface="Jua"/>
                <a:sym typeface="Jua"/>
              </a:rPr>
              <a:t>In urgent situations, additional meetings may be arranged with at least 24 hours’ notice.</a:t>
            </a:r>
          </a:p>
          <a:p>
            <a:pPr marL="561339" lvl="1" indent="-280669" algn="l">
              <a:lnSpc>
                <a:spcPts val="3639"/>
              </a:lnSpc>
              <a:buFont typeface="Arial"/>
              <a:buChar char="•"/>
            </a:pPr>
            <a:r>
              <a:rPr lang="en-US" sz="2200">
                <a:solidFill>
                  <a:srgbClr val="FFFFFF"/>
                </a:solidFill>
                <a:latin typeface="Jua"/>
                <a:ea typeface="Jua"/>
                <a:cs typeface="Jua"/>
                <a:sym typeface="Jua"/>
              </a:rPr>
              <a:t>Meeting agendas will be sent at least 24 hours prior to the meeting.</a:t>
            </a:r>
          </a:p>
          <a:p>
            <a:pPr marL="561339" lvl="1" indent="-280669" algn="l">
              <a:lnSpc>
                <a:spcPts val="3639"/>
              </a:lnSpc>
              <a:buFont typeface="Arial"/>
              <a:buChar char="•"/>
            </a:pPr>
            <a:r>
              <a:rPr lang="en-US" sz="2200">
                <a:solidFill>
                  <a:srgbClr val="FFFFFF"/>
                </a:solidFill>
                <a:latin typeface="Jua"/>
                <a:ea typeface="Jua"/>
                <a:cs typeface="Jua"/>
                <a:sym typeface="Jua"/>
              </a:rPr>
              <a:t>Meetings will commence and conclude on time, with members expected to join 2 minutes prior to the start.</a:t>
            </a:r>
          </a:p>
          <a:p>
            <a:pPr marL="561339" lvl="1" indent="-280669" algn="l">
              <a:lnSpc>
                <a:spcPts val="3639"/>
              </a:lnSpc>
              <a:buFont typeface="Arial"/>
              <a:buChar char="•"/>
            </a:pPr>
            <a:r>
              <a:rPr lang="en-US" sz="2200">
                <a:solidFill>
                  <a:srgbClr val="FFFFFF"/>
                </a:solidFill>
                <a:latin typeface="Jua"/>
                <a:ea typeface="Jua"/>
                <a:cs typeface="Jua"/>
                <a:sym typeface="Jua"/>
              </a:rPr>
              <a:t>All team members are required to have their Zoom cameras open during the meetings. They are required to show respect, actively listen, and participate by sharing feedback or suggestions.</a:t>
            </a:r>
          </a:p>
          <a:p>
            <a:pPr marL="561339" lvl="1" indent="-280669" algn="l">
              <a:lnSpc>
                <a:spcPts val="3639"/>
              </a:lnSpc>
              <a:buFont typeface="Arial"/>
              <a:buChar char="•"/>
            </a:pPr>
            <a:r>
              <a:rPr lang="en-US" sz="2200">
                <a:solidFill>
                  <a:srgbClr val="FFFFFF"/>
                </a:solidFill>
                <a:latin typeface="Jua"/>
                <a:ea typeface="Jua"/>
                <a:cs typeface="Jua"/>
                <a:sym typeface="Jua"/>
              </a:rPr>
              <a:t>Team agrees to follow these agile practices throughout the project:  </a:t>
            </a:r>
          </a:p>
          <a:p>
            <a:pPr marL="1122678" lvl="2" indent="-374226" algn="l">
              <a:lnSpc>
                <a:spcPts val="3639"/>
              </a:lnSpc>
              <a:buFont typeface="Arial"/>
              <a:buChar char="⚬"/>
            </a:pPr>
            <a:r>
              <a:rPr lang="en-US" sz="2200">
                <a:solidFill>
                  <a:srgbClr val="FFFFFF"/>
                </a:solidFill>
                <a:latin typeface="Jua"/>
                <a:ea typeface="Jua"/>
                <a:cs typeface="Jua"/>
                <a:sym typeface="Jua"/>
              </a:rPr>
              <a:t>Meet at the beginning of each sprint to discuss tasks for the upcoming sprint.</a:t>
            </a:r>
          </a:p>
          <a:p>
            <a:pPr marL="1122678" lvl="2" indent="-374226" algn="l">
              <a:lnSpc>
                <a:spcPts val="3639"/>
              </a:lnSpc>
              <a:buFont typeface="Arial"/>
              <a:buChar char="⚬"/>
            </a:pPr>
            <a:r>
              <a:rPr lang="en-US" sz="2200">
                <a:solidFill>
                  <a:srgbClr val="FFFFFF"/>
                </a:solidFill>
                <a:latin typeface="Jua"/>
                <a:ea typeface="Jua"/>
                <a:cs typeface="Jua"/>
                <a:sym typeface="Jua"/>
              </a:rPr>
              <a:t>Meet at the end of each sprint to present the completed work and gather feedback. </a:t>
            </a:r>
          </a:p>
        </p:txBody>
      </p:sp>
      <p:sp>
        <p:nvSpPr>
          <p:cNvPr id="3" name="TextBox 3"/>
          <p:cNvSpPr txBox="1"/>
          <p:nvPr/>
        </p:nvSpPr>
        <p:spPr>
          <a:xfrm>
            <a:off x="755552" y="835297"/>
            <a:ext cx="16776895"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TEAM WORKING AGREEMENT</a:t>
            </a:r>
            <a:endParaRPr lang="en-US" sz="8000">
              <a:solidFill>
                <a:srgbClr val="FFFFFF"/>
              </a:solidFill>
              <a:latin typeface="Bobby Jones"/>
              <a:ea typeface="Bobby Jones"/>
              <a:cs typeface="Bobby Jones"/>
            </a:endParaRPr>
          </a:p>
        </p:txBody>
      </p:sp>
      <p:pic>
        <p:nvPicPr>
          <p:cNvPr id="6" name="Picture 5" descr="A blue and yellow logo&#10;&#10;Description automatically generated">
            <a:extLst>
              <a:ext uri="{FF2B5EF4-FFF2-40B4-BE49-F238E27FC236}">
                <a16:creationId xmlns:a16="http://schemas.microsoft.com/office/drawing/2014/main" id="{9452A39E-397F-BEF4-24AA-99D1D672C533}"/>
              </a:ext>
            </a:extLst>
          </p:cNvPr>
          <p:cNvPicPr>
            <a:picLocks noChangeAspect="1"/>
          </p:cNvPicPr>
          <p:nvPr/>
        </p:nvPicPr>
        <p:blipFill>
          <a:blip r:embed="rId2"/>
          <a:stretch>
            <a:fillRect/>
          </a:stretch>
        </p:blipFill>
        <p:spPr>
          <a:xfrm>
            <a:off x="-652" y="326"/>
            <a:ext cx="1085821" cy="1027369"/>
          </a:xfrm>
          <a:prstGeom prst="rect">
            <a:avLst/>
          </a:prstGeom>
        </p:spPr>
      </p:pic>
      <p:pic>
        <p:nvPicPr>
          <p:cNvPr id="7" name="Graphic 6" descr="Pin with solid fill">
            <a:extLst>
              <a:ext uri="{FF2B5EF4-FFF2-40B4-BE49-F238E27FC236}">
                <a16:creationId xmlns:a16="http://schemas.microsoft.com/office/drawing/2014/main" id="{24A565DC-341A-D587-7167-CFE7AD6E67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7207345" y="114300"/>
            <a:ext cx="914400" cy="9144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2" name="TextBox 2"/>
          <p:cNvSpPr txBox="1"/>
          <p:nvPr/>
        </p:nvSpPr>
        <p:spPr>
          <a:xfrm>
            <a:off x="1028700" y="2722998"/>
            <a:ext cx="14734620" cy="5707404"/>
          </a:xfrm>
          <a:prstGeom prst="rect">
            <a:avLst/>
          </a:prstGeom>
        </p:spPr>
        <p:txBody>
          <a:bodyPr lIns="0" tIns="0" rIns="0" bIns="0" rtlCol="0" anchor="t">
            <a:spAutoFit/>
          </a:bodyPr>
          <a:lstStyle/>
          <a:p>
            <a:pPr algn="l">
              <a:lnSpc>
                <a:spcPts val="5597"/>
              </a:lnSpc>
            </a:pPr>
            <a:r>
              <a:rPr lang="en-US" sz="3998">
                <a:solidFill>
                  <a:srgbClr val="FFFFFF"/>
                </a:solidFill>
                <a:latin typeface="Jua"/>
                <a:ea typeface="Jua"/>
                <a:cs typeface="Jua"/>
                <a:sym typeface="Jua"/>
              </a:rPr>
              <a:t>Respect and Professionalism:</a:t>
            </a:r>
          </a:p>
          <a:p>
            <a:pPr marL="604518" lvl="1" indent="-302259" algn="l">
              <a:lnSpc>
                <a:spcPts val="3919"/>
              </a:lnSpc>
              <a:buFont typeface="Arial"/>
              <a:buChar char="•"/>
            </a:pPr>
            <a:r>
              <a:rPr lang="en-US" sz="2799">
                <a:solidFill>
                  <a:srgbClr val="FFFFFF"/>
                </a:solidFill>
                <a:latin typeface="Jua"/>
                <a:ea typeface="Jua"/>
                <a:cs typeface="Jua"/>
                <a:sym typeface="Jua"/>
              </a:rPr>
              <a:t>All communication and interaction within the team will be conducted with respect; diverse viewpoints and inputs should be appreciated.</a:t>
            </a:r>
          </a:p>
          <a:p>
            <a:pPr marL="604518" lvl="1" indent="-302259" algn="l">
              <a:lnSpc>
                <a:spcPts val="3919"/>
              </a:lnSpc>
              <a:buFont typeface="Arial"/>
              <a:buChar char="•"/>
            </a:pPr>
            <a:r>
              <a:rPr lang="en-US" sz="2799">
                <a:solidFill>
                  <a:srgbClr val="FFFFFF"/>
                </a:solidFill>
                <a:latin typeface="Jua"/>
                <a:ea typeface="Jua"/>
                <a:cs typeface="Jua"/>
                <a:sym typeface="Jua"/>
              </a:rPr>
              <a:t>Feedback should be constructive and centered on the project and not on personal traits.</a:t>
            </a:r>
          </a:p>
          <a:p>
            <a:pPr marL="604518" lvl="1" indent="-302259" algn="l">
              <a:lnSpc>
                <a:spcPts val="3919"/>
              </a:lnSpc>
              <a:buFont typeface="Arial"/>
              <a:buChar char="•"/>
            </a:pPr>
            <a:r>
              <a:rPr lang="en-US" sz="2799">
                <a:solidFill>
                  <a:srgbClr val="FFFFFF"/>
                </a:solidFill>
                <a:latin typeface="Jua"/>
                <a:ea typeface="Jua"/>
                <a:cs typeface="Jua"/>
                <a:sym typeface="Jua"/>
              </a:rPr>
              <a:t>If a member disagrees with a decision, they can request a review at the next team meeting.</a:t>
            </a:r>
          </a:p>
          <a:p>
            <a:pPr marL="604518" lvl="1" indent="-302259" algn="l">
              <a:lnSpc>
                <a:spcPts val="3919"/>
              </a:lnSpc>
              <a:buFont typeface="Arial"/>
              <a:buChar char="•"/>
            </a:pPr>
            <a:r>
              <a:rPr lang="en-US" sz="2799">
                <a:solidFill>
                  <a:srgbClr val="FFFFFF"/>
                </a:solidFill>
                <a:latin typeface="Jua"/>
                <a:ea typeface="Jua"/>
                <a:cs typeface="Jua"/>
                <a:sym typeface="Jua"/>
              </a:rPr>
              <a:t>The team aims to create a welcoming space where everyone feels comfortable sharing their ideas</a:t>
            </a:r>
          </a:p>
          <a:p>
            <a:pPr marL="604518" lvl="1" indent="-302259" algn="l">
              <a:lnSpc>
                <a:spcPts val="3919"/>
              </a:lnSpc>
              <a:buFont typeface="Arial"/>
              <a:buChar char="•"/>
            </a:pPr>
            <a:r>
              <a:rPr lang="en-US" sz="2799">
                <a:solidFill>
                  <a:srgbClr val="FFFFFF"/>
                </a:solidFill>
                <a:latin typeface="Jua"/>
                <a:ea typeface="Jua"/>
                <a:cs typeface="Jua"/>
                <a:sym typeface="Jua"/>
              </a:rPr>
              <a:t>Any disagreements should be addressed openly and respectfully within the team. If an internal resolution is not possible, the team will seek advice from the professor.</a:t>
            </a:r>
          </a:p>
          <a:p>
            <a:pPr algn="l">
              <a:lnSpc>
                <a:spcPts val="3639"/>
              </a:lnSpc>
            </a:pPr>
            <a:endParaRPr lang="en-US" sz="2799">
              <a:solidFill>
                <a:srgbClr val="FFFFFF"/>
              </a:solidFill>
              <a:latin typeface="Jua"/>
              <a:ea typeface="Jua"/>
              <a:cs typeface="Jua"/>
              <a:sym typeface="Jua"/>
            </a:endParaRPr>
          </a:p>
        </p:txBody>
      </p:sp>
      <p:sp>
        <p:nvSpPr>
          <p:cNvPr id="3" name="TextBox 3"/>
          <p:cNvSpPr txBox="1"/>
          <p:nvPr/>
        </p:nvSpPr>
        <p:spPr>
          <a:xfrm>
            <a:off x="755552" y="835297"/>
            <a:ext cx="16776895"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TEAM WORKING AGREEMENT</a:t>
            </a:r>
            <a:endParaRPr lang="en-US" sz="8000">
              <a:solidFill>
                <a:srgbClr val="FFFFFF"/>
              </a:solidFill>
              <a:latin typeface="Bobby Jones"/>
              <a:ea typeface="Bobby Jones"/>
              <a:cs typeface="Bobby Jones"/>
            </a:endParaRPr>
          </a:p>
        </p:txBody>
      </p:sp>
      <p:pic>
        <p:nvPicPr>
          <p:cNvPr id="6" name="Picture 5" descr="A blue and yellow logo&#10;&#10;Description automatically generated">
            <a:extLst>
              <a:ext uri="{FF2B5EF4-FFF2-40B4-BE49-F238E27FC236}">
                <a16:creationId xmlns:a16="http://schemas.microsoft.com/office/drawing/2014/main" id="{84268C8C-C0F5-EAD1-9E74-909C493FA36E}"/>
              </a:ext>
            </a:extLst>
          </p:cNvPr>
          <p:cNvPicPr>
            <a:picLocks noChangeAspect="1"/>
          </p:cNvPicPr>
          <p:nvPr/>
        </p:nvPicPr>
        <p:blipFill>
          <a:blip r:embed="rId2"/>
          <a:stretch>
            <a:fillRect/>
          </a:stretch>
        </p:blipFill>
        <p:spPr>
          <a:xfrm>
            <a:off x="-652" y="326"/>
            <a:ext cx="1085821" cy="1027369"/>
          </a:xfrm>
          <a:prstGeom prst="rect">
            <a:avLst/>
          </a:prstGeom>
        </p:spPr>
      </p:pic>
      <p:pic>
        <p:nvPicPr>
          <p:cNvPr id="7" name="Graphic 6" descr="Pin with solid fill">
            <a:extLst>
              <a:ext uri="{FF2B5EF4-FFF2-40B4-BE49-F238E27FC236}">
                <a16:creationId xmlns:a16="http://schemas.microsoft.com/office/drawing/2014/main" id="{921DEF03-282F-6BC0-33E5-DAB5625524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7207345" y="114300"/>
            <a:ext cx="914400" cy="9144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2" name="TextBox 2"/>
          <p:cNvSpPr txBox="1"/>
          <p:nvPr/>
        </p:nvSpPr>
        <p:spPr>
          <a:xfrm>
            <a:off x="1571625" y="1780023"/>
            <a:ext cx="14734620" cy="7242495"/>
          </a:xfrm>
          <a:prstGeom prst="rect">
            <a:avLst/>
          </a:prstGeom>
        </p:spPr>
        <p:txBody>
          <a:bodyPr lIns="0" tIns="0" rIns="0" bIns="0" rtlCol="0" anchor="t">
            <a:spAutoFit/>
          </a:bodyPr>
          <a:lstStyle/>
          <a:p>
            <a:pPr>
              <a:lnSpc>
                <a:spcPts val="5597"/>
              </a:lnSpc>
            </a:pPr>
            <a:r>
              <a:rPr lang="en-US" sz="3950">
                <a:solidFill>
                  <a:srgbClr val="FFFFFF"/>
                </a:solidFill>
                <a:latin typeface="Jua"/>
                <a:ea typeface="Jua"/>
                <a:cs typeface="Jua"/>
                <a:sym typeface="Jua"/>
              </a:rPr>
              <a:t>Definition of Done (MVP DoD) for the Language Translator App: </a:t>
            </a:r>
            <a:endParaRPr lang="en-US" sz="2800">
              <a:solidFill>
                <a:srgbClr val="FFFFFF"/>
              </a:solidFill>
              <a:latin typeface="Jua"/>
              <a:ea typeface="Jua"/>
              <a:cs typeface="Jua"/>
            </a:endParaRPr>
          </a:p>
          <a:p>
            <a:pPr marL="647065" lvl="1" indent="-323215">
              <a:lnSpc>
                <a:spcPts val="4199"/>
              </a:lnSpc>
              <a:buFont typeface="Arial"/>
              <a:buChar char="•"/>
            </a:pPr>
            <a:r>
              <a:rPr lang="en-US" sz="2950">
                <a:solidFill>
                  <a:srgbClr val="FFFFFF"/>
                </a:solidFill>
                <a:latin typeface="Jua"/>
                <a:ea typeface="Jua"/>
                <a:cs typeface="Jua"/>
                <a:sym typeface="Jua"/>
              </a:rPr>
              <a:t>The application can transcribe the given audio into text without error.</a:t>
            </a:r>
            <a:endParaRPr lang="en-US" sz="2950">
              <a:solidFill>
                <a:srgbClr val="FFFFFF"/>
              </a:solidFill>
              <a:latin typeface="Jua"/>
              <a:ea typeface="Jua"/>
              <a:cs typeface="Jua"/>
            </a:endParaRPr>
          </a:p>
          <a:p>
            <a:pPr marL="647065" lvl="1" indent="-323215">
              <a:lnSpc>
                <a:spcPts val="4199"/>
              </a:lnSpc>
              <a:buFont typeface="Arial"/>
              <a:buChar char="•"/>
            </a:pPr>
            <a:r>
              <a:rPr lang="en-US" sz="2950">
                <a:solidFill>
                  <a:srgbClr val="FFFFFF"/>
                </a:solidFill>
                <a:latin typeface="Jua"/>
                <a:ea typeface="Jua"/>
                <a:cs typeface="Jua"/>
                <a:sym typeface="Jua"/>
              </a:rPr>
              <a:t>The application can successfully translate the transcribed audio to the specified language without errors.</a:t>
            </a:r>
            <a:endParaRPr lang="en-US" sz="2950">
              <a:solidFill>
                <a:srgbClr val="FFFFFF"/>
              </a:solidFill>
              <a:latin typeface="Jua"/>
              <a:ea typeface="Jua"/>
              <a:cs typeface="Jua"/>
            </a:endParaRPr>
          </a:p>
          <a:p>
            <a:pPr marL="647065" lvl="1" indent="-323215">
              <a:lnSpc>
                <a:spcPts val="4199"/>
              </a:lnSpc>
              <a:buFont typeface="Arial"/>
              <a:buChar char="•"/>
            </a:pPr>
            <a:r>
              <a:rPr lang="en-US" sz="2950">
                <a:solidFill>
                  <a:srgbClr val="FFFFFF"/>
                </a:solidFill>
                <a:latin typeface="Jua"/>
                <a:ea typeface="Jua"/>
                <a:cs typeface="Jua"/>
              </a:rPr>
              <a:t>A user is able to upload or delete an audio file to the application without errors.</a:t>
            </a:r>
            <a:endParaRPr lang="en-US" sz="2950">
              <a:solidFill>
                <a:srgbClr val="FFFFFF"/>
              </a:solidFill>
              <a:latin typeface="Jua"/>
              <a:ea typeface="Jua"/>
              <a:cs typeface="Jua"/>
              <a:sym typeface="Jua"/>
            </a:endParaRPr>
          </a:p>
          <a:p>
            <a:pPr marL="647065" lvl="1" indent="-323215">
              <a:lnSpc>
                <a:spcPts val="4199"/>
              </a:lnSpc>
              <a:buFont typeface="Arial"/>
              <a:buChar char="•"/>
            </a:pPr>
            <a:r>
              <a:rPr lang="en-US" sz="2950">
                <a:solidFill>
                  <a:srgbClr val="FFFFFF"/>
                </a:solidFill>
                <a:latin typeface="Jua"/>
                <a:ea typeface="Jua"/>
                <a:cs typeface="Jua"/>
                <a:sym typeface="Jua"/>
              </a:rPr>
              <a:t>Codes have been reviewed and approved by all team members.</a:t>
            </a:r>
            <a:endParaRPr lang="en-US" sz="2950">
              <a:solidFill>
                <a:srgbClr val="FFFFFF"/>
              </a:solidFill>
              <a:latin typeface="Jua"/>
              <a:ea typeface="Jua"/>
              <a:cs typeface="Jua"/>
            </a:endParaRPr>
          </a:p>
          <a:p>
            <a:pPr marL="647065" lvl="1" indent="-323215" algn="l">
              <a:lnSpc>
                <a:spcPts val="4199"/>
              </a:lnSpc>
              <a:buFont typeface="Arial"/>
              <a:buChar char="•"/>
            </a:pPr>
            <a:r>
              <a:rPr lang="en-US" sz="2950">
                <a:solidFill>
                  <a:srgbClr val="FFFFFF"/>
                </a:solidFill>
                <a:latin typeface="Jua"/>
                <a:ea typeface="Jua"/>
                <a:cs typeface="Jua"/>
                <a:sym typeface="Jua"/>
              </a:rPr>
              <a:t>The app has been manually tested for usability and performance.</a:t>
            </a:r>
            <a:endParaRPr lang="en-US" sz="2950">
              <a:solidFill>
                <a:srgbClr val="FFFFFF"/>
              </a:solidFill>
              <a:latin typeface="Jua"/>
              <a:ea typeface="Jua"/>
              <a:cs typeface="Jua"/>
            </a:endParaRPr>
          </a:p>
          <a:p>
            <a:pPr marL="647065" lvl="1" indent="-323215" algn="l">
              <a:lnSpc>
                <a:spcPts val="4199"/>
              </a:lnSpc>
              <a:buFont typeface="Arial"/>
              <a:buChar char="•"/>
            </a:pPr>
            <a:r>
              <a:rPr lang="en-US" sz="2950">
                <a:solidFill>
                  <a:srgbClr val="FFFFFF"/>
                </a:solidFill>
                <a:latin typeface="Jua"/>
                <a:ea typeface="Jua"/>
                <a:cs typeface="Jua"/>
                <a:sym typeface="Jua"/>
              </a:rPr>
              <a:t>Codes are documented with comments where necessary.</a:t>
            </a:r>
            <a:endParaRPr lang="en-US" sz="2950">
              <a:solidFill>
                <a:srgbClr val="FFFFFF"/>
              </a:solidFill>
              <a:latin typeface="Jua"/>
              <a:ea typeface="Jua"/>
              <a:cs typeface="Jua"/>
            </a:endParaRPr>
          </a:p>
          <a:p>
            <a:pPr marL="647065" lvl="1" indent="-323215" algn="l">
              <a:lnSpc>
                <a:spcPts val="4199"/>
              </a:lnSpc>
              <a:buFont typeface="Arial"/>
              <a:buChar char="•"/>
            </a:pPr>
            <a:endParaRPr lang="en-US" sz="2950">
              <a:solidFill>
                <a:srgbClr val="FFFFFF"/>
              </a:solidFill>
              <a:latin typeface="Calibri"/>
              <a:ea typeface="Calibri"/>
              <a:cs typeface="Calibri"/>
            </a:endParaRPr>
          </a:p>
          <a:p>
            <a:pPr>
              <a:lnSpc>
                <a:spcPts val="3639"/>
              </a:lnSpc>
            </a:pPr>
            <a:endParaRPr lang="en-US" sz="2999">
              <a:solidFill>
                <a:srgbClr val="FFFFFF"/>
              </a:solidFill>
              <a:latin typeface="Jua"/>
              <a:ea typeface="Jua"/>
              <a:cs typeface="Jua"/>
            </a:endParaRPr>
          </a:p>
        </p:txBody>
      </p:sp>
      <p:sp>
        <p:nvSpPr>
          <p:cNvPr id="3" name="TextBox 3"/>
          <p:cNvSpPr txBox="1"/>
          <p:nvPr/>
        </p:nvSpPr>
        <p:spPr>
          <a:xfrm>
            <a:off x="755552" y="335234"/>
            <a:ext cx="16776895"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TEAM WORKING AGREEMENT</a:t>
            </a:r>
          </a:p>
        </p:txBody>
      </p:sp>
      <p:pic>
        <p:nvPicPr>
          <p:cNvPr id="6" name="Picture 5" descr="A blue and yellow logo&#10;&#10;Description automatically generated">
            <a:extLst>
              <a:ext uri="{FF2B5EF4-FFF2-40B4-BE49-F238E27FC236}">
                <a16:creationId xmlns:a16="http://schemas.microsoft.com/office/drawing/2014/main" id="{B4EF8C18-DF2D-2103-29F6-B389863850B0}"/>
              </a:ext>
            </a:extLst>
          </p:cNvPr>
          <p:cNvPicPr>
            <a:picLocks noChangeAspect="1"/>
          </p:cNvPicPr>
          <p:nvPr/>
        </p:nvPicPr>
        <p:blipFill>
          <a:blip r:embed="rId2"/>
          <a:stretch>
            <a:fillRect/>
          </a:stretch>
        </p:blipFill>
        <p:spPr>
          <a:xfrm>
            <a:off x="-652" y="326"/>
            <a:ext cx="1085821" cy="1027369"/>
          </a:xfrm>
          <a:prstGeom prst="rect">
            <a:avLst/>
          </a:prstGeom>
        </p:spPr>
      </p:pic>
    </p:spTree>
    <p:extLst>
      <p:ext uri="{BB962C8B-B14F-4D97-AF65-F5344CB8AC3E}">
        <p14:creationId xmlns:p14="http://schemas.microsoft.com/office/powerpoint/2010/main" val="2803896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2" name="TextBox 2"/>
          <p:cNvSpPr txBox="1"/>
          <p:nvPr/>
        </p:nvSpPr>
        <p:spPr>
          <a:xfrm>
            <a:off x="1848158" y="1780023"/>
            <a:ext cx="14734620" cy="7142596"/>
          </a:xfrm>
          <a:prstGeom prst="rect">
            <a:avLst/>
          </a:prstGeom>
        </p:spPr>
        <p:txBody>
          <a:bodyPr lIns="0" tIns="0" rIns="0" bIns="0" rtlCol="0" anchor="t">
            <a:spAutoFit/>
          </a:bodyPr>
          <a:lstStyle/>
          <a:p>
            <a:pPr>
              <a:lnSpc>
                <a:spcPts val="5597"/>
              </a:lnSpc>
            </a:pPr>
            <a:r>
              <a:rPr lang="en-US" sz="3950" dirty="0">
                <a:solidFill>
                  <a:srgbClr val="FFFFFF"/>
                </a:solidFill>
                <a:latin typeface="Jua"/>
                <a:ea typeface="Jua"/>
                <a:cs typeface="Jua"/>
                <a:sym typeface="Jua"/>
              </a:rPr>
              <a:t>Definition of Done (Sprint DoD) for the Language Translator App: </a:t>
            </a:r>
            <a:endParaRPr lang="en-US" sz="2800" dirty="0">
              <a:solidFill>
                <a:srgbClr val="FFFFFF"/>
              </a:solidFill>
              <a:latin typeface="Jua"/>
              <a:ea typeface="Jua"/>
              <a:cs typeface="Jua"/>
            </a:endParaRPr>
          </a:p>
          <a:p>
            <a:pPr marL="647065" lvl="1" indent="-323215">
              <a:lnSpc>
                <a:spcPts val="4199"/>
              </a:lnSpc>
              <a:buFont typeface="Arial"/>
              <a:buChar char="•"/>
            </a:pPr>
            <a:r>
              <a:rPr lang="en-US" sz="2950" dirty="0">
                <a:solidFill>
                  <a:srgbClr val="FFFFFF"/>
                </a:solidFill>
                <a:latin typeface="Jua"/>
                <a:ea typeface="Jua"/>
                <a:cs typeface="Jua"/>
              </a:rPr>
              <a:t>All required presentation slides are complete</a:t>
            </a:r>
          </a:p>
          <a:p>
            <a:pPr marL="647065" lvl="1" indent="-323215">
              <a:lnSpc>
                <a:spcPts val="4199"/>
              </a:lnSpc>
              <a:buFont typeface="Arial"/>
              <a:buChar char="•"/>
            </a:pPr>
            <a:r>
              <a:rPr lang="en-US" sz="2950" dirty="0">
                <a:solidFill>
                  <a:srgbClr val="FFFFFF"/>
                </a:solidFill>
                <a:latin typeface="Jua"/>
                <a:ea typeface="Jua"/>
                <a:cs typeface="Calibri"/>
              </a:rPr>
              <a:t>The Wiki Page documents are posted and all links are responsive</a:t>
            </a:r>
          </a:p>
          <a:p>
            <a:pPr marL="647065" lvl="1" indent="-323215">
              <a:lnSpc>
                <a:spcPts val="4199"/>
              </a:lnSpc>
              <a:buFont typeface="Arial"/>
              <a:buChar char="•"/>
            </a:pPr>
            <a:r>
              <a:rPr lang="en-US" sz="2950" dirty="0">
                <a:solidFill>
                  <a:srgbClr val="FFFFFF"/>
                </a:solidFill>
                <a:latin typeface="Jua"/>
                <a:ea typeface="Jua"/>
                <a:cs typeface="Calibri"/>
              </a:rPr>
              <a:t>The retrospective, sprint planning, presentation, and demo videos are recorded and posted</a:t>
            </a:r>
          </a:p>
          <a:p>
            <a:pPr marL="647065" lvl="1" indent="-323215">
              <a:lnSpc>
                <a:spcPts val="4199"/>
              </a:lnSpc>
              <a:buFont typeface="Arial"/>
              <a:buChar char="•"/>
            </a:pPr>
            <a:r>
              <a:rPr lang="en-US" sz="2950">
                <a:solidFill>
                  <a:srgbClr val="FFFFFF"/>
                </a:solidFill>
                <a:latin typeface="Jua"/>
                <a:ea typeface="Jua"/>
                <a:cs typeface="Calibri"/>
              </a:rPr>
              <a:t>The Technical Paper and User Manual are complete (later Sprints)</a:t>
            </a:r>
          </a:p>
          <a:p>
            <a:pPr marL="647065" lvl="1" indent="-323215">
              <a:lnSpc>
                <a:spcPts val="4199"/>
              </a:lnSpc>
              <a:buFont typeface="Arial"/>
              <a:buChar char="•"/>
            </a:pPr>
            <a:endParaRPr lang="en-US" sz="2950">
              <a:solidFill>
                <a:srgbClr val="FFFFFF"/>
              </a:solidFill>
              <a:latin typeface="Calibri"/>
              <a:ea typeface="Jua"/>
              <a:cs typeface="Calibri"/>
            </a:endParaRPr>
          </a:p>
          <a:p>
            <a:pPr>
              <a:lnSpc>
                <a:spcPts val="5597"/>
              </a:lnSpc>
            </a:pPr>
            <a:r>
              <a:rPr lang="en-US" sz="3900" dirty="0">
                <a:solidFill>
                  <a:srgbClr val="FFFFFF"/>
                </a:solidFill>
                <a:latin typeface="Jua"/>
                <a:ea typeface="Jua"/>
              </a:rPr>
              <a:t>Definition of Done (User Story DoD) for the Language Translator App: </a:t>
            </a:r>
            <a:endParaRPr lang="en-US" sz="3900" dirty="0">
              <a:solidFill>
                <a:srgbClr val="000000"/>
              </a:solidFill>
              <a:latin typeface="Jua"/>
              <a:ea typeface="Jua"/>
            </a:endParaRPr>
          </a:p>
          <a:p>
            <a:pPr marL="647065" lvl="1" indent="-323215">
              <a:lnSpc>
                <a:spcPts val="4199"/>
              </a:lnSpc>
              <a:buFont typeface="Arial,Sans-Serif"/>
              <a:buChar char="•"/>
            </a:pPr>
            <a:r>
              <a:rPr lang="en-US" sz="3000" dirty="0">
                <a:solidFill>
                  <a:srgbClr val="FFFFFF"/>
                </a:solidFill>
                <a:latin typeface="Jua"/>
                <a:ea typeface="Jua"/>
              </a:rPr>
              <a:t>Code has been reviewed by all team members</a:t>
            </a:r>
            <a:endParaRPr lang="en-US" sz="3000" dirty="0">
              <a:solidFill>
                <a:srgbClr val="000000"/>
              </a:solidFill>
              <a:latin typeface="Jua"/>
              <a:ea typeface="Jua"/>
            </a:endParaRPr>
          </a:p>
          <a:p>
            <a:pPr marL="647065" lvl="1" indent="-323215">
              <a:lnSpc>
                <a:spcPts val="4199"/>
              </a:lnSpc>
              <a:buFont typeface="Arial,Sans-Serif"/>
              <a:buChar char="•"/>
            </a:pPr>
            <a:r>
              <a:rPr lang="en-US" sz="3000" dirty="0">
                <a:solidFill>
                  <a:srgbClr val="FFFFFF"/>
                </a:solidFill>
                <a:latin typeface="Jua"/>
                <a:ea typeface="Jua"/>
              </a:rPr>
              <a:t>Code has been tested by a team member</a:t>
            </a:r>
            <a:endParaRPr lang="en-US" dirty="0"/>
          </a:p>
        </p:txBody>
      </p:sp>
      <p:sp>
        <p:nvSpPr>
          <p:cNvPr id="3" name="TextBox 3"/>
          <p:cNvSpPr txBox="1"/>
          <p:nvPr/>
        </p:nvSpPr>
        <p:spPr>
          <a:xfrm>
            <a:off x="755552" y="335234"/>
            <a:ext cx="16776895"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TEAM WORKING AGREEMENT</a:t>
            </a:r>
          </a:p>
        </p:txBody>
      </p:sp>
      <p:pic>
        <p:nvPicPr>
          <p:cNvPr id="6" name="Picture 5" descr="A blue and yellow logo&#10;&#10;Description automatically generated">
            <a:extLst>
              <a:ext uri="{FF2B5EF4-FFF2-40B4-BE49-F238E27FC236}">
                <a16:creationId xmlns:a16="http://schemas.microsoft.com/office/drawing/2014/main" id="{B4EF8C18-DF2D-2103-29F6-B389863850B0}"/>
              </a:ext>
            </a:extLst>
          </p:cNvPr>
          <p:cNvPicPr>
            <a:picLocks noChangeAspect="1"/>
          </p:cNvPicPr>
          <p:nvPr/>
        </p:nvPicPr>
        <p:blipFill>
          <a:blip r:embed="rId2"/>
          <a:stretch>
            <a:fillRect/>
          </a:stretch>
        </p:blipFill>
        <p:spPr>
          <a:xfrm>
            <a:off x="-652" y="326"/>
            <a:ext cx="1085821" cy="1027369"/>
          </a:xfrm>
          <a:prstGeom prst="rect">
            <a:avLst/>
          </a:prstGeom>
        </p:spPr>
      </p:pic>
    </p:spTree>
    <p:extLst>
      <p:ext uri="{BB962C8B-B14F-4D97-AF65-F5344CB8AC3E}">
        <p14:creationId xmlns:p14="http://schemas.microsoft.com/office/powerpoint/2010/main" val="8549261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2" name="Freeform 2"/>
          <p:cNvSpPr/>
          <p:nvPr/>
        </p:nvSpPr>
        <p:spPr>
          <a:xfrm>
            <a:off x="2497973" y="3524413"/>
            <a:ext cx="13307383" cy="5033175"/>
          </a:xfrm>
          <a:custGeom>
            <a:avLst/>
            <a:gdLst/>
            <a:ahLst/>
            <a:cxnLst/>
            <a:rect l="l" t="t" r="r" b="b"/>
            <a:pathLst>
              <a:path w="13307383" h="5033175">
                <a:moveTo>
                  <a:pt x="0" y="0"/>
                </a:moveTo>
                <a:lnTo>
                  <a:pt x="13307382" y="0"/>
                </a:lnTo>
                <a:lnTo>
                  <a:pt x="13307382" y="5033175"/>
                </a:lnTo>
                <a:lnTo>
                  <a:pt x="0" y="5033175"/>
                </a:lnTo>
                <a:lnTo>
                  <a:pt x="0" y="0"/>
                </a:lnTo>
                <a:close/>
              </a:path>
            </a:pathLst>
          </a:custGeom>
          <a:blipFill>
            <a:blip r:embed="rId2"/>
            <a:stretch>
              <a:fillRect l="-643" t="-720" r="-528"/>
            </a:stretch>
          </a:blipFill>
        </p:spPr>
        <p:txBody>
          <a:bodyPr/>
          <a:lstStyle/>
          <a:p>
            <a:endParaRPr lang="en-US"/>
          </a:p>
        </p:txBody>
      </p:sp>
      <p:sp>
        <p:nvSpPr>
          <p:cNvPr id="3" name="TextBox 3"/>
          <p:cNvSpPr txBox="1"/>
          <p:nvPr/>
        </p:nvSpPr>
        <p:spPr>
          <a:xfrm>
            <a:off x="755552" y="835297"/>
            <a:ext cx="16776895"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TEAM WORKING AGREEMENT</a:t>
            </a:r>
          </a:p>
        </p:txBody>
      </p:sp>
      <p:pic>
        <p:nvPicPr>
          <p:cNvPr id="6" name="Picture 5" descr="A blue and yellow logo&#10;&#10;Description automatically generated">
            <a:extLst>
              <a:ext uri="{FF2B5EF4-FFF2-40B4-BE49-F238E27FC236}">
                <a16:creationId xmlns:a16="http://schemas.microsoft.com/office/drawing/2014/main" id="{08DC7F9F-201C-887B-0AD8-A5B4D57B4D79}"/>
              </a:ext>
            </a:extLst>
          </p:cNvPr>
          <p:cNvPicPr>
            <a:picLocks noChangeAspect="1"/>
          </p:cNvPicPr>
          <p:nvPr/>
        </p:nvPicPr>
        <p:blipFill>
          <a:blip r:embed="rId3"/>
          <a:stretch>
            <a:fillRect/>
          </a:stretch>
        </p:blipFill>
        <p:spPr>
          <a:xfrm>
            <a:off x="-652" y="326"/>
            <a:ext cx="1085821" cy="1027369"/>
          </a:xfrm>
          <a:prstGeom prst="rect">
            <a:avLst/>
          </a:prstGeom>
        </p:spPr>
      </p:pic>
      <p:pic>
        <p:nvPicPr>
          <p:cNvPr id="7" name="Graphic 6" descr="Pin with solid fill">
            <a:extLst>
              <a:ext uri="{FF2B5EF4-FFF2-40B4-BE49-F238E27FC236}">
                <a16:creationId xmlns:a16="http://schemas.microsoft.com/office/drawing/2014/main" id="{8CD5C9A3-D59F-14E2-5582-A76F2D19D4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17207345" y="114300"/>
            <a:ext cx="914400" cy="9144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pic>
        <p:nvPicPr>
          <p:cNvPr id="3" name="Picture 2" descr="A cartoon of a robot&#10;&#10;Description automatically generated">
            <a:extLst>
              <a:ext uri="{FF2B5EF4-FFF2-40B4-BE49-F238E27FC236}">
                <a16:creationId xmlns:a16="http://schemas.microsoft.com/office/drawing/2014/main" id="{7DCD59D8-9473-D36E-E8CB-60CAA36C60F8}"/>
              </a:ext>
            </a:extLst>
          </p:cNvPr>
          <p:cNvPicPr>
            <a:picLocks noChangeAspect="1"/>
          </p:cNvPicPr>
          <p:nvPr/>
        </p:nvPicPr>
        <p:blipFill>
          <a:blip r:embed="rId2">
            <a:extLst>
              <a:ext uri="{28A0092B-C50C-407E-A947-70E740481C1C}">
                <a14:useLocalDpi xmlns:a14="http://schemas.microsoft.com/office/drawing/2010/main" val="0"/>
              </a:ext>
            </a:extLst>
          </a:blip>
          <a:srcRect l="63889" t="30247"/>
          <a:stretch/>
        </p:blipFill>
        <p:spPr>
          <a:xfrm>
            <a:off x="11887200" y="2933700"/>
            <a:ext cx="6031264" cy="6553200"/>
          </a:xfrm>
          <a:prstGeom prst="rect">
            <a:avLst/>
          </a:prstGeom>
        </p:spPr>
      </p:pic>
      <p:sp>
        <p:nvSpPr>
          <p:cNvPr id="2" name="TextBox 2"/>
          <p:cNvSpPr txBox="1"/>
          <p:nvPr/>
        </p:nvSpPr>
        <p:spPr>
          <a:xfrm>
            <a:off x="1905000" y="3848100"/>
            <a:ext cx="14142669" cy="1745207"/>
          </a:xfrm>
          <a:prstGeom prst="rect">
            <a:avLst/>
          </a:prstGeom>
        </p:spPr>
        <p:txBody>
          <a:bodyPr lIns="0" tIns="0" rIns="0" bIns="0" rtlCol="0" anchor="t">
            <a:spAutoFit/>
          </a:bodyPr>
          <a:lstStyle/>
          <a:p>
            <a:pPr algn="ctr">
              <a:lnSpc>
                <a:spcPts val="12847"/>
              </a:lnSpc>
            </a:pPr>
            <a:r>
              <a:rPr lang="en-US" sz="12719">
                <a:solidFill>
                  <a:srgbClr val="FFFFFF"/>
                </a:solidFill>
                <a:latin typeface="Bobby Jones"/>
                <a:ea typeface="Bobby Jones"/>
                <a:cs typeface="Bobby Jones"/>
                <a:sym typeface="Bobby Jones"/>
              </a:rPr>
              <a:t>PERSONAS</a:t>
            </a:r>
          </a:p>
        </p:txBody>
      </p:sp>
      <p:pic>
        <p:nvPicPr>
          <p:cNvPr id="8" name="Picture 7" descr="A blue and yellow logo&#10;&#10;Description automatically generated">
            <a:extLst>
              <a:ext uri="{FF2B5EF4-FFF2-40B4-BE49-F238E27FC236}">
                <a16:creationId xmlns:a16="http://schemas.microsoft.com/office/drawing/2014/main" id="{B234CE00-8685-ABB6-592A-E20C6784A046}"/>
              </a:ext>
            </a:extLst>
          </p:cNvPr>
          <p:cNvPicPr>
            <a:picLocks noChangeAspect="1"/>
          </p:cNvPicPr>
          <p:nvPr/>
        </p:nvPicPr>
        <p:blipFill>
          <a:blip r:embed="rId3"/>
          <a:stretch>
            <a:fillRect/>
          </a:stretch>
        </p:blipFill>
        <p:spPr>
          <a:xfrm>
            <a:off x="-652" y="326"/>
            <a:ext cx="1085821" cy="1027369"/>
          </a:xfrm>
          <a:prstGeom prst="rect">
            <a:avLst/>
          </a:prstGeom>
        </p:spPr>
      </p:pic>
      <p:pic>
        <p:nvPicPr>
          <p:cNvPr id="5" name="Graphic 4" descr="Pin with solid fill">
            <a:extLst>
              <a:ext uri="{FF2B5EF4-FFF2-40B4-BE49-F238E27FC236}">
                <a16:creationId xmlns:a16="http://schemas.microsoft.com/office/drawing/2014/main" id="{A5D9593F-0EF5-F74E-1C7E-04CA871816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17207345" y="114300"/>
            <a:ext cx="914400" cy="9144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3" name="TextBox 3"/>
          <p:cNvSpPr txBox="1"/>
          <p:nvPr/>
        </p:nvSpPr>
        <p:spPr>
          <a:xfrm>
            <a:off x="1301206" y="2183539"/>
            <a:ext cx="14107317" cy="7905690"/>
          </a:xfrm>
          <a:prstGeom prst="rect">
            <a:avLst/>
          </a:prstGeom>
        </p:spPr>
        <p:txBody>
          <a:bodyPr lIns="0" tIns="0" rIns="0" bIns="0" rtlCol="0" anchor="t">
            <a:spAutoFit/>
          </a:bodyPr>
          <a:lstStyle/>
          <a:p>
            <a:pPr algn="l">
              <a:lnSpc>
                <a:spcPts val="3079"/>
              </a:lnSpc>
            </a:pPr>
            <a:r>
              <a:rPr lang="en-US" sz="2150">
                <a:solidFill>
                  <a:srgbClr val="FFFFFF"/>
                </a:solidFill>
                <a:latin typeface="Jua"/>
                <a:ea typeface="Jua"/>
                <a:cs typeface="Jua"/>
                <a:sym typeface="Jua"/>
              </a:rPr>
              <a:t>Demographics:</a:t>
            </a:r>
          </a:p>
          <a:p>
            <a:pPr marL="474345" lvl="1" indent="-236855" algn="l">
              <a:lnSpc>
                <a:spcPts val="3079"/>
              </a:lnSpc>
              <a:buFont typeface="Arial"/>
              <a:buChar char="•"/>
            </a:pPr>
            <a:r>
              <a:rPr lang="en-US" sz="2150">
                <a:solidFill>
                  <a:srgbClr val="FFFFFF"/>
                </a:solidFill>
                <a:latin typeface="Jua"/>
                <a:ea typeface="Jua"/>
                <a:cs typeface="Jua"/>
                <a:sym typeface="Jua"/>
              </a:rPr>
              <a:t>Age: 53</a:t>
            </a:r>
            <a:endParaRPr lang="en-US" sz="2150">
              <a:solidFill>
                <a:srgbClr val="FFFFFF"/>
              </a:solidFill>
              <a:latin typeface="Jua"/>
              <a:ea typeface="Jua"/>
              <a:cs typeface="Jua"/>
            </a:endParaRPr>
          </a:p>
          <a:p>
            <a:pPr marL="474345" lvl="1" indent="-236855" algn="l">
              <a:lnSpc>
                <a:spcPts val="3079"/>
              </a:lnSpc>
              <a:buFont typeface="Arial"/>
              <a:buChar char="•"/>
            </a:pPr>
            <a:r>
              <a:rPr lang="en-US" sz="2150">
                <a:solidFill>
                  <a:srgbClr val="FFFFFF"/>
                </a:solidFill>
                <a:latin typeface="Jua"/>
                <a:ea typeface="Jua"/>
                <a:cs typeface="Jua"/>
                <a:sym typeface="Jua"/>
              </a:rPr>
              <a:t>Gender: Male</a:t>
            </a:r>
            <a:endParaRPr lang="en-US" sz="2150">
              <a:solidFill>
                <a:srgbClr val="FFFFFF"/>
              </a:solidFill>
              <a:latin typeface="Jua"/>
              <a:ea typeface="Jua"/>
              <a:cs typeface="Jua"/>
            </a:endParaRPr>
          </a:p>
          <a:p>
            <a:pPr marL="474345" lvl="1" indent="-236855" algn="l">
              <a:lnSpc>
                <a:spcPts val="3079"/>
              </a:lnSpc>
              <a:buFont typeface="Arial"/>
              <a:buChar char="•"/>
            </a:pPr>
            <a:r>
              <a:rPr lang="en-US" sz="2150">
                <a:solidFill>
                  <a:srgbClr val="FFFFFF"/>
                </a:solidFill>
                <a:latin typeface="Jua"/>
                <a:ea typeface="Jua"/>
                <a:cs typeface="Jua"/>
                <a:sym typeface="Jua"/>
              </a:rPr>
              <a:t>Location: Louisiana, USA</a:t>
            </a:r>
            <a:endParaRPr lang="en-US" sz="2150">
              <a:solidFill>
                <a:srgbClr val="FFFFFF"/>
              </a:solidFill>
              <a:latin typeface="Jua"/>
              <a:ea typeface="Jua"/>
              <a:cs typeface="Jua"/>
            </a:endParaRPr>
          </a:p>
          <a:p>
            <a:pPr marL="474345" lvl="1" indent="-236855" algn="l">
              <a:lnSpc>
                <a:spcPts val="3079"/>
              </a:lnSpc>
              <a:buFont typeface="Arial"/>
              <a:buChar char="•"/>
            </a:pPr>
            <a:r>
              <a:rPr lang="en-US" sz="2150">
                <a:solidFill>
                  <a:srgbClr val="FFFFFF"/>
                </a:solidFill>
                <a:latin typeface="Jua"/>
                <a:ea typeface="Jua"/>
                <a:cs typeface="Jua"/>
                <a:sym typeface="Jua"/>
              </a:rPr>
              <a:t>Education: High school diploma</a:t>
            </a:r>
            <a:endParaRPr lang="en-US" sz="2199">
              <a:solidFill>
                <a:srgbClr val="FFFFFF"/>
              </a:solidFill>
              <a:latin typeface="Jua"/>
              <a:ea typeface="Jua"/>
              <a:cs typeface="Jua"/>
            </a:endParaRPr>
          </a:p>
          <a:p>
            <a:pPr marL="474345" lvl="1" indent="-236855" algn="l">
              <a:lnSpc>
                <a:spcPts val="3079"/>
              </a:lnSpc>
              <a:buFont typeface="Arial"/>
              <a:buChar char="•"/>
            </a:pPr>
            <a:r>
              <a:rPr lang="en-US" sz="2150">
                <a:solidFill>
                  <a:srgbClr val="FFFFFF"/>
                </a:solidFill>
                <a:latin typeface="Jua"/>
                <a:ea typeface="Jua"/>
                <a:cs typeface="Jua"/>
                <a:sym typeface="Jua"/>
              </a:rPr>
              <a:t>Experience: 15+ years</a:t>
            </a:r>
            <a:endParaRPr lang="en-US" sz="2150">
              <a:solidFill>
                <a:srgbClr val="FFFFFF"/>
              </a:solidFill>
              <a:latin typeface="Jua"/>
              <a:ea typeface="Jua"/>
              <a:cs typeface="Jua"/>
            </a:endParaRPr>
          </a:p>
          <a:p>
            <a:pPr algn="l">
              <a:lnSpc>
                <a:spcPts val="3079"/>
              </a:lnSpc>
            </a:pPr>
            <a:r>
              <a:rPr lang="en-US" sz="2150">
                <a:solidFill>
                  <a:srgbClr val="FFFFFF"/>
                </a:solidFill>
                <a:latin typeface="Jua"/>
                <a:ea typeface="Jua"/>
                <a:cs typeface="Jua"/>
                <a:sym typeface="Jua"/>
              </a:rPr>
              <a:t>Skills and Qualifications:</a:t>
            </a:r>
            <a:endParaRPr lang="en-US" sz="2150">
              <a:solidFill>
                <a:srgbClr val="FFFFFF"/>
              </a:solidFill>
              <a:latin typeface="Jua"/>
              <a:ea typeface="Jua"/>
              <a:cs typeface="Jua"/>
            </a:endParaRPr>
          </a:p>
          <a:p>
            <a:pPr marL="474345" lvl="1" indent="-236855" algn="l">
              <a:lnSpc>
                <a:spcPts val="3079"/>
              </a:lnSpc>
              <a:buFont typeface="Arial"/>
              <a:buChar char="•"/>
            </a:pPr>
            <a:r>
              <a:rPr lang="en-US" sz="2150">
                <a:solidFill>
                  <a:srgbClr val="FFFFFF"/>
                </a:solidFill>
                <a:latin typeface="Jua"/>
                <a:ea typeface="Jua"/>
                <a:cs typeface="Jua"/>
                <a:sym typeface="Jua"/>
              </a:rPr>
              <a:t>Forklift License</a:t>
            </a:r>
            <a:endParaRPr lang="en-US" sz="2150">
              <a:solidFill>
                <a:srgbClr val="FFFFFF"/>
              </a:solidFill>
              <a:latin typeface="Jua"/>
              <a:ea typeface="Jua"/>
              <a:cs typeface="Jua"/>
            </a:endParaRPr>
          </a:p>
          <a:p>
            <a:pPr marL="474345" lvl="1" indent="-236855">
              <a:lnSpc>
                <a:spcPts val="3079"/>
              </a:lnSpc>
              <a:buFont typeface="Arial"/>
              <a:buChar char="•"/>
            </a:pPr>
            <a:r>
              <a:rPr lang="en-US" sz="2150">
                <a:solidFill>
                  <a:srgbClr val="FFFFFF"/>
                </a:solidFill>
                <a:latin typeface="Jua"/>
                <a:ea typeface="Jua"/>
                <a:cs typeface="Jua"/>
                <a:sym typeface="Jua"/>
              </a:rPr>
              <a:t>Management in handling and securing cargo using forklifts</a:t>
            </a:r>
            <a:endParaRPr lang="en-US" sz="2150">
              <a:solidFill>
                <a:srgbClr val="FFFFFF"/>
              </a:solidFill>
              <a:latin typeface="Jua"/>
              <a:ea typeface="Jua"/>
              <a:cs typeface="Jua"/>
            </a:endParaRPr>
          </a:p>
          <a:p>
            <a:pPr marL="474345" lvl="1" indent="-236855" algn="l">
              <a:lnSpc>
                <a:spcPts val="3079"/>
              </a:lnSpc>
              <a:buFont typeface="Arial"/>
              <a:buChar char="•"/>
            </a:pPr>
            <a:r>
              <a:rPr lang="en-US" sz="2150">
                <a:solidFill>
                  <a:srgbClr val="FFFFFF"/>
                </a:solidFill>
                <a:latin typeface="Jua"/>
                <a:ea typeface="Jua"/>
                <a:cs typeface="Jua"/>
                <a:sym typeface="Jua"/>
              </a:rPr>
              <a:t>Excellent team worker, organized, and physically capable</a:t>
            </a:r>
            <a:endParaRPr lang="en-US" sz="2150">
              <a:solidFill>
                <a:srgbClr val="FFFFFF"/>
              </a:solidFill>
              <a:latin typeface="Jua"/>
              <a:ea typeface="Jua"/>
              <a:cs typeface="Jua"/>
            </a:endParaRPr>
          </a:p>
          <a:p>
            <a:pPr algn="l">
              <a:lnSpc>
                <a:spcPts val="3079"/>
              </a:lnSpc>
            </a:pPr>
            <a:r>
              <a:rPr lang="en-US" sz="2150">
                <a:solidFill>
                  <a:srgbClr val="FFFFFF"/>
                </a:solidFill>
                <a:latin typeface="Jua"/>
                <a:ea typeface="Jua"/>
                <a:cs typeface="Jua"/>
                <a:sym typeface="Jua"/>
              </a:rPr>
              <a:t>Goals and Needs:</a:t>
            </a:r>
            <a:endParaRPr lang="en-US" sz="2150">
              <a:solidFill>
                <a:srgbClr val="FFFFFF"/>
              </a:solidFill>
              <a:latin typeface="Jua"/>
              <a:ea typeface="Jua"/>
              <a:cs typeface="Jua"/>
            </a:endParaRPr>
          </a:p>
          <a:p>
            <a:pPr marL="474345" lvl="1" indent="-236855" algn="l">
              <a:lnSpc>
                <a:spcPts val="3079"/>
              </a:lnSpc>
              <a:buFont typeface="Arial"/>
              <a:buChar char="•"/>
            </a:pPr>
            <a:r>
              <a:rPr lang="en-US" sz="2150">
                <a:solidFill>
                  <a:srgbClr val="FFFFFF"/>
                </a:solidFill>
                <a:latin typeface="Jua"/>
                <a:ea typeface="Jua"/>
                <a:cs typeface="Jua"/>
                <a:sym typeface="Jua"/>
              </a:rPr>
              <a:t>José is originally from Mexico but has relocated to USA for better working opportunities for his children. He can understand very little English as most of his coworkers speak Spanish as well. During his old age, he started having frequent visits to the doctors where they speak in English with him, which he has difficulty understanding. He does not want to burden his children with the task of translating, and wants to retain confidentiality between himself and his doctor. It is also expensive to hire professional translators - beyond his budget. Jose is looking for an application where he can converse with the doctors without any communication hindrances, and keep transcripts as part of his medical record - both before and after translation.</a:t>
            </a:r>
            <a:endParaRPr lang="en-US" sz="2150">
              <a:solidFill>
                <a:srgbClr val="FFFFFF"/>
              </a:solidFill>
              <a:latin typeface="Jua"/>
              <a:ea typeface="Jua"/>
              <a:cs typeface="Jua"/>
            </a:endParaRPr>
          </a:p>
        </p:txBody>
      </p:sp>
      <p:sp>
        <p:nvSpPr>
          <p:cNvPr id="4" name="Freeform 4"/>
          <p:cNvSpPr/>
          <p:nvPr/>
        </p:nvSpPr>
        <p:spPr>
          <a:xfrm>
            <a:off x="12553860" y="2161681"/>
            <a:ext cx="4438312" cy="4221147"/>
          </a:xfrm>
          <a:custGeom>
            <a:avLst/>
            <a:gdLst/>
            <a:ahLst/>
            <a:cxnLst/>
            <a:rect l="l" t="t" r="r" b="b"/>
            <a:pathLst>
              <a:path w="4438312" h="4221147">
                <a:moveTo>
                  <a:pt x="0" y="0"/>
                </a:moveTo>
                <a:lnTo>
                  <a:pt x="4438312" y="0"/>
                </a:lnTo>
                <a:lnTo>
                  <a:pt x="4438312" y="4221147"/>
                </a:lnTo>
                <a:lnTo>
                  <a:pt x="0" y="4221147"/>
                </a:lnTo>
                <a:lnTo>
                  <a:pt x="0" y="0"/>
                </a:lnTo>
                <a:close/>
              </a:path>
            </a:pathLst>
          </a:custGeom>
          <a:blipFill>
            <a:blip r:embed="rId2"/>
            <a:stretch>
              <a:fillRect/>
            </a:stretch>
          </a:blipFill>
        </p:spPr>
        <p:txBody>
          <a:bodyPr/>
          <a:lstStyle/>
          <a:p>
            <a:endParaRPr lang="en-US"/>
          </a:p>
        </p:txBody>
      </p:sp>
      <p:sp>
        <p:nvSpPr>
          <p:cNvPr id="5" name="TextBox 5"/>
          <p:cNvSpPr txBox="1"/>
          <p:nvPr/>
        </p:nvSpPr>
        <p:spPr>
          <a:xfrm>
            <a:off x="923925" y="853770"/>
            <a:ext cx="16440150" cy="1192634"/>
          </a:xfrm>
          <a:prstGeom prst="rect">
            <a:avLst/>
          </a:prstGeom>
        </p:spPr>
        <p:txBody>
          <a:bodyPr lIns="0" tIns="0" rIns="0" bIns="0" rtlCol="0" anchor="t">
            <a:spAutoFit/>
          </a:bodyPr>
          <a:lstStyle/>
          <a:p>
            <a:pPr algn="ctr">
              <a:lnSpc>
                <a:spcPts val="9299"/>
              </a:lnSpc>
            </a:pPr>
            <a:r>
              <a:rPr lang="en-US" sz="8000">
                <a:solidFill>
                  <a:srgbClr val="FFFFFF"/>
                </a:solidFill>
                <a:latin typeface="Bobby Jones"/>
                <a:ea typeface="Bobby Jones"/>
                <a:cs typeface="Bobby Jones"/>
                <a:sym typeface="Bobby Jones"/>
              </a:rPr>
              <a:t>JOSÉ RODRIGUEZ, DOCKS WORKER</a:t>
            </a:r>
          </a:p>
        </p:txBody>
      </p:sp>
      <p:pic>
        <p:nvPicPr>
          <p:cNvPr id="7" name="Picture 6" descr="A blue and yellow logo&#10;&#10;Description automatically generated">
            <a:extLst>
              <a:ext uri="{FF2B5EF4-FFF2-40B4-BE49-F238E27FC236}">
                <a16:creationId xmlns:a16="http://schemas.microsoft.com/office/drawing/2014/main" id="{E4B0EBE9-1BBB-8608-CECA-A12B8476EFBF}"/>
              </a:ext>
            </a:extLst>
          </p:cNvPr>
          <p:cNvPicPr>
            <a:picLocks noChangeAspect="1"/>
          </p:cNvPicPr>
          <p:nvPr/>
        </p:nvPicPr>
        <p:blipFill>
          <a:blip r:embed="rId3"/>
          <a:stretch>
            <a:fillRect/>
          </a:stretch>
        </p:blipFill>
        <p:spPr>
          <a:xfrm>
            <a:off x="-652" y="326"/>
            <a:ext cx="1085821" cy="1027369"/>
          </a:xfrm>
          <a:prstGeom prst="rect">
            <a:avLst/>
          </a:prstGeom>
        </p:spPr>
      </p:pic>
      <p:pic>
        <p:nvPicPr>
          <p:cNvPr id="6" name="Graphic 5" descr="Pin with solid fill">
            <a:extLst>
              <a:ext uri="{FF2B5EF4-FFF2-40B4-BE49-F238E27FC236}">
                <a16:creationId xmlns:a16="http://schemas.microsoft.com/office/drawing/2014/main" id="{8173F944-3CAE-0ADB-6D4D-9F7779C775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17207345" y="114300"/>
            <a:ext cx="914400" cy="9144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3" name="TextBox 3"/>
          <p:cNvSpPr txBox="1"/>
          <p:nvPr/>
        </p:nvSpPr>
        <p:spPr>
          <a:xfrm>
            <a:off x="1301206" y="2295934"/>
            <a:ext cx="14107317" cy="7361118"/>
          </a:xfrm>
          <a:prstGeom prst="rect">
            <a:avLst/>
          </a:prstGeom>
        </p:spPr>
        <p:txBody>
          <a:bodyPr lIns="0" tIns="0" rIns="0" bIns="0" rtlCol="0" anchor="t">
            <a:spAutoFit/>
          </a:bodyPr>
          <a:lstStyle/>
          <a:p>
            <a:pPr algn="l">
              <a:lnSpc>
                <a:spcPts val="3359"/>
              </a:lnSpc>
            </a:pPr>
            <a:r>
              <a:rPr lang="en-US" sz="2350">
                <a:solidFill>
                  <a:srgbClr val="FFFFFF"/>
                </a:solidFill>
                <a:latin typeface="Jua"/>
                <a:ea typeface="Jua"/>
                <a:cs typeface="Jua"/>
                <a:sym typeface="Jua"/>
              </a:rPr>
              <a:t>Demographics:</a:t>
            </a:r>
          </a:p>
          <a:p>
            <a:pPr marL="517525" lvl="1" indent="-258445" algn="l">
              <a:lnSpc>
                <a:spcPts val="3359"/>
              </a:lnSpc>
              <a:buFont typeface="Arial"/>
              <a:buChar char="•"/>
            </a:pPr>
            <a:r>
              <a:rPr lang="en-US" sz="2350">
                <a:solidFill>
                  <a:srgbClr val="FFFFFF"/>
                </a:solidFill>
                <a:latin typeface="Jua"/>
                <a:ea typeface="Jua"/>
                <a:cs typeface="Jua"/>
                <a:sym typeface="Jua"/>
              </a:rPr>
              <a:t>Age: 27</a:t>
            </a:r>
            <a:endParaRPr lang="en-US" sz="2350">
              <a:solidFill>
                <a:srgbClr val="FFFFFF"/>
              </a:solidFill>
              <a:latin typeface="Jua"/>
              <a:ea typeface="Jua"/>
              <a:cs typeface="Jua"/>
            </a:endParaRPr>
          </a:p>
          <a:p>
            <a:pPr marL="517525" lvl="1" indent="-258445" algn="l">
              <a:lnSpc>
                <a:spcPts val="3359"/>
              </a:lnSpc>
              <a:buFont typeface="Arial"/>
              <a:buChar char="•"/>
            </a:pPr>
            <a:r>
              <a:rPr lang="en-US" sz="2350">
                <a:solidFill>
                  <a:srgbClr val="FFFFFF"/>
                </a:solidFill>
                <a:latin typeface="Jua"/>
                <a:ea typeface="Jua"/>
                <a:cs typeface="Jua"/>
                <a:sym typeface="Jua"/>
              </a:rPr>
              <a:t>Gender: Female</a:t>
            </a:r>
            <a:endParaRPr lang="en-US" sz="2350">
              <a:solidFill>
                <a:srgbClr val="FFFFFF"/>
              </a:solidFill>
              <a:latin typeface="Jua"/>
              <a:ea typeface="Jua"/>
              <a:cs typeface="Jua"/>
            </a:endParaRPr>
          </a:p>
          <a:p>
            <a:pPr marL="517525" lvl="1" indent="-258445" algn="l">
              <a:lnSpc>
                <a:spcPts val="3359"/>
              </a:lnSpc>
              <a:buFont typeface="Arial"/>
              <a:buChar char="•"/>
            </a:pPr>
            <a:r>
              <a:rPr lang="en-US" sz="2350">
                <a:solidFill>
                  <a:srgbClr val="FFFFFF"/>
                </a:solidFill>
                <a:latin typeface="Jua"/>
                <a:ea typeface="Jua"/>
                <a:cs typeface="Jua"/>
                <a:sym typeface="Jua"/>
              </a:rPr>
              <a:t>Location: Edinburgh, UK</a:t>
            </a:r>
            <a:endParaRPr lang="en-US" sz="2350">
              <a:solidFill>
                <a:srgbClr val="FFFFFF"/>
              </a:solidFill>
              <a:latin typeface="Jua"/>
              <a:ea typeface="Jua"/>
              <a:cs typeface="Jua"/>
            </a:endParaRPr>
          </a:p>
          <a:p>
            <a:pPr marL="517525" lvl="1" indent="-258445" algn="l">
              <a:lnSpc>
                <a:spcPts val="3359"/>
              </a:lnSpc>
              <a:buFont typeface="Arial"/>
              <a:buChar char="•"/>
            </a:pPr>
            <a:r>
              <a:rPr lang="en-US" sz="2350">
                <a:solidFill>
                  <a:srgbClr val="FFFFFF"/>
                </a:solidFill>
                <a:latin typeface="Jua"/>
                <a:ea typeface="Jua"/>
                <a:cs typeface="Jua"/>
                <a:sym typeface="Jua"/>
              </a:rPr>
              <a:t>Education: LLM in International Law</a:t>
            </a:r>
            <a:endParaRPr lang="en-US" sz="2350">
              <a:solidFill>
                <a:srgbClr val="FFFFFF"/>
              </a:solidFill>
              <a:latin typeface="Jua"/>
              <a:ea typeface="Jua"/>
              <a:cs typeface="Jua"/>
            </a:endParaRPr>
          </a:p>
          <a:p>
            <a:pPr marL="517525" lvl="1" indent="-258445" algn="l">
              <a:lnSpc>
                <a:spcPts val="3359"/>
              </a:lnSpc>
              <a:buFont typeface="Arial"/>
              <a:buChar char="•"/>
            </a:pPr>
            <a:r>
              <a:rPr lang="en-US" sz="2350">
                <a:solidFill>
                  <a:srgbClr val="FFFFFF"/>
                </a:solidFill>
                <a:latin typeface="Jua"/>
                <a:ea typeface="Jua"/>
                <a:cs typeface="Jua"/>
                <a:sym typeface="Jua"/>
              </a:rPr>
              <a:t>Experience: 4+ years</a:t>
            </a:r>
            <a:endParaRPr lang="en-US" sz="2350">
              <a:solidFill>
                <a:srgbClr val="FFFFFF"/>
              </a:solidFill>
              <a:latin typeface="Jua"/>
              <a:ea typeface="Jua"/>
              <a:cs typeface="Jua"/>
            </a:endParaRPr>
          </a:p>
          <a:p>
            <a:pPr algn="l">
              <a:lnSpc>
                <a:spcPts val="3359"/>
              </a:lnSpc>
            </a:pPr>
            <a:r>
              <a:rPr lang="en-US" sz="2350">
                <a:solidFill>
                  <a:srgbClr val="FFFFFF"/>
                </a:solidFill>
                <a:latin typeface="Jua"/>
                <a:ea typeface="Jua"/>
                <a:cs typeface="Jua"/>
                <a:sym typeface="Jua"/>
              </a:rPr>
              <a:t>Skills and Qualifications:</a:t>
            </a:r>
            <a:endParaRPr lang="en-US" sz="2350">
              <a:solidFill>
                <a:srgbClr val="FFFFFF"/>
              </a:solidFill>
              <a:latin typeface="Jua"/>
              <a:ea typeface="Jua"/>
              <a:cs typeface="Jua"/>
            </a:endParaRPr>
          </a:p>
          <a:p>
            <a:pPr marL="517525" lvl="1" indent="-258445" algn="l">
              <a:lnSpc>
                <a:spcPts val="3359"/>
              </a:lnSpc>
              <a:buFont typeface="Arial"/>
              <a:buChar char="•"/>
            </a:pPr>
            <a:r>
              <a:rPr lang="en-US" sz="2350">
                <a:solidFill>
                  <a:srgbClr val="FFFFFF"/>
                </a:solidFill>
                <a:latin typeface="Jua"/>
                <a:ea typeface="Jua"/>
                <a:cs typeface="Jua"/>
                <a:sym typeface="Jua"/>
              </a:rPr>
              <a:t>Skilled in conducting in-depth research regarding international legal issues</a:t>
            </a:r>
            <a:endParaRPr lang="en-US" sz="2350">
              <a:solidFill>
                <a:srgbClr val="FFFFFF"/>
              </a:solidFill>
              <a:latin typeface="Jua"/>
              <a:ea typeface="Jua"/>
              <a:cs typeface="Jua"/>
            </a:endParaRPr>
          </a:p>
          <a:p>
            <a:pPr marL="517525" lvl="1" indent="-258445" algn="l">
              <a:lnSpc>
                <a:spcPts val="3359"/>
              </a:lnSpc>
              <a:buFont typeface="Arial"/>
              <a:buChar char="•"/>
            </a:pPr>
            <a:r>
              <a:rPr lang="en-US" sz="2350">
                <a:solidFill>
                  <a:srgbClr val="FFFFFF"/>
                </a:solidFill>
                <a:latin typeface="Jua"/>
                <a:ea typeface="Jua"/>
                <a:cs typeface="Jua"/>
                <a:sym typeface="Jua"/>
              </a:rPr>
              <a:t>Proficient in explaining legal concepts and mediating in legal cases</a:t>
            </a:r>
            <a:endParaRPr lang="en-US" sz="2350">
              <a:solidFill>
                <a:srgbClr val="FFFFFF"/>
              </a:solidFill>
              <a:latin typeface="Jua"/>
              <a:ea typeface="Jua"/>
              <a:cs typeface="Jua"/>
            </a:endParaRPr>
          </a:p>
          <a:p>
            <a:pPr marL="517525" lvl="1" indent="-258445" algn="l">
              <a:lnSpc>
                <a:spcPts val="3359"/>
              </a:lnSpc>
              <a:buFont typeface="Arial"/>
              <a:buChar char="•"/>
            </a:pPr>
            <a:r>
              <a:rPr lang="en-US" sz="2350">
                <a:solidFill>
                  <a:srgbClr val="FFFFFF"/>
                </a:solidFill>
                <a:latin typeface="Jua"/>
                <a:ea typeface="Jua"/>
                <a:cs typeface="Jua"/>
                <a:sym typeface="Jua"/>
              </a:rPr>
              <a:t>Professional, showcasing confidence and problem solving skills.</a:t>
            </a:r>
            <a:endParaRPr lang="en-US" sz="2350">
              <a:solidFill>
                <a:srgbClr val="FFFFFF"/>
              </a:solidFill>
              <a:latin typeface="Jua"/>
              <a:ea typeface="Jua"/>
              <a:cs typeface="Jua"/>
            </a:endParaRPr>
          </a:p>
          <a:p>
            <a:pPr algn="l">
              <a:lnSpc>
                <a:spcPts val="3359"/>
              </a:lnSpc>
            </a:pPr>
            <a:r>
              <a:rPr lang="en-US" sz="2350">
                <a:solidFill>
                  <a:srgbClr val="FFFFFF"/>
                </a:solidFill>
                <a:latin typeface="Jua"/>
                <a:ea typeface="Jua"/>
                <a:cs typeface="Jua"/>
                <a:sym typeface="Jua"/>
              </a:rPr>
              <a:t>Goals and Needs:</a:t>
            </a:r>
            <a:endParaRPr lang="en-US" sz="2350">
              <a:solidFill>
                <a:srgbClr val="FFFFFF"/>
              </a:solidFill>
              <a:latin typeface="Jua"/>
              <a:ea typeface="Jua"/>
              <a:cs typeface="Jua"/>
            </a:endParaRPr>
          </a:p>
          <a:p>
            <a:pPr marL="517525" lvl="1" indent="-258445" algn="l">
              <a:lnSpc>
                <a:spcPts val="3359"/>
              </a:lnSpc>
              <a:buFont typeface="Arial"/>
              <a:buChar char="•"/>
            </a:pPr>
            <a:r>
              <a:rPr lang="en-US" sz="2350">
                <a:solidFill>
                  <a:srgbClr val="FFFFFF"/>
                </a:solidFill>
                <a:latin typeface="Jua"/>
                <a:ea typeface="Jua"/>
                <a:cs typeface="Jua"/>
                <a:sym typeface="Jua"/>
              </a:rPr>
              <a:t>Anjali’s job is to provide legal advice to multinational corporations who need to comply with different regulations for both their U.K and Swedish subsidiaries. To not disclose business information and legal strategies to a 3rd party, Anjali would like an application which can transcribe and translate discussion during meetings without breaching confidentiality or having to create further confidentiality agreements with translators.</a:t>
            </a:r>
            <a:endParaRPr lang="en-US" sz="2350">
              <a:solidFill>
                <a:srgbClr val="FFFFFF"/>
              </a:solidFill>
              <a:latin typeface="Jua"/>
              <a:ea typeface="Jua"/>
              <a:cs typeface="Jua"/>
            </a:endParaRPr>
          </a:p>
        </p:txBody>
      </p:sp>
      <p:sp>
        <p:nvSpPr>
          <p:cNvPr id="4" name="Freeform 4"/>
          <p:cNvSpPr/>
          <p:nvPr/>
        </p:nvSpPr>
        <p:spPr>
          <a:xfrm>
            <a:off x="13639800" y="2095500"/>
            <a:ext cx="4261394" cy="4038600"/>
          </a:xfrm>
          <a:custGeom>
            <a:avLst/>
            <a:gdLst/>
            <a:ahLst/>
            <a:cxnLst/>
            <a:rect l="l" t="t" r="r" b="b"/>
            <a:pathLst>
              <a:path w="4428533" h="4400854">
                <a:moveTo>
                  <a:pt x="0" y="0"/>
                </a:moveTo>
                <a:lnTo>
                  <a:pt x="4428533" y="0"/>
                </a:lnTo>
                <a:lnTo>
                  <a:pt x="4428533" y="4400855"/>
                </a:lnTo>
                <a:lnTo>
                  <a:pt x="0" y="4400855"/>
                </a:lnTo>
                <a:lnTo>
                  <a:pt x="0" y="0"/>
                </a:lnTo>
                <a:close/>
              </a:path>
            </a:pathLst>
          </a:custGeom>
          <a:blipFill>
            <a:blip r:embed="rId2"/>
            <a:stretch>
              <a:fillRect/>
            </a:stretch>
          </a:blipFill>
        </p:spPr>
        <p:txBody>
          <a:bodyPr/>
          <a:lstStyle/>
          <a:p>
            <a:endParaRPr lang="en-US"/>
          </a:p>
        </p:txBody>
      </p:sp>
      <p:sp>
        <p:nvSpPr>
          <p:cNvPr id="5" name="TextBox 5"/>
          <p:cNvSpPr txBox="1"/>
          <p:nvPr/>
        </p:nvSpPr>
        <p:spPr>
          <a:xfrm>
            <a:off x="923925" y="853770"/>
            <a:ext cx="16440150" cy="1192634"/>
          </a:xfrm>
          <a:prstGeom prst="rect">
            <a:avLst/>
          </a:prstGeom>
        </p:spPr>
        <p:txBody>
          <a:bodyPr lIns="0" tIns="0" rIns="0" bIns="0" rtlCol="0" anchor="t">
            <a:spAutoFit/>
          </a:bodyPr>
          <a:lstStyle/>
          <a:p>
            <a:pPr algn="ctr">
              <a:lnSpc>
                <a:spcPts val="9299"/>
              </a:lnSpc>
            </a:pPr>
            <a:r>
              <a:rPr lang="en-US" sz="8000">
                <a:solidFill>
                  <a:srgbClr val="FFFFFF"/>
                </a:solidFill>
                <a:latin typeface="Bobby Jones"/>
                <a:ea typeface="Bobby Jones"/>
                <a:cs typeface="Bobby Jones"/>
                <a:sym typeface="Bobby Jones"/>
              </a:rPr>
              <a:t>ANJALI CHITRE, LAWYER</a:t>
            </a:r>
          </a:p>
        </p:txBody>
      </p:sp>
      <p:pic>
        <p:nvPicPr>
          <p:cNvPr id="7" name="Picture 6" descr="A blue and yellow logo&#10;&#10;Description automatically generated">
            <a:extLst>
              <a:ext uri="{FF2B5EF4-FFF2-40B4-BE49-F238E27FC236}">
                <a16:creationId xmlns:a16="http://schemas.microsoft.com/office/drawing/2014/main" id="{91AC079F-BC96-D551-B520-E02423CA4530}"/>
              </a:ext>
            </a:extLst>
          </p:cNvPr>
          <p:cNvPicPr>
            <a:picLocks noChangeAspect="1"/>
          </p:cNvPicPr>
          <p:nvPr/>
        </p:nvPicPr>
        <p:blipFill>
          <a:blip r:embed="rId3"/>
          <a:stretch>
            <a:fillRect/>
          </a:stretch>
        </p:blipFill>
        <p:spPr>
          <a:xfrm>
            <a:off x="-652" y="326"/>
            <a:ext cx="1085821" cy="1027369"/>
          </a:xfrm>
          <a:prstGeom prst="rect">
            <a:avLst/>
          </a:prstGeom>
        </p:spPr>
      </p:pic>
      <p:pic>
        <p:nvPicPr>
          <p:cNvPr id="8" name="Graphic 7" descr="Pin with solid fill">
            <a:extLst>
              <a:ext uri="{FF2B5EF4-FFF2-40B4-BE49-F238E27FC236}">
                <a16:creationId xmlns:a16="http://schemas.microsoft.com/office/drawing/2014/main" id="{9CF4DBF7-6739-EDD7-605B-4DBA443115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17207345" y="114300"/>
            <a:ext cx="914400" cy="9144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3" name="TextBox 3"/>
          <p:cNvSpPr txBox="1"/>
          <p:nvPr/>
        </p:nvSpPr>
        <p:spPr>
          <a:xfrm>
            <a:off x="1301206" y="2295934"/>
            <a:ext cx="14107317" cy="6749416"/>
          </a:xfrm>
          <a:prstGeom prst="rect">
            <a:avLst/>
          </a:prstGeom>
        </p:spPr>
        <p:txBody>
          <a:bodyPr lIns="0" tIns="0" rIns="0" bIns="0" rtlCol="0" anchor="t">
            <a:spAutoFit/>
          </a:bodyPr>
          <a:lstStyle/>
          <a:p>
            <a:pPr algn="l">
              <a:lnSpc>
                <a:spcPts val="3359"/>
              </a:lnSpc>
            </a:pPr>
            <a:r>
              <a:rPr lang="en-US" sz="2399">
                <a:solidFill>
                  <a:srgbClr val="FFFFFF"/>
                </a:solidFill>
                <a:latin typeface="Jua"/>
                <a:ea typeface="Jua"/>
                <a:cs typeface="Jua"/>
                <a:sym typeface="Jua"/>
              </a:rPr>
              <a:t>Demographics:</a:t>
            </a:r>
          </a:p>
          <a:p>
            <a:pPr marL="518154" lvl="1" indent="-259077" algn="l">
              <a:lnSpc>
                <a:spcPts val="3359"/>
              </a:lnSpc>
              <a:buFont typeface="Arial"/>
              <a:buChar char="•"/>
            </a:pPr>
            <a:r>
              <a:rPr lang="en-US" sz="2399">
                <a:solidFill>
                  <a:srgbClr val="FFFFFF"/>
                </a:solidFill>
                <a:latin typeface="Jua"/>
                <a:ea typeface="Jua"/>
                <a:cs typeface="Jua"/>
                <a:sym typeface="Jua"/>
              </a:rPr>
              <a:t>Age: 27</a:t>
            </a:r>
          </a:p>
          <a:p>
            <a:pPr marL="518154" lvl="1" indent="-259077" algn="l">
              <a:lnSpc>
                <a:spcPts val="3359"/>
              </a:lnSpc>
              <a:buFont typeface="Arial"/>
              <a:buChar char="•"/>
            </a:pPr>
            <a:r>
              <a:rPr lang="en-US" sz="2399">
                <a:solidFill>
                  <a:srgbClr val="FFFFFF"/>
                </a:solidFill>
                <a:latin typeface="Jua"/>
                <a:ea typeface="Jua"/>
                <a:cs typeface="Jua"/>
                <a:sym typeface="Jua"/>
              </a:rPr>
              <a:t>Gender: Female</a:t>
            </a:r>
          </a:p>
          <a:p>
            <a:pPr marL="518154" lvl="1" indent="-259077" algn="l">
              <a:lnSpc>
                <a:spcPts val="3359"/>
              </a:lnSpc>
              <a:buFont typeface="Arial"/>
              <a:buChar char="•"/>
            </a:pPr>
            <a:r>
              <a:rPr lang="en-US" sz="2399">
                <a:solidFill>
                  <a:srgbClr val="FFFFFF"/>
                </a:solidFill>
                <a:latin typeface="Jua"/>
                <a:ea typeface="Jua"/>
                <a:cs typeface="Jua"/>
                <a:sym typeface="Jua"/>
              </a:rPr>
              <a:t>Location: Toronto, CA</a:t>
            </a:r>
          </a:p>
          <a:p>
            <a:pPr marL="518154" lvl="1" indent="-259077" algn="l">
              <a:lnSpc>
                <a:spcPts val="3359"/>
              </a:lnSpc>
              <a:buFont typeface="Arial"/>
              <a:buChar char="•"/>
            </a:pPr>
            <a:r>
              <a:rPr lang="en-US" sz="2399">
                <a:solidFill>
                  <a:srgbClr val="FFFFFF"/>
                </a:solidFill>
                <a:latin typeface="Jua"/>
                <a:ea typeface="Jua"/>
                <a:cs typeface="Jua"/>
                <a:sym typeface="Jua"/>
              </a:rPr>
              <a:t>Education: Bachelors of Business Administration (BBA)</a:t>
            </a:r>
          </a:p>
          <a:p>
            <a:pPr marL="518154" lvl="1" indent="-259077" algn="l">
              <a:lnSpc>
                <a:spcPts val="3359"/>
              </a:lnSpc>
              <a:buFont typeface="Arial"/>
              <a:buChar char="•"/>
            </a:pPr>
            <a:r>
              <a:rPr lang="en-US" sz="2399">
                <a:solidFill>
                  <a:srgbClr val="FFFFFF"/>
                </a:solidFill>
                <a:latin typeface="Jua"/>
                <a:ea typeface="Jua"/>
                <a:cs typeface="Jua"/>
                <a:sym typeface="Jua"/>
              </a:rPr>
              <a:t>Experience: 1 years</a:t>
            </a:r>
          </a:p>
          <a:p>
            <a:pPr algn="l">
              <a:lnSpc>
                <a:spcPts val="3359"/>
              </a:lnSpc>
            </a:pPr>
            <a:r>
              <a:rPr lang="en-US" sz="2399">
                <a:solidFill>
                  <a:srgbClr val="FFFFFF"/>
                </a:solidFill>
                <a:latin typeface="Jua"/>
                <a:ea typeface="Jua"/>
                <a:cs typeface="Jua"/>
                <a:sym typeface="Jua"/>
              </a:rPr>
              <a:t>Skills and Qualifications:</a:t>
            </a:r>
          </a:p>
          <a:p>
            <a:pPr marL="518154" lvl="1" indent="-259077" algn="l">
              <a:lnSpc>
                <a:spcPts val="3359"/>
              </a:lnSpc>
              <a:buFont typeface="Arial"/>
              <a:buChar char="•"/>
            </a:pPr>
            <a:r>
              <a:rPr lang="en-US" sz="2399">
                <a:solidFill>
                  <a:srgbClr val="FFFFFF"/>
                </a:solidFill>
                <a:latin typeface="Jua"/>
                <a:ea typeface="Jua"/>
                <a:cs typeface="Jua"/>
                <a:sym typeface="Jua"/>
              </a:rPr>
              <a:t>Proficient in Excel, Microsoft Office, Outlook, Google Workspace</a:t>
            </a:r>
          </a:p>
          <a:p>
            <a:pPr marL="518154" lvl="1" indent="-259077" algn="l">
              <a:lnSpc>
                <a:spcPts val="3359"/>
              </a:lnSpc>
              <a:buFont typeface="Arial"/>
              <a:buChar char="•"/>
            </a:pPr>
            <a:r>
              <a:rPr lang="en-US" sz="2399">
                <a:solidFill>
                  <a:srgbClr val="FFFFFF"/>
                </a:solidFill>
                <a:latin typeface="Jua"/>
                <a:ea typeface="Jua"/>
                <a:cs typeface="Jua"/>
                <a:sym typeface="Jua"/>
              </a:rPr>
              <a:t>Certified Administrative Professional (CAP)</a:t>
            </a:r>
          </a:p>
          <a:p>
            <a:pPr marL="518154" lvl="1" indent="-259077" algn="l">
              <a:lnSpc>
                <a:spcPts val="3359"/>
              </a:lnSpc>
              <a:buFont typeface="Arial"/>
              <a:buChar char="•"/>
            </a:pPr>
            <a:r>
              <a:rPr lang="en-US" sz="2399">
                <a:solidFill>
                  <a:srgbClr val="FFFFFF"/>
                </a:solidFill>
                <a:latin typeface="Jua"/>
                <a:ea typeface="Jua"/>
                <a:cs typeface="Jua"/>
                <a:sym typeface="Jua"/>
              </a:rPr>
              <a:t>Excellent organizational, administrative, and interpersonal skills</a:t>
            </a:r>
          </a:p>
          <a:p>
            <a:pPr algn="l">
              <a:lnSpc>
                <a:spcPts val="3359"/>
              </a:lnSpc>
            </a:pPr>
            <a:r>
              <a:rPr lang="en-US" sz="2399">
                <a:solidFill>
                  <a:srgbClr val="FFFFFF"/>
                </a:solidFill>
                <a:latin typeface="Jua"/>
                <a:ea typeface="Jua"/>
                <a:cs typeface="Jua"/>
                <a:sym typeface="Jua"/>
              </a:rPr>
              <a:t>Goals and Needs:</a:t>
            </a:r>
          </a:p>
          <a:p>
            <a:pPr marL="518154" lvl="1" indent="-259077" algn="l">
              <a:lnSpc>
                <a:spcPts val="3359"/>
              </a:lnSpc>
              <a:buFont typeface="Arial"/>
              <a:buChar char="•"/>
            </a:pPr>
            <a:r>
              <a:rPr lang="en-US" sz="2399">
                <a:solidFill>
                  <a:srgbClr val="FFFFFF"/>
                </a:solidFill>
                <a:latin typeface="Jua"/>
                <a:ea typeface="Jua"/>
                <a:cs typeface="Jua"/>
                <a:sym typeface="Jua"/>
              </a:rPr>
              <a:t>Nicole is originally from NYC but has relocated to Canada for work. Nicole has to attend daily meetings and transcribe the meetings for her higher-ups. Some of her co-workers switch between French and English in the meetings which frustrates Nicole since her native language is English and she has no experience with French. Nicole is looking for a tool that will help her efficiently transcribe the meetings and also assist with translating the French terms.</a:t>
            </a:r>
          </a:p>
        </p:txBody>
      </p:sp>
      <p:sp>
        <p:nvSpPr>
          <p:cNvPr id="4" name="Freeform 4"/>
          <p:cNvSpPr/>
          <p:nvPr/>
        </p:nvSpPr>
        <p:spPr>
          <a:xfrm>
            <a:off x="13265502" y="1956522"/>
            <a:ext cx="4627130" cy="4908509"/>
          </a:xfrm>
          <a:custGeom>
            <a:avLst/>
            <a:gdLst/>
            <a:ahLst/>
            <a:cxnLst/>
            <a:rect l="l" t="t" r="r" b="b"/>
            <a:pathLst>
              <a:path w="4627130" h="4908509">
                <a:moveTo>
                  <a:pt x="0" y="0"/>
                </a:moveTo>
                <a:lnTo>
                  <a:pt x="4627130" y="0"/>
                </a:lnTo>
                <a:lnTo>
                  <a:pt x="4627130" y="4908509"/>
                </a:lnTo>
                <a:lnTo>
                  <a:pt x="0" y="4908509"/>
                </a:lnTo>
                <a:lnTo>
                  <a:pt x="0" y="0"/>
                </a:lnTo>
                <a:close/>
              </a:path>
            </a:pathLst>
          </a:custGeom>
          <a:blipFill>
            <a:blip r:embed="rId2"/>
            <a:stretch>
              <a:fillRect/>
            </a:stretch>
          </a:blipFill>
        </p:spPr>
        <p:txBody>
          <a:bodyPr/>
          <a:lstStyle/>
          <a:p>
            <a:endParaRPr lang="en-US"/>
          </a:p>
        </p:txBody>
      </p:sp>
      <p:sp>
        <p:nvSpPr>
          <p:cNvPr id="5" name="TextBox 5"/>
          <p:cNvSpPr txBox="1"/>
          <p:nvPr/>
        </p:nvSpPr>
        <p:spPr>
          <a:xfrm>
            <a:off x="1096453" y="939495"/>
            <a:ext cx="16440150" cy="797361"/>
          </a:xfrm>
          <a:prstGeom prst="rect">
            <a:avLst/>
          </a:prstGeom>
        </p:spPr>
        <p:txBody>
          <a:bodyPr lIns="0" tIns="0" rIns="0" bIns="0" rtlCol="0" anchor="t">
            <a:spAutoFit/>
          </a:bodyPr>
          <a:lstStyle/>
          <a:p>
            <a:pPr algn="ctr">
              <a:lnSpc>
                <a:spcPts val="5865"/>
              </a:lnSpc>
            </a:pPr>
            <a:r>
              <a:rPr lang="en-US" sz="5807">
                <a:solidFill>
                  <a:srgbClr val="FFFFFF"/>
                </a:solidFill>
                <a:latin typeface="Bobby Jones"/>
                <a:ea typeface="Bobby Jones"/>
                <a:cs typeface="Bobby Jones"/>
                <a:sym typeface="Bobby Jones"/>
              </a:rPr>
              <a:t>NICOLE SCHULER, EXECUTIVE ADMINISTRATIVE ASSISTANT</a:t>
            </a:r>
          </a:p>
        </p:txBody>
      </p:sp>
      <p:pic>
        <p:nvPicPr>
          <p:cNvPr id="7" name="Picture 6" descr="A blue and yellow logo&#10;&#10;Description automatically generated">
            <a:extLst>
              <a:ext uri="{FF2B5EF4-FFF2-40B4-BE49-F238E27FC236}">
                <a16:creationId xmlns:a16="http://schemas.microsoft.com/office/drawing/2014/main" id="{3B1041F6-CDFF-B2EC-6DFB-259DC89574F1}"/>
              </a:ext>
            </a:extLst>
          </p:cNvPr>
          <p:cNvPicPr>
            <a:picLocks noChangeAspect="1"/>
          </p:cNvPicPr>
          <p:nvPr/>
        </p:nvPicPr>
        <p:blipFill>
          <a:blip r:embed="rId3"/>
          <a:stretch>
            <a:fillRect/>
          </a:stretch>
        </p:blipFill>
        <p:spPr>
          <a:xfrm>
            <a:off x="-652" y="326"/>
            <a:ext cx="1085821" cy="1027369"/>
          </a:xfrm>
          <a:prstGeom prst="rect">
            <a:avLst/>
          </a:prstGeom>
        </p:spPr>
      </p:pic>
      <p:pic>
        <p:nvPicPr>
          <p:cNvPr id="8" name="Graphic 7" descr="Pin with solid fill">
            <a:extLst>
              <a:ext uri="{FF2B5EF4-FFF2-40B4-BE49-F238E27FC236}">
                <a16:creationId xmlns:a16="http://schemas.microsoft.com/office/drawing/2014/main" id="{D68B1D5F-E3EA-718B-0757-C3A542EE91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17444571" y="6470"/>
            <a:ext cx="914400" cy="9144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TextBox 5"/>
          <p:cNvSpPr txBox="1"/>
          <p:nvPr/>
        </p:nvSpPr>
        <p:spPr>
          <a:xfrm>
            <a:off x="2459260" y="1027418"/>
            <a:ext cx="13377497" cy="787780"/>
          </a:xfrm>
          <a:prstGeom prst="rect">
            <a:avLst/>
          </a:prstGeom>
        </p:spPr>
        <p:txBody>
          <a:bodyPr wrap="square" lIns="0" tIns="0" rIns="0" bIns="0" rtlCol="0" anchor="t">
            <a:spAutoFit/>
          </a:bodyPr>
          <a:lstStyle/>
          <a:p>
            <a:pPr algn="ctr">
              <a:lnSpc>
                <a:spcPts val="5865"/>
              </a:lnSpc>
            </a:pPr>
            <a:r>
              <a:rPr lang="en-US" sz="5800">
                <a:solidFill>
                  <a:srgbClr val="FFFFFF"/>
                </a:solidFill>
                <a:latin typeface="Bobby Jones"/>
                <a:sym typeface="Bobby Jones"/>
              </a:rPr>
              <a:t>MVP Design</a:t>
            </a:r>
            <a:endParaRPr lang="en-US"/>
          </a:p>
        </p:txBody>
      </p:sp>
      <p:pic>
        <p:nvPicPr>
          <p:cNvPr id="7" name="Picture 6" descr="A blue and yellow logo&#10;&#10;Description automatically generated">
            <a:extLst>
              <a:ext uri="{FF2B5EF4-FFF2-40B4-BE49-F238E27FC236}">
                <a16:creationId xmlns:a16="http://schemas.microsoft.com/office/drawing/2014/main" id="{3B1041F6-CDFF-B2EC-6DFB-259DC89574F1}"/>
              </a:ext>
            </a:extLst>
          </p:cNvPr>
          <p:cNvPicPr>
            <a:picLocks noChangeAspect="1"/>
          </p:cNvPicPr>
          <p:nvPr/>
        </p:nvPicPr>
        <p:blipFill>
          <a:blip r:embed="rId2"/>
          <a:stretch>
            <a:fillRect/>
          </a:stretch>
        </p:blipFill>
        <p:spPr>
          <a:xfrm>
            <a:off x="-652" y="326"/>
            <a:ext cx="1085821" cy="1027369"/>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A0C1BD57-B34D-03CF-D761-7684600771F0}"/>
              </a:ext>
            </a:extLst>
          </p:cNvPr>
          <p:cNvPicPr>
            <a:picLocks noChangeAspect="1"/>
          </p:cNvPicPr>
          <p:nvPr/>
        </p:nvPicPr>
        <p:blipFill>
          <a:blip r:embed="rId3"/>
          <a:srcRect t="2761" r="20732" b="307"/>
          <a:stretch/>
        </p:blipFill>
        <p:spPr>
          <a:xfrm>
            <a:off x="890215" y="2952935"/>
            <a:ext cx="7707881" cy="4678407"/>
          </a:xfrm>
          <a:prstGeom prst="rect">
            <a:avLst/>
          </a:prstGeom>
        </p:spPr>
      </p:pic>
      <p:sp>
        <p:nvSpPr>
          <p:cNvPr id="2" name="TextBox 1">
            <a:extLst>
              <a:ext uri="{FF2B5EF4-FFF2-40B4-BE49-F238E27FC236}">
                <a16:creationId xmlns:a16="http://schemas.microsoft.com/office/drawing/2014/main" id="{3CD5D9A3-0C1B-5533-7D79-179D8D29EC61}"/>
              </a:ext>
            </a:extLst>
          </p:cNvPr>
          <p:cNvSpPr txBox="1"/>
          <p:nvPr/>
        </p:nvSpPr>
        <p:spPr>
          <a:xfrm>
            <a:off x="8853408" y="2111643"/>
            <a:ext cx="8543439" cy="74789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
            </a:pPr>
            <a:r>
              <a:rPr lang="en-US" sz="2400">
                <a:solidFill>
                  <a:schemeClr val="bg1"/>
                </a:solidFill>
                <a:latin typeface="Jua"/>
                <a:ea typeface="Jua"/>
                <a:cs typeface="Calibri"/>
              </a:rPr>
              <a:t>Upload Audio</a:t>
            </a:r>
          </a:p>
          <a:p>
            <a:pPr marL="800100" lvl="1" indent="-342900">
              <a:buFont typeface="Wingdings"/>
              <a:buChar char="§"/>
            </a:pPr>
            <a:r>
              <a:rPr lang="en-US" sz="2000">
                <a:solidFill>
                  <a:schemeClr val="bg1"/>
                </a:solidFill>
                <a:latin typeface="Jua"/>
                <a:ea typeface="Jua"/>
                <a:cs typeface="Calibri"/>
              </a:rPr>
              <a:t>User should be able to upload a .mp3 file from their computer. </a:t>
            </a:r>
          </a:p>
          <a:p>
            <a:pPr marL="800100" lvl="1" indent="-342900">
              <a:buFont typeface="Wingdings"/>
              <a:buChar char="§"/>
            </a:pPr>
            <a:r>
              <a:rPr lang="en-US" sz="2000">
                <a:solidFill>
                  <a:schemeClr val="bg1"/>
                </a:solidFill>
                <a:latin typeface="Jua"/>
                <a:ea typeface="Jua"/>
                <a:cs typeface="Calibri"/>
              </a:rPr>
              <a:t>The application should not allow any other file type to be uploaded.</a:t>
            </a:r>
          </a:p>
          <a:p>
            <a:pPr marL="800100" lvl="1" indent="-342900">
              <a:buFont typeface="Wingdings"/>
              <a:buChar char="§"/>
            </a:pPr>
            <a:r>
              <a:rPr lang="en-US" sz="2000">
                <a:solidFill>
                  <a:schemeClr val="bg1"/>
                </a:solidFill>
                <a:latin typeface="Jua"/>
                <a:ea typeface="Jua"/>
                <a:cs typeface="Calibri"/>
              </a:rPr>
              <a:t>User should be able to remove the audio file once it was uploaded.</a:t>
            </a:r>
          </a:p>
          <a:p>
            <a:pPr lvl="1"/>
            <a:endParaRPr lang="en-US" sz="2000">
              <a:solidFill>
                <a:schemeClr val="bg1"/>
              </a:solidFill>
              <a:latin typeface="Jua"/>
              <a:ea typeface="Jua"/>
              <a:cs typeface="Calibri"/>
            </a:endParaRPr>
          </a:p>
          <a:p>
            <a:pPr marL="342900" indent="-342900">
              <a:buFont typeface="Wingdings"/>
              <a:buChar char="§"/>
            </a:pPr>
            <a:r>
              <a:rPr lang="en-US" sz="2400">
                <a:solidFill>
                  <a:schemeClr val="bg1"/>
                </a:solidFill>
                <a:latin typeface="Jua"/>
                <a:ea typeface="Jua"/>
                <a:cs typeface="Calibri"/>
              </a:rPr>
              <a:t>Record Audio from Mic</a:t>
            </a:r>
          </a:p>
          <a:p>
            <a:pPr marL="800100" lvl="1" indent="-342900">
              <a:buFont typeface="Wingdings"/>
              <a:buChar char="§"/>
            </a:pPr>
            <a:r>
              <a:rPr lang="en-US" sz="2000">
                <a:solidFill>
                  <a:schemeClr val="bg1"/>
                </a:solidFill>
                <a:latin typeface="Jua"/>
                <a:ea typeface="Jua"/>
                <a:cs typeface="Calibri"/>
              </a:rPr>
              <a:t>User should be able to use our application, SpeakEZ, to record audio.</a:t>
            </a:r>
          </a:p>
          <a:p>
            <a:pPr lvl="1"/>
            <a:endParaRPr lang="en-US" sz="2000">
              <a:solidFill>
                <a:schemeClr val="bg1"/>
              </a:solidFill>
              <a:latin typeface="Jua"/>
              <a:ea typeface="Jua"/>
              <a:cs typeface="Calibri"/>
            </a:endParaRPr>
          </a:p>
          <a:p>
            <a:pPr marL="342900" indent="-342900">
              <a:buFont typeface="Wingdings"/>
              <a:buChar char="§"/>
            </a:pPr>
            <a:r>
              <a:rPr lang="en-US" sz="2400">
                <a:solidFill>
                  <a:schemeClr val="bg1"/>
                </a:solidFill>
                <a:latin typeface="Jua"/>
                <a:ea typeface="Jua"/>
                <a:cs typeface="Calibri"/>
              </a:rPr>
              <a:t>Transcribe Audio</a:t>
            </a:r>
          </a:p>
          <a:p>
            <a:pPr marL="800100" lvl="1" indent="-342900">
              <a:buFont typeface="Wingdings"/>
              <a:buChar char="§"/>
            </a:pPr>
            <a:r>
              <a:rPr lang="en-US" sz="2000">
                <a:solidFill>
                  <a:schemeClr val="bg1"/>
                </a:solidFill>
                <a:latin typeface="Jua"/>
                <a:ea typeface="Jua"/>
                <a:cs typeface="Calibri"/>
              </a:rPr>
              <a:t>The application should transcribe the audio that was uploaded by the user.</a:t>
            </a:r>
          </a:p>
          <a:p>
            <a:pPr lvl="1"/>
            <a:endParaRPr lang="en-US" sz="2000">
              <a:solidFill>
                <a:schemeClr val="bg1"/>
              </a:solidFill>
              <a:latin typeface="Jua"/>
              <a:ea typeface="Jua"/>
              <a:cs typeface="Calibri"/>
            </a:endParaRPr>
          </a:p>
          <a:p>
            <a:pPr marL="342900" indent="-342900">
              <a:buFont typeface="Wingdings"/>
              <a:buChar char="§"/>
            </a:pPr>
            <a:r>
              <a:rPr lang="en-US" sz="2400">
                <a:solidFill>
                  <a:schemeClr val="bg1"/>
                </a:solidFill>
                <a:latin typeface="Jua"/>
                <a:ea typeface="Jua"/>
                <a:cs typeface="Calibri"/>
              </a:rPr>
              <a:t>Language Selection:</a:t>
            </a:r>
          </a:p>
          <a:p>
            <a:pPr marL="800100" lvl="1" indent="-342900">
              <a:buFont typeface="Wingdings"/>
              <a:buChar char="§"/>
            </a:pPr>
            <a:r>
              <a:rPr lang="en-US" sz="2000">
                <a:solidFill>
                  <a:schemeClr val="bg1"/>
                </a:solidFill>
                <a:latin typeface="Jua"/>
                <a:ea typeface="Jua"/>
                <a:cs typeface="Calibri"/>
              </a:rPr>
              <a:t>User should be able to select the language they want to translate their transcription into.</a:t>
            </a:r>
          </a:p>
          <a:p>
            <a:pPr lvl="1"/>
            <a:endParaRPr lang="en-US" sz="2000">
              <a:solidFill>
                <a:schemeClr val="bg1"/>
              </a:solidFill>
              <a:latin typeface="Jua"/>
              <a:ea typeface="Jua"/>
              <a:cs typeface="Calibri"/>
            </a:endParaRPr>
          </a:p>
          <a:p>
            <a:pPr marL="342900" indent="-342900">
              <a:buFont typeface="Wingdings"/>
              <a:buChar char="§"/>
            </a:pPr>
            <a:r>
              <a:rPr lang="en-US" sz="2400">
                <a:solidFill>
                  <a:schemeClr val="bg1"/>
                </a:solidFill>
                <a:latin typeface="Jua"/>
                <a:ea typeface="Jua"/>
                <a:cs typeface="Calibri"/>
              </a:rPr>
              <a:t>Translate Transcription</a:t>
            </a:r>
          </a:p>
          <a:p>
            <a:pPr marL="800100" lvl="1" indent="-342900">
              <a:buFont typeface="Wingdings"/>
              <a:buChar char="§"/>
            </a:pPr>
            <a:r>
              <a:rPr lang="en-US" sz="2000">
                <a:solidFill>
                  <a:schemeClr val="bg1"/>
                </a:solidFill>
                <a:latin typeface="Jua"/>
                <a:ea typeface="Jua"/>
                <a:cs typeface="Calibri"/>
              </a:rPr>
              <a:t>The application should translate the transcription in the language the user desires.</a:t>
            </a:r>
          </a:p>
        </p:txBody>
      </p:sp>
    </p:spTree>
    <p:extLst>
      <p:ext uri="{BB962C8B-B14F-4D97-AF65-F5344CB8AC3E}">
        <p14:creationId xmlns:p14="http://schemas.microsoft.com/office/powerpoint/2010/main" val="3379754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pic>
        <p:nvPicPr>
          <p:cNvPr id="24" name="Picture 23" descr="A cartoon of a dog holding a toy&#10;&#10;Description automatically generated">
            <a:extLst>
              <a:ext uri="{FF2B5EF4-FFF2-40B4-BE49-F238E27FC236}">
                <a16:creationId xmlns:a16="http://schemas.microsoft.com/office/drawing/2014/main" id="{AE2D091C-495B-CCCC-43C1-A95861A15811}"/>
              </a:ext>
            </a:extLst>
          </p:cNvPr>
          <p:cNvPicPr>
            <a:picLocks noChangeAspect="1"/>
          </p:cNvPicPr>
          <p:nvPr/>
        </p:nvPicPr>
        <p:blipFill>
          <a:blip r:embed="rId2">
            <a:extLst>
              <a:ext uri="{28A0092B-C50C-407E-A947-70E740481C1C}">
                <a14:useLocalDpi xmlns:a14="http://schemas.microsoft.com/office/drawing/2010/main" val="0"/>
              </a:ext>
            </a:extLst>
          </a:blip>
          <a:srcRect l="60417" b="17901"/>
          <a:stretch/>
        </p:blipFill>
        <p:spPr>
          <a:xfrm>
            <a:off x="16400971" y="7125"/>
            <a:ext cx="1700124" cy="1872100"/>
          </a:xfrm>
          <a:prstGeom prst="rect">
            <a:avLst/>
          </a:prstGeom>
        </p:spPr>
      </p:pic>
      <p:sp>
        <p:nvSpPr>
          <p:cNvPr id="6" name="Freeform 6"/>
          <p:cNvSpPr/>
          <p:nvPr/>
        </p:nvSpPr>
        <p:spPr>
          <a:xfrm>
            <a:off x="-339025" y="6875259"/>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TextBox 9"/>
          <p:cNvSpPr txBox="1"/>
          <p:nvPr/>
        </p:nvSpPr>
        <p:spPr>
          <a:xfrm>
            <a:off x="4445494" y="-235976"/>
            <a:ext cx="9388556" cy="1649298"/>
          </a:xfrm>
          <a:prstGeom prst="rect">
            <a:avLst/>
          </a:prstGeom>
        </p:spPr>
        <p:txBody>
          <a:bodyPr lIns="0" tIns="0" rIns="0" bIns="0" rtlCol="0" anchor="ctr">
            <a:spAutoFit/>
          </a:bodyPr>
          <a:lstStyle/>
          <a:p>
            <a:pPr algn="ctr">
              <a:lnSpc>
                <a:spcPts val="14709"/>
              </a:lnSpc>
            </a:pPr>
            <a:r>
              <a:rPr lang="en-US" sz="8000">
                <a:solidFill>
                  <a:srgbClr val="FFFFFF"/>
                </a:solidFill>
                <a:latin typeface="Bobby Jones"/>
                <a:ea typeface="Bobby Jones"/>
                <a:cs typeface="Bobby Jones"/>
                <a:sym typeface="Bobby Jones"/>
              </a:rPr>
              <a:t>AGENDA</a:t>
            </a:r>
            <a:endParaRPr lang="en-US" sz="8000">
              <a:solidFill>
                <a:srgbClr val="FFFFFF"/>
              </a:solidFill>
              <a:latin typeface="Bobby Jones"/>
              <a:ea typeface="Bobby Jones"/>
              <a:cs typeface="Bobby Jones"/>
            </a:endParaRPr>
          </a:p>
        </p:txBody>
      </p:sp>
      <p:pic>
        <p:nvPicPr>
          <p:cNvPr id="29" name="Picture 28" descr="A blue and yellow logo&#10;&#10;Description automatically generated">
            <a:extLst>
              <a:ext uri="{FF2B5EF4-FFF2-40B4-BE49-F238E27FC236}">
                <a16:creationId xmlns:a16="http://schemas.microsoft.com/office/drawing/2014/main" id="{7894DB0D-339A-A3A5-70A8-90BFE4030D36}"/>
              </a:ext>
            </a:extLst>
          </p:cNvPr>
          <p:cNvPicPr>
            <a:picLocks noChangeAspect="1"/>
          </p:cNvPicPr>
          <p:nvPr/>
        </p:nvPicPr>
        <p:blipFill>
          <a:blip r:embed="rId5"/>
          <a:stretch>
            <a:fillRect/>
          </a:stretch>
        </p:blipFill>
        <p:spPr>
          <a:xfrm>
            <a:off x="-652" y="326"/>
            <a:ext cx="1085821" cy="1027369"/>
          </a:xfrm>
          <a:prstGeom prst="rect">
            <a:avLst/>
          </a:prstGeom>
        </p:spPr>
      </p:pic>
      <p:graphicFrame>
        <p:nvGraphicFramePr>
          <p:cNvPr id="31" name="Table 30">
            <a:extLst>
              <a:ext uri="{FF2B5EF4-FFF2-40B4-BE49-F238E27FC236}">
                <a16:creationId xmlns:a16="http://schemas.microsoft.com/office/drawing/2014/main" id="{615ED0A1-AEAD-A6E3-C069-246B3917906A}"/>
              </a:ext>
            </a:extLst>
          </p:cNvPr>
          <p:cNvGraphicFramePr>
            <a:graphicFrameLocks noGrp="1"/>
          </p:cNvGraphicFramePr>
          <p:nvPr>
            <p:extLst>
              <p:ext uri="{D42A27DB-BD31-4B8C-83A1-F6EECF244321}">
                <p14:modId xmlns:p14="http://schemas.microsoft.com/office/powerpoint/2010/main" val="2412286349"/>
              </p:ext>
            </p:extLst>
          </p:nvPr>
        </p:nvGraphicFramePr>
        <p:xfrm>
          <a:off x="1062426" y="1883433"/>
          <a:ext cx="16155145" cy="7540602"/>
        </p:xfrm>
        <a:graphic>
          <a:graphicData uri="http://schemas.openxmlformats.org/drawingml/2006/table">
            <a:tbl>
              <a:tblPr firstRow="1" bandRow="1">
                <a:tableStyleId>{D27102A9-8310-4765-A935-A1911B00CA55}</a:tableStyleId>
              </a:tblPr>
              <a:tblGrid>
                <a:gridCol w="3231029">
                  <a:extLst>
                    <a:ext uri="{9D8B030D-6E8A-4147-A177-3AD203B41FA5}">
                      <a16:colId xmlns:a16="http://schemas.microsoft.com/office/drawing/2014/main" val="1999892799"/>
                    </a:ext>
                  </a:extLst>
                </a:gridCol>
                <a:gridCol w="3231029">
                  <a:extLst>
                    <a:ext uri="{9D8B030D-6E8A-4147-A177-3AD203B41FA5}">
                      <a16:colId xmlns:a16="http://schemas.microsoft.com/office/drawing/2014/main" val="1804183296"/>
                    </a:ext>
                  </a:extLst>
                </a:gridCol>
                <a:gridCol w="3231029">
                  <a:extLst>
                    <a:ext uri="{9D8B030D-6E8A-4147-A177-3AD203B41FA5}">
                      <a16:colId xmlns:a16="http://schemas.microsoft.com/office/drawing/2014/main" val="2403663982"/>
                    </a:ext>
                  </a:extLst>
                </a:gridCol>
                <a:gridCol w="3231029">
                  <a:extLst>
                    <a:ext uri="{9D8B030D-6E8A-4147-A177-3AD203B41FA5}">
                      <a16:colId xmlns:a16="http://schemas.microsoft.com/office/drawing/2014/main" val="3273607382"/>
                    </a:ext>
                  </a:extLst>
                </a:gridCol>
                <a:gridCol w="3231029">
                  <a:extLst>
                    <a:ext uri="{9D8B030D-6E8A-4147-A177-3AD203B41FA5}">
                      <a16:colId xmlns:a16="http://schemas.microsoft.com/office/drawing/2014/main" val="3734263863"/>
                    </a:ext>
                  </a:extLst>
                </a:gridCol>
              </a:tblGrid>
              <a:tr h="1585922">
                <a:tc>
                  <a:txBody>
                    <a:bodyPr/>
                    <a:lstStyle/>
                    <a:p>
                      <a:pPr lvl="0" algn="l">
                        <a:buNone/>
                      </a:pPr>
                      <a:r>
                        <a:rPr lang="en-US" sz="3200">
                          <a:solidFill>
                            <a:schemeClr val="bg1"/>
                          </a:solidFill>
                          <a:latin typeface="Calibri"/>
                        </a:rPr>
                        <a:t>1- Sprint 0 Recap</a:t>
                      </a:r>
                    </a:p>
                  </a:txBody>
                  <a:tcPr/>
                </a:tc>
                <a:tc>
                  <a:txBody>
                    <a:bodyPr/>
                    <a:lstStyle/>
                    <a:p>
                      <a:pPr lvl="0" algn="l">
                        <a:buNone/>
                      </a:pPr>
                      <a:r>
                        <a:rPr lang="en-US" sz="3200" u="none" strike="noStrike" noProof="0">
                          <a:solidFill>
                            <a:schemeClr val="bg1"/>
                          </a:solidFill>
                          <a:latin typeface="Calibri"/>
                        </a:rPr>
                        <a:t>2- Project </a:t>
                      </a:r>
                      <a:endParaRPr lang="en-US" sz="3200">
                        <a:solidFill>
                          <a:schemeClr val="bg1"/>
                        </a:solidFill>
                        <a:latin typeface="Calibri"/>
                      </a:endParaRPr>
                    </a:p>
                    <a:p>
                      <a:pPr lvl="0" algn="l">
                        <a:buNone/>
                      </a:pPr>
                      <a:r>
                        <a:rPr lang="en-US" sz="3200" u="none" strike="noStrike" noProof="0">
                          <a:solidFill>
                            <a:schemeClr val="bg1"/>
                          </a:solidFill>
                          <a:latin typeface="Calibri"/>
                        </a:rPr>
                        <a:t>Overview</a:t>
                      </a:r>
                      <a:endParaRPr lang="en-US" sz="3200">
                        <a:solidFill>
                          <a:schemeClr val="bg1"/>
                        </a:solidFill>
                        <a:latin typeface="Calibri"/>
                      </a:endParaRPr>
                    </a:p>
                  </a:txBody>
                  <a:tcPr/>
                </a:tc>
                <a:tc>
                  <a:txBody>
                    <a:bodyPr/>
                    <a:lstStyle/>
                    <a:p>
                      <a:pPr lvl="0" algn="l">
                        <a:buNone/>
                      </a:pPr>
                      <a:r>
                        <a:rPr lang="en-US" sz="3200" u="none" strike="noStrike" noProof="0">
                          <a:solidFill>
                            <a:schemeClr val="bg1"/>
                          </a:solidFill>
                          <a:latin typeface="Calibri"/>
                        </a:rPr>
                        <a:t>3- Backlogs</a:t>
                      </a:r>
                    </a:p>
                  </a:txBody>
                  <a:tcPr/>
                </a:tc>
                <a:tc>
                  <a:txBody>
                    <a:bodyPr/>
                    <a:lstStyle/>
                    <a:p>
                      <a:pPr lvl="0" algn="l">
                        <a:buNone/>
                      </a:pPr>
                      <a:r>
                        <a:rPr lang="en-US" sz="3200" u="none" strike="noStrike" noProof="0">
                          <a:solidFill>
                            <a:schemeClr val="bg1"/>
                          </a:solidFill>
                          <a:latin typeface="Calibri"/>
                        </a:rPr>
                        <a:t>4- Team Metrics</a:t>
                      </a:r>
                    </a:p>
                  </a:txBody>
                  <a:tcPr/>
                </a:tc>
                <a:tc>
                  <a:txBody>
                    <a:bodyPr/>
                    <a:lstStyle/>
                    <a:p>
                      <a:pPr lvl="0" algn="l">
                        <a:buNone/>
                      </a:pPr>
                      <a:r>
                        <a:rPr lang="en-US" sz="3200" u="none" strike="noStrike" noProof="0">
                          <a:solidFill>
                            <a:schemeClr val="bg1"/>
                          </a:solidFill>
                          <a:latin typeface="Calibri"/>
                        </a:rPr>
                        <a:t>5- Product</a:t>
                      </a:r>
                    </a:p>
                  </a:txBody>
                  <a:tcPr/>
                </a:tc>
                <a:extLst>
                  <a:ext uri="{0D108BD9-81ED-4DB2-BD59-A6C34878D82A}">
                    <a16:rowId xmlns:a16="http://schemas.microsoft.com/office/drawing/2014/main" val="3079028248"/>
                  </a:ext>
                </a:extLst>
              </a:tr>
              <a:tr h="5954680">
                <a:tc>
                  <a:txBody>
                    <a:bodyPr/>
                    <a:lstStyle/>
                    <a:p>
                      <a:pPr marL="285750" indent="-285750">
                        <a:buFont typeface="Wingdings"/>
                        <a:buChar char="§"/>
                      </a:pPr>
                      <a:r>
                        <a:rPr lang="en-US" sz="3200">
                          <a:solidFill>
                            <a:schemeClr val="bg1"/>
                          </a:solidFill>
                          <a:latin typeface="Calibri"/>
                        </a:rPr>
                        <a:t>Team Roles &amp; Responsibilities</a:t>
                      </a:r>
                    </a:p>
                    <a:p>
                      <a:pPr marL="285750" lvl="0" indent="-285750">
                        <a:buFont typeface="Wingdings"/>
                        <a:buChar char="§"/>
                      </a:pPr>
                      <a:r>
                        <a:rPr lang="en-US" sz="3200">
                          <a:solidFill>
                            <a:schemeClr val="bg1"/>
                          </a:solidFill>
                          <a:latin typeface="Calibri"/>
                        </a:rPr>
                        <a:t>Improvements</a:t>
                      </a:r>
                    </a:p>
                    <a:p>
                      <a:pPr marL="285750" lvl="0" indent="-285750">
                        <a:buFont typeface="Wingdings"/>
                        <a:buChar char="§"/>
                      </a:pPr>
                      <a:r>
                        <a:rPr lang="en-US" sz="3200">
                          <a:solidFill>
                            <a:schemeClr val="bg1"/>
                          </a:solidFill>
                          <a:latin typeface="Calibri"/>
                        </a:rPr>
                        <a:t>Project Description</a:t>
                      </a:r>
                    </a:p>
                    <a:p>
                      <a:pPr marL="285750" lvl="0" indent="-285750">
                        <a:buFont typeface="Wingdings"/>
                        <a:buChar char="§"/>
                      </a:pPr>
                      <a:r>
                        <a:rPr lang="en-US" sz="3200">
                          <a:solidFill>
                            <a:schemeClr val="bg1"/>
                          </a:solidFill>
                          <a:latin typeface="Calibri"/>
                        </a:rPr>
                        <a:t>Team Working Agreement</a:t>
                      </a:r>
                    </a:p>
                    <a:p>
                      <a:pPr marL="285750" lvl="0" indent="-285750">
                        <a:buFont typeface="Wingdings"/>
                        <a:buChar char="§"/>
                      </a:pPr>
                      <a:r>
                        <a:rPr lang="en-US" sz="3200">
                          <a:solidFill>
                            <a:schemeClr val="bg1"/>
                          </a:solidFill>
                          <a:latin typeface="Calibri"/>
                        </a:rPr>
                        <a:t>Personas</a:t>
                      </a:r>
                    </a:p>
                  </a:txBody>
                  <a:tcPr/>
                </a:tc>
                <a:tc>
                  <a:txBody>
                    <a:bodyPr/>
                    <a:lstStyle/>
                    <a:p>
                      <a:pPr marL="285750" indent="-285750">
                        <a:buFont typeface="Wingdings"/>
                        <a:buChar char="§"/>
                      </a:pPr>
                      <a:r>
                        <a:rPr lang="en-US" sz="3200">
                          <a:solidFill>
                            <a:schemeClr val="bg1"/>
                          </a:solidFill>
                          <a:latin typeface="Calibri"/>
                        </a:rPr>
                        <a:t>MVP</a:t>
                      </a:r>
                    </a:p>
                    <a:p>
                      <a:pPr marL="285750" lvl="0" indent="-285750">
                        <a:buFont typeface="Wingdings"/>
                        <a:buChar char="§"/>
                      </a:pPr>
                      <a:r>
                        <a:rPr lang="en-US" sz="3200">
                          <a:solidFill>
                            <a:schemeClr val="bg1"/>
                          </a:solidFill>
                          <a:latin typeface="Calibri"/>
                        </a:rPr>
                        <a:t>Languages &amp; Tools</a:t>
                      </a:r>
                    </a:p>
                    <a:p>
                      <a:pPr marL="285750" lvl="0" indent="-285750">
                        <a:buFont typeface="Wingdings"/>
                        <a:buChar char="§"/>
                      </a:pPr>
                      <a:r>
                        <a:rPr lang="en-US" sz="3200">
                          <a:solidFill>
                            <a:schemeClr val="bg1"/>
                          </a:solidFill>
                          <a:latin typeface="Calibri"/>
                        </a:rPr>
                        <a:t>Algorithms</a:t>
                      </a:r>
                    </a:p>
                    <a:p>
                      <a:pPr marL="285750" lvl="0" indent="-285750">
                        <a:buFont typeface="Wingdings"/>
                        <a:buChar char="§"/>
                      </a:pPr>
                      <a:r>
                        <a:rPr lang="en-US" sz="3200">
                          <a:solidFill>
                            <a:schemeClr val="bg1"/>
                          </a:solidFill>
                          <a:latin typeface="Calibri"/>
                        </a:rPr>
                        <a:t>Diagrams</a:t>
                      </a:r>
                    </a:p>
                    <a:p>
                      <a:pPr marL="285750" lvl="0" indent="-285750">
                        <a:buFont typeface="Wingdings"/>
                        <a:buChar char="§"/>
                      </a:pPr>
                      <a:r>
                        <a:rPr lang="en-US" sz="3200">
                          <a:solidFill>
                            <a:schemeClr val="bg1"/>
                          </a:solidFill>
                          <a:latin typeface="Calibri"/>
                        </a:rPr>
                        <a:t>Sprint 1 Recap</a:t>
                      </a:r>
                    </a:p>
                  </a:txBody>
                  <a:tcPr/>
                </a:tc>
                <a:tc>
                  <a:txBody>
                    <a:bodyPr/>
                    <a:lstStyle/>
                    <a:p>
                      <a:pPr marL="285750" indent="-285750">
                        <a:buFont typeface="Wingdings"/>
                        <a:buChar char="§"/>
                      </a:pPr>
                      <a:r>
                        <a:rPr lang="en-US" sz="3200">
                          <a:solidFill>
                            <a:schemeClr val="bg1"/>
                          </a:solidFill>
                          <a:latin typeface="Calibri"/>
                        </a:rPr>
                        <a:t>Product Backlog</a:t>
                      </a:r>
                    </a:p>
                    <a:p>
                      <a:pPr marL="285750" lvl="0" indent="-285750">
                        <a:buFont typeface="Wingdings"/>
                        <a:buChar char="§"/>
                      </a:pPr>
                      <a:r>
                        <a:rPr lang="en-US" sz="3200">
                          <a:solidFill>
                            <a:schemeClr val="bg1"/>
                          </a:solidFill>
                          <a:latin typeface="Calibri"/>
                        </a:rPr>
                        <a:t>Sprint 2 Backlog</a:t>
                      </a:r>
                      <a:endParaRPr lang="en-US"/>
                    </a:p>
                    <a:p>
                      <a:pPr marL="285750" lvl="0" indent="-285750">
                        <a:buFont typeface="Wingdings"/>
                        <a:buChar char="§"/>
                      </a:pPr>
                      <a:r>
                        <a:rPr lang="en-US" sz="3200">
                          <a:solidFill>
                            <a:schemeClr val="bg1"/>
                          </a:solidFill>
                          <a:latin typeface="Calibri"/>
                        </a:rPr>
                        <a:t>Test Cases</a:t>
                      </a:r>
                    </a:p>
                    <a:p>
                      <a:pPr marL="285750" lvl="0" indent="-285750">
                        <a:buFont typeface="Wingdings"/>
                        <a:buChar char="§"/>
                      </a:pPr>
                      <a:r>
                        <a:rPr lang="en-US" sz="3200">
                          <a:solidFill>
                            <a:schemeClr val="bg1"/>
                          </a:solidFill>
                          <a:latin typeface="Calibri"/>
                        </a:rPr>
                        <a:t>Story Completion</a:t>
                      </a:r>
                    </a:p>
                  </a:txBody>
                  <a:tcPr/>
                </a:tc>
                <a:tc>
                  <a:txBody>
                    <a:bodyPr/>
                    <a:lstStyle/>
                    <a:p>
                      <a:pPr marL="285750" indent="-285750">
                        <a:buFont typeface="Wingdings"/>
                        <a:buChar char="§"/>
                      </a:pPr>
                      <a:r>
                        <a:rPr lang="en-US" sz="3200">
                          <a:solidFill>
                            <a:schemeClr val="bg1"/>
                          </a:solidFill>
                          <a:latin typeface="Calibri"/>
                        </a:rPr>
                        <a:t>Team Velocity</a:t>
                      </a:r>
                    </a:p>
                    <a:p>
                      <a:pPr marL="285750" lvl="0" indent="-285750">
                        <a:buFont typeface="Wingdings"/>
                        <a:buChar char="§"/>
                      </a:pPr>
                      <a:r>
                        <a:rPr lang="en-US" sz="3200">
                          <a:solidFill>
                            <a:schemeClr val="bg1"/>
                          </a:solidFill>
                          <a:latin typeface="Calibri"/>
                        </a:rPr>
                        <a:t>Burndown Charts</a:t>
                      </a:r>
                    </a:p>
                    <a:p>
                      <a:pPr marL="285750" lvl="0" indent="-285750">
                        <a:buFont typeface="Wingdings"/>
                        <a:buChar char="§"/>
                      </a:pPr>
                      <a:r>
                        <a:rPr lang="en-US" sz="3200">
                          <a:solidFill>
                            <a:schemeClr val="bg1"/>
                          </a:solidFill>
                          <a:latin typeface="Calibri"/>
                        </a:rPr>
                        <a:t>Retrospective</a:t>
                      </a:r>
                    </a:p>
                  </a:txBody>
                  <a:tcPr/>
                </a:tc>
                <a:tc>
                  <a:txBody>
                    <a:bodyPr/>
                    <a:lstStyle/>
                    <a:p>
                      <a:pPr marL="285750" lvl="0" indent="-285750">
                        <a:buFont typeface="Wingdings"/>
                        <a:buChar char="§"/>
                      </a:pPr>
                      <a:r>
                        <a:rPr lang="en-US" sz="3200">
                          <a:solidFill>
                            <a:schemeClr val="bg1"/>
                          </a:solidFill>
                          <a:latin typeface="Calibri"/>
                        </a:rPr>
                        <a:t>Sprint 3 Stories</a:t>
                      </a:r>
                    </a:p>
                    <a:p>
                      <a:pPr marL="285750" lvl="0" indent="-285750">
                        <a:buFont typeface="Wingdings"/>
                        <a:buChar char="§"/>
                      </a:pPr>
                      <a:r>
                        <a:rPr lang="en-US" sz="3200">
                          <a:solidFill>
                            <a:schemeClr val="bg1"/>
                          </a:solidFill>
                          <a:latin typeface="Calibri"/>
                        </a:rPr>
                        <a:t>Application Screenshots</a:t>
                      </a:r>
                    </a:p>
                    <a:p>
                      <a:pPr marL="285750" lvl="0" indent="-285750">
                        <a:buFont typeface="Wingdings"/>
                        <a:buChar char="§"/>
                      </a:pPr>
                      <a:r>
                        <a:rPr lang="en-US" sz="3200">
                          <a:solidFill>
                            <a:schemeClr val="bg1"/>
                          </a:solidFill>
                          <a:latin typeface="Calibri"/>
                        </a:rPr>
                        <a:t>API</a:t>
                      </a:r>
                    </a:p>
                    <a:p>
                      <a:pPr marL="285750" lvl="0" indent="-285750">
                        <a:buFont typeface="Wingdings"/>
                        <a:buChar char="§"/>
                      </a:pPr>
                      <a:r>
                        <a:rPr lang="en-US" sz="3200">
                          <a:solidFill>
                            <a:schemeClr val="bg1"/>
                          </a:solidFill>
                          <a:latin typeface="Calibri"/>
                        </a:rPr>
                        <a:t>Live Application Demo</a:t>
                      </a:r>
                    </a:p>
                    <a:p>
                      <a:pPr lvl="0">
                        <a:buNone/>
                      </a:pPr>
                      <a:endParaRPr lang="en-US" sz="3200">
                        <a:solidFill>
                          <a:schemeClr val="bg1"/>
                        </a:solidFill>
                        <a:latin typeface="Calibri"/>
                      </a:endParaRPr>
                    </a:p>
                  </a:txBody>
                  <a:tcPr/>
                </a:tc>
                <a:extLst>
                  <a:ext uri="{0D108BD9-81ED-4DB2-BD59-A6C34878D82A}">
                    <a16:rowId xmlns:a16="http://schemas.microsoft.com/office/drawing/2014/main" val="3689799317"/>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2" name="Freeform 2"/>
          <p:cNvSpPr/>
          <p:nvPr/>
        </p:nvSpPr>
        <p:spPr>
          <a:xfrm>
            <a:off x="-319652" y="6880036"/>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3473985" y="762934"/>
            <a:ext cx="11340029" cy="1250762"/>
          </a:xfrm>
          <a:prstGeom prst="rect">
            <a:avLst/>
          </a:prstGeom>
        </p:spPr>
        <p:txBody>
          <a:bodyPr lIns="0" tIns="0" rIns="0" bIns="0" rtlCol="0" anchor="t">
            <a:spAutoFit/>
          </a:bodyPr>
          <a:lstStyle/>
          <a:p>
            <a:pPr algn="ctr">
              <a:lnSpc>
                <a:spcPts val="9299"/>
              </a:lnSpc>
            </a:pPr>
            <a:r>
              <a:rPr lang="en-US" sz="9207">
                <a:solidFill>
                  <a:srgbClr val="FFFFFF"/>
                </a:solidFill>
                <a:latin typeface="Bobby Jones"/>
                <a:ea typeface="Bobby Jones"/>
                <a:cs typeface="Bobby Jones"/>
                <a:sym typeface="Bobby Jones"/>
              </a:rPr>
              <a:t>TECHNOLOGIES</a:t>
            </a:r>
          </a:p>
        </p:txBody>
      </p:sp>
      <p:graphicFrame>
        <p:nvGraphicFramePr>
          <p:cNvPr id="5" name="Table 4">
            <a:extLst>
              <a:ext uri="{FF2B5EF4-FFF2-40B4-BE49-F238E27FC236}">
                <a16:creationId xmlns:a16="http://schemas.microsoft.com/office/drawing/2014/main" id="{77A87958-F574-DCD8-F20C-A4A61F859389}"/>
              </a:ext>
            </a:extLst>
          </p:cNvPr>
          <p:cNvGraphicFramePr>
            <a:graphicFrameLocks noGrp="1"/>
          </p:cNvGraphicFramePr>
          <p:nvPr>
            <p:extLst>
              <p:ext uri="{D42A27DB-BD31-4B8C-83A1-F6EECF244321}">
                <p14:modId xmlns:p14="http://schemas.microsoft.com/office/powerpoint/2010/main" val="4166424883"/>
              </p:ext>
            </p:extLst>
          </p:nvPr>
        </p:nvGraphicFramePr>
        <p:xfrm>
          <a:off x="2034153" y="2014779"/>
          <a:ext cx="14264631" cy="7854035"/>
        </p:xfrm>
        <a:graphic>
          <a:graphicData uri="http://schemas.openxmlformats.org/drawingml/2006/table">
            <a:tbl>
              <a:tblPr firstRow="1" bandRow="1">
                <a:tableStyleId>{775DCB02-9BB8-47FD-8907-85C794F793BA}</a:tableStyleId>
              </a:tblPr>
              <a:tblGrid>
                <a:gridCol w="3409627">
                  <a:extLst>
                    <a:ext uri="{9D8B030D-6E8A-4147-A177-3AD203B41FA5}">
                      <a16:colId xmlns:a16="http://schemas.microsoft.com/office/drawing/2014/main" val="1999892799"/>
                    </a:ext>
                  </a:extLst>
                </a:gridCol>
                <a:gridCol w="4127973">
                  <a:extLst>
                    <a:ext uri="{9D8B030D-6E8A-4147-A177-3AD203B41FA5}">
                      <a16:colId xmlns:a16="http://schemas.microsoft.com/office/drawing/2014/main" val="1804183296"/>
                    </a:ext>
                  </a:extLst>
                </a:gridCol>
                <a:gridCol w="3777709">
                  <a:extLst>
                    <a:ext uri="{9D8B030D-6E8A-4147-A177-3AD203B41FA5}">
                      <a16:colId xmlns:a16="http://schemas.microsoft.com/office/drawing/2014/main" val="2403663982"/>
                    </a:ext>
                  </a:extLst>
                </a:gridCol>
                <a:gridCol w="2949322">
                  <a:extLst>
                    <a:ext uri="{9D8B030D-6E8A-4147-A177-3AD203B41FA5}">
                      <a16:colId xmlns:a16="http://schemas.microsoft.com/office/drawing/2014/main" val="3273607382"/>
                    </a:ext>
                  </a:extLst>
                </a:gridCol>
              </a:tblGrid>
              <a:tr h="1054154">
                <a:tc>
                  <a:txBody>
                    <a:bodyPr/>
                    <a:lstStyle/>
                    <a:p>
                      <a:pPr algn="ctr"/>
                      <a:r>
                        <a:rPr lang="en-US" sz="2400"/>
                        <a:t>Programming Languages </a:t>
                      </a:r>
                    </a:p>
                    <a:p>
                      <a:pPr lvl="0" algn="ctr">
                        <a:buNone/>
                      </a:pPr>
                      <a:r>
                        <a:rPr lang="en-US" sz="2400"/>
                        <a:t>and Frameworks</a:t>
                      </a:r>
                    </a:p>
                  </a:txBody>
                  <a:tcPr/>
                </a:tc>
                <a:tc>
                  <a:txBody>
                    <a:bodyPr/>
                    <a:lstStyle/>
                    <a:p>
                      <a:pPr algn="ctr"/>
                      <a:r>
                        <a:rPr lang="en-US" sz="2400"/>
                        <a:t>Libraries</a:t>
                      </a:r>
                    </a:p>
                  </a:txBody>
                  <a:tcPr/>
                </a:tc>
                <a:tc>
                  <a:txBody>
                    <a:bodyPr/>
                    <a:lstStyle/>
                    <a:p>
                      <a:pPr algn="ctr"/>
                      <a:r>
                        <a:rPr lang="en-US" sz="2400"/>
                        <a:t>Tools</a:t>
                      </a:r>
                    </a:p>
                  </a:txBody>
                  <a:tcPr/>
                </a:tc>
                <a:tc>
                  <a:txBody>
                    <a:bodyPr/>
                    <a:lstStyle/>
                    <a:p>
                      <a:pPr algn="ctr"/>
                      <a:r>
                        <a:rPr lang="en-US" sz="2400"/>
                        <a:t>Deployment</a:t>
                      </a:r>
                    </a:p>
                  </a:txBody>
                  <a:tcPr/>
                </a:tc>
                <a:extLst>
                  <a:ext uri="{0D108BD9-81ED-4DB2-BD59-A6C34878D82A}">
                    <a16:rowId xmlns:a16="http://schemas.microsoft.com/office/drawing/2014/main" val="3079028248"/>
                  </a:ext>
                </a:extLst>
              </a:tr>
              <a:tr h="3738966">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689799317"/>
                  </a:ext>
                </a:extLst>
              </a:tr>
              <a:tr h="3060915">
                <a:tc>
                  <a:txBody>
                    <a:bodyPr/>
                    <a:lstStyle/>
                    <a:p>
                      <a:pPr lvl="0">
                        <a:buNone/>
                      </a:pPr>
                      <a:r>
                        <a:rPr lang="en-US" sz="2100">
                          <a:solidFill>
                            <a:schemeClr val="tx1"/>
                          </a:solidFill>
                        </a:rPr>
                        <a:t>SpeakEZ uses these applications for the dynamic user interface.</a:t>
                      </a:r>
                    </a:p>
                  </a:txBody>
                  <a:tcPr/>
                </a:tc>
                <a:tc>
                  <a:txBody>
                    <a:bodyPr/>
                    <a:lstStyle/>
                    <a:p>
                      <a:pPr marL="285750" lvl="0" indent="-285750">
                        <a:buFont typeface="Arial"/>
                        <a:buChar char="•"/>
                      </a:pPr>
                      <a:r>
                        <a:rPr lang="en-US" sz="2100"/>
                        <a:t>Vite- used to build and develop the front end for SpeakEZ</a:t>
                      </a:r>
                    </a:p>
                    <a:p>
                      <a:pPr marL="285750" lvl="0" indent="-285750">
                        <a:buFont typeface="Arial"/>
                        <a:buChar char="•"/>
                      </a:pPr>
                      <a:r>
                        <a:rPr lang="en-US" sz="2100" err="1"/>
                        <a:t>MaterialUI</a:t>
                      </a:r>
                      <a:r>
                        <a:rPr lang="en-US" sz="2100"/>
                        <a:t>- React component for the user interface </a:t>
                      </a:r>
                    </a:p>
                    <a:p>
                      <a:pPr marL="285750" lvl="0" indent="-285750">
                        <a:buFont typeface="Arial"/>
                        <a:buChar char="•"/>
                      </a:pPr>
                      <a:r>
                        <a:rPr lang="en-US" sz="2100" err="1"/>
                        <a:t>TailwindCSS</a:t>
                      </a:r>
                      <a:r>
                        <a:rPr lang="en-US" sz="2100"/>
                        <a:t>- CSS framework for creating responsive designs</a:t>
                      </a:r>
                    </a:p>
                    <a:p>
                      <a:pPr marL="285750" lvl="0" indent="-285750">
                        <a:buFont typeface="Arial"/>
                        <a:buChar char="•"/>
                      </a:pPr>
                      <a:r>
                        <a:rPr lang="en-US" sz="2100" err="1"/>
                        <a:t>HuggingFace</a:t>
                      </a:r>
                      <a:r>
                        <a:rPr lang="en-US" sz="2100"/>
                        <a:t>- assists with building AI powered applications</a:t>
                      </a:r>
                    </a:p>
                  </a:txBody>
                  <a:tcPr/>
                </a:tc>
                <a:tc>
                  <a:txBody>
                    <a:bodyPr/>
                    <a:lstStyle/>
                    <a:p>
                      <a:pPr marL="285750" lvl="0" indent="-285750">
                        <a:buFont typeface="Arial"/>
                        <a:buChar char="•"/>
                      </a:pPr>
                      <a:r>
                        <a:rPr lang="en-US" sz="2100"/>
                        <a:t>GitHub- remote version control &amp; collaborative development </a:t>
                      </a:r>
                    </a:p>
                    <a:p>
                      <a:pPr marL="285750" lvl="0" indent="-285750">
                        <a:buFont typeface="Arial"/>
                        <a:buChar char="•"/>
                      </a:pPr>
                      <a:r>
                        <a:rPr lang="en-US" sz="2100" err="1"/>
                        <a:t>VSCode</a:t>
                      </a:r>
                      <a:r>
                        <a:rPr lang="en-US" sz="2100"/>
                        <a:t>- code editor</a:t>
                      </a:r>
                    </a:p>
                    <a:p>
                      <a:pPr marL="285750" lvl="0" indent="-285750">
                        <a:buFont typeface="Arial"/>
                        <a:buChar char="•"/>
                      </a:pPr>
                      <a:r>
                        <a:rPr lang="en-US" sz="2100"/>
                        <a:t>Figma- application brainstorming design </a:t>
                      </a:r>
                    </a:p>
                    <a:p>
                      <a:pPr marL="285750" lvl="0" indent="-285750">
                        <a:buFont typeface="Arial"/>
                        <a:buChar char="•"/>
                      </a:pPr>
                      <a:r>
                        <a:rPr lang="en-US" sz="2100"/>
                        <a:t>Jira- project management</a:t>
                      </a:r>
                    </a:p>
                    <a:p>
                      <a:pPr marL="0" lvl="0" indent="0">
                        <a:buNone/>
                      </a:pPr>
                      <a:endParaRPr lang="en-US" sz="2100"/>
                    </a:p>
                  </a:txBody>
                  <a:tcPr/>
                </a:tc>
                <a:tc>
                  <a:txBody>
                    <a:bodyPr/>
                    <a:lstStyle/>
                    <a:p>
                      <a:pPr marL="285750" lvl="0" indent="-285750">
                        <a:buFont typeface="Arial"/>
                        <a:buChar char="•"/>
                      </a:pPr>
                      <a:r>
                        <a:rPr lang="en-US" sz="2100"/>
                        <a:t>Firebase database is used to store the user's translated and transcribed text.</a:t>
                      </a:r>
                    </a:p>
                  </a:txBody>
                  <a:tcPr/>
                </a:tc>
                <a:extLst>
                  <a:ext uri="{0D108BD9-81ED-4DB2-BD59-A6C34878D82A}">
                    <a16:rowId xmlns:a16="http://schemas.microsoft.com/office/drawing/2014/main" val="1798994618"/>
                  </a:ext>
                </a:extLst>
              </a:tr>
            </a:tbl>
          </a:graphicData>
        </a:graphic>
      </p:graphicFrame>
      <p:pic>
        <p:nvPicPr>
          <p:cNvPr id="3" name="Graphic 2" descr="HTML5">
            <a:extLst>
              <a:ext uri="{FF2B5EF4-FFF2-40B4-BE49-F238E27FC236}">
                <a16:creationId xmlns:a16="http://schemas.microsoft.com/office/drawing/2014/main" id="{4BCC38FA-F91E-BB77-8A28-2B27776BB2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7553" y="3468392"/>
            <a:ext cx="928607" cy="928607"/>
          </a:xfrm>
          <a:prstGeom prst="rect">
            <a:avLst/>
          </a:prstGeom>
        </p:spPr>
      </p:pic>
      <p:pic>
        <p:nvPicPr>
          <p:cNvPr id="9" name="Graphic 8" descr="CSS">
            <a:extLst>
              <a:ext uri="{FF2B5EF4-FFF2-40B4-BE49-F238E27FC236}">
                <a16:creationId xmlns:a16="http://schemas.microsoft.com/office/drawing/2014/main" id="{7977DAA1-97CC-849B-5138-60D9D351C24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36756" y="3468391"/>
            <a:ext cx="870489" cy="928607"/>
          </a:xfrm>
          <a:prstGeom prst="rect">
            <a:avLst/>
          </a:prstGeom>
        </p:spPr>
      </p:pic>
      <p:pic>
        <p:nvPicPr>
          <p:cNvPr id="10" name="Graphic 9" descr="JavaScript">
            <a:extLst>
              <a:ext uri="{FF2B5EF4-FFF2-40B4-BE49-F238E27FC236}">
                <a16:creationId xmlns:a16="http://schemas.microsoft.com/office/drawing/2014/main" id="{C2440B7B-2AFB-01A5-9B6C-EDA6BE10BA5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67553" y="5134459"/>
            <a:ext cx="870489" cy="928607"/>
          </a:xfrm>
          <a:prstGeom prst="rect">
            <a:avLst/>
          </a:prstGeom>
        </p:spPr>
      </p:pic>
      <p:pic>
        <p:nvPicPr>
          <p:cNvPr id="11" name="Graphic 10" descr="React">
            <a:extLst>
              <a:ext uri="{FF2B5EF4-FFF2-40B4-BE49-F238E27FC236}">
                <a16:creationId xmlns:a16="http://schemas.microsoft.com/office/drawing/2014/main" id="{3815A5D3-8496-F042-1D99-2B0275C6147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156128" y="5134459"/>
            <a:ext cx="851116" cy="928607"/>
          </a:xfrm>
          <a:prstGeom prst="rect">
            <a:avLst/>
          </a:prstGeom>
        </p:spPr>
      </p:pic>
      <p:pic>
        <p:nvPicPr>
          <p:cNvPr id="12" name="Graphic 11" descr="Vite">
            <a:extLst>
              <a:ext uri="{FF2B5EF4-FFF2-40B4-BE49-F238E27FC236}">
                <a16:creationId xmlns:a16="http://schemas.microsoft.com/office/drawing/2014/main" id="{E269F552-6622-12B5-8139-1CE93967866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35298" y="3468391"/>
            <a:ext cx="967353" cy="928607"/>
          </a:xfrm>
          <a:prstGeom prst="rect">
            <a:avLst/>
          </a:prstGeom>
        </p:spPr>
      </p:pic>
      <p:pic>
        <p:nvPicPr>
          <p:cNvPr id="13" name="Graphic 12" descr="MaterialUi">
            <a:extLst>
              <a:ext uri="{FF2B5EF4-FFF2-40B4-BE49-F238E27FC236}">
                <a16:creationId xmlns:a16="http://schemas.microsoft.com/office/drawing/2014/main" id="{2E33C6A5-2925-FC85-875C-00D02BE8F1D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035298" y="5134459"/>
            <a:ext cx="947980" cy="928607"/>
          </a:xfrm>
          <a:prstGeom prst="rect">
            <a:avLst/>
          </a:prstGeom>
        </p:spPr>
      </p:pic>
      <p:pic>
        <p:nvPicPr>
          <p:cNvPr id="14" name="Graphic 13" descr="Tailwind CSS">
            <a:extLst>
              <a:ext uri="{FF2B5EF4-FFF2-40B4-BE49-F238E27FC236}">
                <a16:creationId xmlns:a16="http://schemas.microsoft.com/office/drawing/2014/main" id="{C7B24792-3C4D-86FF-1494-717EE324D7C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914468" y="4998849"/>
            <a:ext cx="967353" cy="928607"/>
          </a:xfrm>
          <a:prstGeom prst="rect">
            <a:avLst/>
          </a:prstGeom>
        </p:spPr>
      </p:pic>
      <p:pic>
        <p:nvPicPr>
          <p:cNvPr id="15" name="Graphic 14">
            <a:extLst>
              <a:ext uri="{FF2B5EF4-FFF2-40B4-BE49-F238E27FC236}">
                <a16:creationId xmlns:a16="http://schemas.microsoft.com/office/drawing/2014/main" id="{889FF209-5BF0-87BB-4D2C-23DF8D02091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672953" y="3323741"/>
            <a:ext cx="1353519" cy="1140418"/>
          </a:xfrm>
          <a:prstGeom prst="rect">
            <a:avLst/>
          </a:prstGeom>
        </p:spPr>
      </p:pic>
      <p:pic>
        <p:nvPicPr>
          <p:cNvPr id="16" name="Graphic 15" descr="GitHub">
            <a:extLst>
              <a:ext uri="{FF2B5EF4-FFF2-40B4-BE49-F238E27FC236}">
                <a16:creationId xmlns:a16="http://schemas.microsoft.com/office/drawing/2014/main" id="{4D0EC0DB-899C-66D3-A8D3-9AFABAF2E30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774264" y="3468392"/>
            <a:ext cx="1006099" cy="928607"/>
          </a:xfrm>
          <a:prstGeom prst="rect">
            <a:avLst/>
          </a:prstGeom>
        </p:spPr>
      </p:pic>
      <p:pic>
        <p:nvPicPr>
          <p:cNvPr id="17" name="Graphic 16" descr="VSCode">
            <a:extLst>
              <a:ext uri="{FF2B5EF4-FFF2-40B4-BE49-F238E27FC236}">
                <a16:creationId xmlns:a16="http://schemas.microsoft.com/office/drawing/2014/main" id="{8BD0F245-D5D2-B8E8-1F8D-7E25F5143ED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1556569" y="3468391"/>
            <a:ext cx="986726" cy="928607"/>
          </a:xfrm>
          <a:prstGeom prst="rect">
            <a:avLst/>
          </a:prstGeom>
        </p:spPr>
      </p:pic>
      <p:pic>
        <p:nvPicPr>
          <p:cNvPr id="18" name="Graphic 17" descr="Figma">
            <a:extLst>
              <a:ext uri="{FF2B5EF4-FFF2-40B4-BE49-F238E27FC236}">
                <a16:creationId xmlns:a16="http://schemas.microsoft.com/office/drawing/2014/main" id="{32A00FBE-627A-1EBB-6D86-63993EC0E44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774264" y="5134459"/>
            <a:ext cx="1006099" cy="928607"/>
          </a:xfrm>
          <a:prstGeom prst="rect">
            <a:avLst/>
          </a:prstGeom>
        </p:spPr>
      </p:pic>
      <p:pic>
        <p:nvPicPr>
          <p:cNvPr id="19" name="Graphic 18" descr="Jira">
            <a:extLst>
              <a:ext uri="{FF2B5EF4-FFF2-40B4-BE49-F238E27FC236}">
                <a16:creationId xmlns:a16="http://schemas.microsoft.com/office/drawing/2014/main" id="{AC6204B9-0C19-F409-FEB4-DDDCCC76AF8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1556569" y="5134459"/>
            <a:ext cx="986726" cy="928607"/>
          </a:xfrm>
          <a:prstGeom prst="rect">
            <a:avLst/>
          </a:prstGeom>
        </p:spPr>
      </p:pic>
      <p:pic>
        <p:nvPicPr>
          <p:cNvPr id="20" name="Graphic 19" descr="Firebase">
            <a:extLst>
              <a:ext uri="{FF2B5EF4-FFF2-40B4-BE49-F238E27FC236}">
                <a16:creationId xmlns:a16="http://schemas.microsoft.com/office/drawing/2014/main" id="{8EB924BB-26B8-0AD9-27AB-F680359C221F}"/>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4404382" y="3507138"/>
            <a:ext cx="851116" cy="889861"/>
          </a:xfrm>
          <a:prstGeom prst="rect">
            <a:avLst/>
          </a:prstGeom>
        </p:spPr>
      </p:pic>
      <p:sp>
        <p:nvSpPr>
          <p:cNvPr id="21" name="TextBox 20">
            <a:extLst>
              <a:ext uri="{FF2B5EF4-FFF2-40B4-BE49-F238E27FC236}">
                <a16:creationId xmlns:a16="http://schemas.microsoft.com/office/drawing/2014/main" id="{CA89DB14-4FD8-779D-AC0A-FF36C109B8AB}"/>
              </a:ext>
            </a:extLst>
          </p:cNvPr>
          <p:cNvSpPr txBox="1"/>
          <p:nvPr/>
        </p:nvSpPr>
        <p:spPr>
          <a:xfrm>
            <a:off x="2576593" y="4455763"/>
            <a:ext cx="9105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HTML5</a:t>
            </a:r>
          </a:p>
        </p:txBody>
      </p:sp>
      <p:sp>
        <p:nvSpPr>
          <p:cNvPr id="22" name="TextBox 21">
            <a:extLst>
              <a:ext uri="{FF2B5EF4-FFF2-40B4-BE49-F238E27FC236}">
                <a16:creationId xmlns:a16="http://schemas.microsoft.com/office/drawing/2014/main" id="{80243E93-E17A-5A53-BBC8-A40E2DAF3E6B}"/>
              </a:ext>
            </a:extLst>
          </p:cNvPr>
          <p:cNvSpPr txBox="1"/>
          <p:nvPr/>
        </p:nvSpPr>
        <p:spPr>
          <a:xfrm>
            <a:off x="4102539" y="4455763"/>
            <a:ext cx="9105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CSS</a:t>
            </a:r>
            <a:endParaRPr lang="en-US"/>
          </a:p>
        </p:txBody>
      </p:sp>
      <p:sp>
        <p:nvSpPr>
          <p:cNvPr id="23" name="TextBox 22">
            <a:extLst>
              <a:ext uri="{FF2B5EF4-FFF2-40B4-BE49-F238E27FC236}">
                <a16:creationId xmlns:a16="http://schemas.microsoft.com/office/drawing/2014/main" id="{A2F9A232-406E-5341-7B98-252351D1A912}"/>
              </a:ext>
            </a:extLst>
          </p:cNvPr>
          <p:cNvSpPr txBox="1"/>
          <p:nvPr/>
        </p:nvSpPr>
        <p:spPr>
          <a:xfrm>
            <a:off x="2400644" y="6238068"/>
            <a:ext cx="12236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JavaScript</a:t>
            </a:r>
          </a:p>
        </p:txBody>
      </p:sp>
      <p:sp>
        <p:nvSpPr>
          <p:cNvPr id="24" name="TextBox 23">
            <a:extLst>
              <a:ext uri="{FF2B5EF4-FFF2-40B4-BE49-F238E27FC236}">
                <a16:creationId xmlns:a16="http://schemas.microsoft.com/office/drawing/2014/main" id="{FFD0D81B-6441-1952-8896-F861A29F277C}"/>
              </a:ext>
            </a:extLst>
          </p:cNvPr>
          <p:cNvSpPr txBox="1"/>
          <p:nvPr/>
        </p:nvSpPr>
        <p:spPr>
          <a:xfrm>
            <a:off x="4126423" y="6238068"/>
            <a:ext cx="9105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React</a:t>
            </a:r>
          </a:p>
        </p:txBody>
      </p:sp>
      <p:sp>
        <p:nvSpPr>
          <p:cNvPr id="25" name="TextBox 24">
            <a:extLst>
              <a:ext uri="{FF2B5EF4-FFF2-40B4-BE49-F238E27FC236}">
                <a16:creationId xmlns:a16="http://schemas.microsoft.com/office/drawing/2014/main" id="{5A716D10-25F7-DF52-45AD-A3A2A305958E}"/>
              </a:ext>
            </a:extLst>
          </p:cNvPr>
          <p:cNvSpPr txBox="1"/>
          <p:nvPr/>
        </p:nvSpPr>
        <p:spPr>
          <a:xfrm>
            <a:off x="6083084" y="4455762"/>
            <a:ext cx="9105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Vite</a:t>
            </a:r>
          </a:p>
        </p:txBody>
      </p:sp>
      <p:sp>
        <p:nvSpPr>
          <p:cNvPr id="26" name="TextBox 25">
            <a:extLst>
              <a:ext uri="{FF2B5EF4-FFF2-40B4-BE49-F238E27FC236}">
                <a16:creationId xmlns:a16="http://schemas.microsoft.com/office/drawing/2014/main" id="{F10ED0C2-DC7D-C641-59EA-0D9A5EF8CAEE}"/>
              </a:ext>
            </a:extLst>
          </p:cNvPr>
          <p:cNvSpPr txBox="1"/>
          <p:nvPr/>
        </p:nvSpPr>
        <p:spPr>
          <a:xfrm>
            <a:off x="7769852" y="4393927"/>
            <a:ext cx="13959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cs typeface="Calibri"/>
              </a:rPr>
              <a:t>HuggingFace</a:t>
            </a:r>
            <a:endParaRPr lang="en-US">
              <a:cs typeface="Calibri"/>
            </a:endParaRPr>
          </a:p>
        </p:txBody>
      </p:sp>
      <p:sp>
        <p:nvSpPr>
          <p:cNvPr id="27" name="TextBox 26">
            <a:extLst>
              <a:ext uri="{FF2B5EF4-FFF2-40B4-BE49-F238E27FC236}">
                <a16:creationId xmlns:a16="http://schemas.microsoft.com/office/drawing/2014/main" id="{3D637D21-1391-5E15-70CC-4E4C0E775F21}"/>
              </a:ext>
            </a:extLst>
          </p:cNvPr>
          <p:cNvSpPr txBox="1"/>
          <p:nvPr/>
        </p:nvSpPr>
        <p:spPr>
          <a:xfrm>
            <a:off x="5887764" y="6238067"/>
            <a:ext cx="12863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cs typeface="Calibri"/>
              </a:rPr>
              <a:t>MaterialUI</a:t>
            </a:r>
          </a:p>
        </p:txBody>
      </p:sp>
      <p:sp>
        <p:nvSpPr>
          <p:cNvPr id="28" name="TextBox 27">
            <a:extLst>
              <a:ext uri="{FF2B5EF4-FFF2-40B4-BE49-F238E27FC236}">
                <a16:creationId xmlns:a16="http://schemas.microsoft.com/office/drawing/2014/main" id="{62B4B50F-22D5-6619-71CA-5E85460B4DE3}"/>
              </a:ext>
            </a:extLst>
          </p:cNvPr>
          <p:cNvSpPr txBox="1"/>
          <p:nvPr/>
        </p:nvSpPr>
        <p:spPr>
          <a:xfrm>
            <a:off x="7817621" y="6238068"/>
            <a:ext cx="130196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cs typeface="Calibri"/>
              </a:rPr>
              <a:t>TailwindCSS</a:t>
            </a:r>
            <a:endParaRPr lang="en-US">
              <a:cs typeface="Calibri"/>
            </a:endParaRPr>
          </a:p>
        </p:txBody>
      </p:sp>
      <p:sp>
        <p:nvSpPr>
          <p:cNvPr id="29" name="TextBox 28">
            <a:extLst>
              <a:ext uri="{FF2B5EF4-FFF2-40B4-BE49-F238E27FC236}">
                <a16:creationId xmlns:a16="http://schemas.microsoft.com/office/drawing/2014/main" id="{817EBDDB-2F5A-F814-5A1B-567F239E0C86}"/>
              </a:ext>
            </a:extLst>
          </p:cNvPr>
          <p:cNvSpPr txBox="1"/>
          <p:nvPr/>
        </p:nvSpPr>
        <p:spPr>
          <a:xfrm>
            <a:off x="9822050" y="4455763"/>
            <a:ext cx="9105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GitHub</a:t>
            </a:r>
            <a:endParaRPr lang="en-US"/>
          </a:p>
        </p:txBody>
      </p:sp>
      <p:sp>
        <p:nvSpPr>
          <p:cNvPr id="30" name="TextBox 29">
            <a:extLst>
              <a:ext uri="{FF2B5EF4-FFF2-40B4-BE49-F238E27FC236}">
                <a16:creationId xmlns:a16="http://schemas.microsoft.com/office/drawing/2014/main" id="{FE31323A-18F8-3B58-C9AA-13C5A953875C}"/>
              </a:ext>
            </a:extLst>
          </p:cNvPr>
          <p:cNvSpPr txBox="1"/>
          <p:nvPr/>
        </p:nvSpPr>
        <p:spPr>
          <a:xfrm>
            <a:off x="11623728" y="4455763"/>
            <a:ext cx="9105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cs typeface="Calibri"/>
              </a:rPr>
              <a:t>VSCode</a:t>
            </a:r>
            <a:endParaRPr lang="en-US" err="1"/>
          </a:p>
        </p:txBody>
      </p:sp>
      <p:sp>
        <p:nvSpPr>
          <p:cNvPr id="31" name="TextBox 30">
            <a:extLst>
              <a:ext uri="{FF2B5EF4-FFF2-40B4-BE49-F238E27FC236}">
                <a16:creationId xmlns:a16="http://schemas.microsoft.com/office/drawing/2014/main" id="{E718F37B-F14E-E330-6167-CCC44E327CCB}"/>
              </a:ext>
            </a:extLst>
          </p:cNvPr>
          <p:cNvSpPr txBox="1"/>
          <p:nvPr/>
        </p:nvSpPr>
        <p:spPr>
          <a:xfrm>
            <a:off x="9766851" y="6238067"/>
            <a:ext cx="9105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Figma</a:t>
            </a:r>
          </a:p>
        </p:txBody>
      </p:sp>
      <p:sp>
        <p:nvSpPr>
          <p:cNvPr id="32" name="TextBox 31">
            <a:extLst>
              <a:ext uri="{FF2B5EF4-FFF2-40B4-BE49-F238E27FC236}">
                <a16:creationId xmlns:a16="http://schemas.microsoft.com/office/drawing/2014/main" id="{A552A204-5FA8-BE1B-9C9B-1D0498DB8D7B}"/>
              </a:ext>
            </a:extLst>
          </p:cNvPr>
          <p:cNvSpPr txBox="1"/>
          <p:nvPr/>
        </p:nvSpPr>
        <p:spPr>
          <a:xfrm>
            <a:off x="11623728" y="6238067"/>
            <a:ext cx="9105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Jira</a:t>
            </a:r>
          </a:p>
        </p:txBody>
      </p:sp>
      <p:sp>
        <p:nvSpPr>
          <p:cNvPr id="33" name="TextBox 32">
            <a:extLst>
              <a:ext uri="{FF2B5EF4-FFF2-40B4-BE49-F238E27FC236}">
                <a16:creationId xmlns:a16="http://schemas.microsoft.com/office/drawing/2014/main" id="{A5B202A1-141B-B328-774B-C9771FCC674B}"/>
              </a:ext>
            </a:extLst>
          </p:cNvPr>
          <p:cNvSpPr txBox="1"/>
          <p:nvPr/>
        </p:nvSpPr>
        <p:spPr>
          <a:xfrm>
            <a:off x="14343362" y="4630118"/>
            <a:ext cx="10201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Firebase</a:t>
            </a:r>
            <a:endParaRPr lang="en-US"/>
          </a:p>
        </p:txBody>
      </p:sp>
      <p:pic>
        <p:nvPicPr>
          <p:cNvPr id="8" name="Picture 7" descr="A blue and yellow logo&#10;&#10;Description automatically generated">
            <a:extLst>
              <a:ext uri="{FF2B5EF4-FFF2-40B4-BE49-F238E27FC236}">
                <a16:creationId xmlns:a16="http://schemas.microsoft.com/office/drawing/2014/main" id="{4E5C9876-2BC3-4129-46E4-43D2EB582E28}"/>
              </a:ext>
            </a:extLst>
          </p:cNvPr>
          <p:cNvPicPr>
            <a:picLocks noChangeAspect="1"/>
          </p:cNvPicPr>
          <p:nvPr/>
        </p:nvPicPr>
        <p:blipFill>
          <a:blip r:embed="rId30"/>
          <a:stretch>
            <a:fillRect/>
          </a:stretch>
        </p:blipFill>
        <p:spPr>
          <a:xfrm>
            <a:off x="-652" y="326"/>
            <a:ext cx="1085821" cy="1027369"/>
          </a:xfrm>
          <a:prstGeom prst="rect">
            <a:avLst/>
          </a:prstGeom>
        </p:spPr>
      </p:pic>
    </p:spTree>
    <p:extLst>
      <p:ext uri="{BB962C8B-B14F-4D97-AF65-F5344CB8AC3E}">
        <p14:creationId xmlns:p14="http://schemas.microsoft.com/office/powerpoint/2010/main" val="1699687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1C9D3D9C-FC0B-09F8-94CE-BFD2B898CB00}"/>
              </a:ext>
            </a:extLst>
          </p:cNvPr>
          <p:cNvSpPr/>
          <p:nvPr/>
        </p:nvSpPr>
        <p:spPr>
          <a:xfrm>
            <a:off x="-339026" y="686264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TextBox 2"/>
          <p:cNvSpPr txBox="1"/>
          <p:nvPr/>
        </p:nvSpPr>
        <p:spPr>
          <a:xfrm>
            <a:off x="4683163" y="2899895"/>
            <a:ext cx="9523226" cy="6039795"/>
          </a:xfrm>
          <a:prstGeom prst="rect">
            <a:avLst/>
          </a:prstGeom>
        </p:spPr>
        <p:txBody>
          <a:bodyPr lIns="0" tIns="0" rIns="0" bIns="0" rtlCol="0" anchor="t">
            <a:spAutoFit/>
          </a:bodyPr>
          <a:lstStyle/>
          <a:p>
            <a:pPr algn="ctr">
              <a:lnSpc>
                <a:spcPts val="5268"/>
              </a:lnSpc>
            </a:pPr>
            <a:r>
              <a:rPr lang="en-US" sz="3762">
                <a:solidFill>
                  <a:srgbClr val="FFFFFF"/>
                </a:solidFill>
                <a:latin typeface="Jua"/>
                <a:ea typeface="Jua"/>
                <a:cs typeface="Jua"/>
                <a:sym typeface="Jua"/>
              </a:rPr>
              <a:t>The application should be able to take audio as input and convert it into the desired language. To achieve this, we need an AI model for automatic speech recognition and speech translation. So, the most suitable neural network to use in order to perform this task is a Transformer.</a:t>
            </a:r>
          </a:p>
        </p:txBody>
      </p:sp>
      <p:sp>
        <p:nvSpPr>
          <p:cNvPr id="3" name="Freeform 3"/>
          <p:cNvSpPr/>
          <p:nvPr/>
        </p:nvSpPr>
        <p:spPr>
          <a:xfrm>
            <a:off x="14630115" y="4914900"/>
            <a:ext cx="3170438" cy="3200624"/>
          </a:xfrm>
          <a:custGeom>
            <a:avLst/>
            <a:gdLst/>
            <a:ahLst/>
            <a:cxnLst/>
            <a:rect l="l" t="t" r="r" b="b"/>
            <a:pathLst>
              <a:path w="4864065" h="5470830">
                <a:moveTo>
                  <a:pt x="0" y="0"/>
                </a:moveTo>
                <a:lnTo>
                  <a:pt x="4864064" y="0"/>
                </a:lnTo>
                <a:lnTo>
                  <a:pt x="4864064" y="5470830"/>
                </a:lnTo>
                <a:lnTo>
                  <a:pt x="0" y="54708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2072665" y="1257300"/>
            <a:ext cx="14142669"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ALGORITHMS</a:t>
            </a:r>
          </a:p>
        </p:txBody>
      </p:sp>
      <p:pic>
        <p:nvPicPr>
          <p:cNvPr id="8" name="Picture 7" descr="A blue and yellow logo&#10;&#10;Description automatically generated">
            <a:extLst>
              <a:ext uri="{FF2B5EF4-FFF2-40B4-BE49-F238E27FC236}">
                <a16:creationId xmlns:a16="http://schemas.microsoft.com/office/drawing/2014/main" id="{54166C1D-5535-C110-E4B7-F62959228FF8}"/>
              </a:ext>
            </a:extLst>
          </p:cNvPr>
          <p:cNvPicPr>
            <a:picLocks noChangeAspect="1"/>
          </p:cNvPicPr>
          <p:nvPr/>
        </p:nvPicPr>
        <p:blipFill>
          <a:blip r:embed="rId6"/>
          <a:stretch>
            <a:fillRect/>
          </a:stretch>
        </p:blipFill>
        <p:spPr>
          <a:xfrm>
            <a:off x="-652" y="326"/>
            <a:ext cx="1085821" cy="1027369"/>
          </a:xfrm>
          <a:prstGeom prst="rect">
            <a:avLst/>
          </a:prstGeom>
        </p:spPr>
      </p:pic>
      <p:pic>
        <p:nvPicPr>
          <p:cNvPr id="7" name="Graphic 6" descr="Pin with solid fill">
            <a:extLst>
              <a:ext uri="{FF2B5EF4-FFF2-40B4-BE49-F238E27FC236}">
                <a16:creationId xmlns:a16="http://schemas.microsoft.com/office/drawing/2014/main" id="{5A2AC714-A20B-1D72-41F6-13103DD4BAD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17207345" y="114300"/>
            <a:ext cx="914400" cy="9144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65293216-25E4-B807-2F8F-A0472D6D2273}"/>
              </a:ext>
            </a:extLst>
          </p:cNvPr>
          <p:cNvSpPr/>
          <p:nvPr/>
        </p:nvSpPr>
        <p:spPr>
          <a:xfrm>
            <a:off x="-339026"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Freeform 2"/>
          <p:cNvSpPr/>
          <p:nvPr/>
        </p:nvSpPr>
        <p:spPr>
          <a:xfrm>
            <a:off x="6096000" y="6850972"/>
            <a:ext cx="6629400" cy="2926601"/>
          </a:xfrm>
          <a:custGeom>
            <a:avLst/>
            <a:gdLst/>
            <a:ahLst/>
            <a:cxnLst/>
            <a:rect l="l" t="t" r="r" b="b"/>
            <a:pathLst>
              <a:path w="7076464" h="3273966">
                <a:moveTo>
                  <a:pt x="0" y="0"/>
                </a:moveTo>
                <a:lnTo>
                  <a:pt x="7076464" y="0"/>
                </a:lnTo>
                <a:lnTo>
                  <a:pt x="7076464" y="3273966"/>
                </a:lnTo>
                <a:lnTo>
                  <a:pt x="0" y="3273966"/>
                </a:lnTo>
                <a:lnTo>
                  <a:pt x="0" y="0"/>
                </a:lnTo>
                <a:close/>
              </a:path>
            </a:pathLst>
          </a:custGeom>
          <a:blipFill>
            <a:blip r:embed="rId4"/>
            <a:stretch>
              <a:fillRect/>
            </a:stretch>
          </a:blipFill>
        </p:spPr>
        <p:txBody>
          <a:bodyPr/>
          <a:lstStyle/>
          <a:p>
            <a:endParaRPr lang="en-US"/>
          </a:p>
        </p:txBody>
      </p:sp>
      <p:sp>
        <p:nvSpPr>
          <p:cNvPr id="3" name="TextBox 3"/>
          <p:cNvSpPr txBox="1"/>
          <p:nvPr/>
        </p:nvSpPr>
        <p:spPr>
          <a:xfrm>
            <a:off x="1295400" y="2971253"/>
            <a:ext cx="16230601" cy="4110164"/>
          </a:xfrm>
          <a:prstGeom prst="rect">
            <a:avLst/>
          </a:prstGeom>
        </p:spPr>
        <p:txBody>
          <a:bodyPr wrap="square" lIns="0" tIns="0" rIns="0" bIns="0" rtlCol="0" anchor="t">
            <a:spAutoFit/>
          </a:bodyPr>
          <a:lstStyle/>
          <a:p>
            <a:pPr algn="ctr">
              <a:lnSpc>
                <a:spcPts val="4562"/>
              </a:lnSpc>
            </a:pPr>
            <a:r>
              <a:rPr lang="en-US" sz="3258">
                <a:solidFill>
                  <a:srgbClr val="FFFFFF"/>
                </a:solidFill>
                <a:latin typeface="Jua"/>
                <a:ea typeface="Jua"/>
                <a:cs typeface="Jua"/>
                <a:sym typeface="Jua"/>
              </a:rPr>
              <a:t>A transformer is a neural network architecture especially designed for processing sequential data like natural language processing (NLP).</a:t>
            </a:r>
          </a:p>
          <a:p>
            <a:pPr algn="ctr">
              <a:lnSpc>
                <a:spcPts val="4562"/>
              </a:lnSpc>
            </a:pPr>
            <a:r>
              <a:rPr lang="en-US" sz="3258">
                <a:solidFill>
                  <a:srgbClr val="FFFFFF"/>
                </a:solidFill>
                <a:latin typeface="Jua"/>
                <a:ea typeface="Jua"/>
                <a:cs typeface="Jua"/>
                <a:sym typeface="Jua"/>
              </a:rPr>
              <a:t>They usually use an encoder-decoder structure but make use of attention mechanism in order to capture relationships between elements in a sequence. Unlike RNNs, transformers process data in parallel which makes them faster and more scalable.</a:t>
            </a:r>
          </a:p>
          <a:p>
            <a:pPr algn="l">
              <a:lnSpc>
                <a:spcPts val="5105"/>
              </a:lnSpc>
            </a:pPr>
            <a:endParaRPr lang="en-US" sz="3258">
              <a:solidFill>
                <a:srgbClr val="FFFFFF"/>
              </a:solidFill>
              <a:latin typeface="Jua"/>
              <a:ea typeface="Jua"/>
              <a:cs typeface="Jua"/>
              <a:sym typeface="Jua"/>
            </a:endParaRPr>
          </a:p>
        </p:txBody>
      </p:sp>
      <p:sp>
        <p:nvSpPr>
          <p:cNvPr id="4" name="TextBox 4"/>
          <p:cNvSpPr txBox="1"/>
          <p:nvPr/>
        </p:nvSpPr>
        <p:spPr>
          <a:xfrm>
            <a:off x="2072665" y="952500"/>
            <a:ext cx="14142669"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ALGORITHMS</a:t>
            </a: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53CBCB80-7E98-556B-5391-F09D64DA67FF}"/>
              </a:ext>
            </a:extLst>
          </p:cNvPr>
          <p:cNvPicPr>
            <a:picLocks noChangeAspect="1"/>
          </p:cNvPicPr>
          <p:nvPr/>
        </p:nvPicPr>
        <p:blipFill>
          <a:blip r:embed="rId5"/>
          <a:stretch>
            <a:fillRect/>
          </a:stretch>
        </p:blipFill>
        <p:spPr>
          <a:xfrm>
            <a:off x="-652" y="326"/>
            <a:ext cx="1085821" cy="1027369"/>
          </a:xfrm>
          <a:prstGeom prst="rect">
            <a:avLst/>
          </a:prstGeom>
        </p:spPr>
      </p:pic>
      <p:pic>
        <p:nvPicPr>
          <p:cNvPr id="7" name="Graphic 6" descr="Pin with solid fill">
            <a:extLst>
              <a:ext uri="{FF2B5EF4-FFF2-40B4-BE49-F238E27FC236}">
                <a16:creationId xmlns:a16="http://schemas.microsoft.com/office/drawing/2014/main" id="{CF5F0C07-C362-53A6-59A1-EBACC41BBF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7207345" y="114300"/>
            <a:ext cx="914400" cy="9144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0C2B02E0-3C3C-8D6D-1E7A-AE1D95B02CE6}"/>
              </a:ext>
            </a:extLst>
          </p:cNvPr>
          <p:cNvSpPr/>
          <p:nvPr/>
        </p:nvSpPr>
        <p:spPr>
          <a:xfrm>
            <a:off x="-339026"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Freeform 2"/>
          <p:cNvSpPr/>
          <p:nvPr/>
        </p:nvSpPr>
        <p:spPr>
          <a:xfrm>
            <a:off x="5731471" y="6510520"/>
            <a:ext cx="6825057" cy="2980281"/>
          </a:xfrm>
          <a:custGeom>
            <a:avLst/>
            <a:gdLst/>
            <a:ahLst/>
            <a:cxnLst/>
            <a:rect l="l" t="t" r="r" b="b"/>
            <a:pathLst>
              <a:path w="8501457" h="3618469">
                <a:moveTo>
                  <a:pt x="0" y="0"/>
                </a:moveTo>
                <a:lnTo>
                  <a:pt x="8501457" y="0"/>
                </a:lnTo>
                <a:lnTo>
                  <a:pt x="8501457" y="3618469"/>
                </a:lnTo>
                <a:lnTo>
                  <a:pt x="0" y="3618469"/>
                </a:lnTo>
                <a:lnTo>
                  <a:pt x="0" y="0"/>
                </a:lnTo>
                <a:close/>
              </a:path>
            </a:pathLst>
          </a:custGeom>
          <a:blipFill>
            <a:blip r:embed="rId4"/>
            <a:stretch>
              <a:fillRect/>
            </a:stretch>
          </a:blipFill>
        </p:spPr>
        <p:txBody>
          <a:bodyPr/>
          <a:lstStyle/>
          <a:p>
            <a:endParaRPr lang="en-US"/>
          </a:p>
        </p:txBody>
      </p:sp>
      <p:sp>
        <p:nvSpPr>
          <p:cNvPr id="3" name="TextBox 3"/>
          <p:cNvSpPr txBox="1"/>
          <p:nvPr/>
        </p:nvSpPr>
        <p:spPr>
          <a:xfrm>
            <a:off x="3235376" y="2817814"/>
            <a:ext cx="11817246" cy="3290334"/>
          </a:xfrm>
          <a:prstGeom prst="rect">
            <a:avLst/>
          </a:prstGeom>
        </p:spPr>
        <p:txBody>
          <a:bodyPr lIns="0" tIns="0" rIns="0" bIns="0" rtlCol="0" anchor="t">
            <a:spAutoFit/>
          </a:bodyPr>
          <a:lstStyle/>
          <a:p>
            <a:pPr algn="ctr">
              <a:lnSpc>
                <a:spcPts val="5105"/>
              </a:lnSpc>
            </a:pPr>
            <a:r>
              <a:rPr lang="en-US" sz="3646">
                <a:solidFill>
                  <a:srgbClr val="FFFFFF"/>
                </a:solidFill>
                <a:latin typeface="Jua"/>
                <a:ea typeface="Jua"/>
                <a:cs typeface="Jua"/>
                <a:sym typeface="Jua"/>
              </a:rPr>
              <a:t>In the encoder-decoder structure, the encoder processes the input data, which can be text, audio, etc., and generates encodings. The decoder takes these encodings, uses the derived context, and generates the output sequence.</a:t>
            </a:r>
          </a:p>
        </p:txBody>
      </p:sp>
      <p:sp>
        <p:nvSpPr>
          <p:cNvPr id="4" name="TextBox 4"/>
          <p:cNvSpPr txBox="1"/>
          <p:nvPr/>
        </p:nvSpPr>
        <p:spPr>
          <a:xfrm>
            <a:off x="2072665" y="1073068"/>
            <a:ext cx="14142669"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ALGORITHMS</a:t>
            </a: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C2866175-A965-7787-1194-6B0470090E09}"/>
              </a:ext>
            </a:extLst>
          </p:cNvPr>
          <p:cNvPicPr>
            <a:picLocks noChangeAspect="1"/>
          </p:cNvPicPr>
          <p:nvPr/>
        </p:nvPicPr>
        <p:blipFill>
          <a:blip r:embed="rId5"/>
          <a:stretch>
            <a:fillRect/>
          </a:stretch>
        </p:blipFill>
        <p:spPr>
          <a:xfrm>
            <a:off x="-652" y="326"/>
            <a:ext cx="1085821" cy="1027369"/>
          </a:xfrm>
          <a:prstGeom prst="rect">
            <a:avLst/>
          </a:prstGeom>
        </p:spPr>
      </p:pic>
      <p:pic>
        <p:nvPicPr>
          <p:cNvPr id="7" name="Graphic 6" descr="Pin with solid fill">
            <a:extLst>
              <a:ext uri="{FF2B5EF4-FFF2-40B4-BE49-F238E27FC236}">
                <a16:creationId xmlns:a16="http://schemas.microsoft.com/office/drawing/2014/main" id="{26A62552-AA1E-BA24-610A-FD875EFB02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7207345" y="114300"/>
            <a:ext cx="914400" cy="9144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Freeform 2"/>
          <p:cNvSpPr/>
          <p:nvPr/>
        </p:nvSpPr>
        <p:spPr>
          <a:xfrm>
            <a:off x="6221759" y="6286500"/>
            <a:ext cx="5844480" cy="3371235"/>
          </a:xfrm>
          <a:custGeom>
            <a:avLst/>
            <a:gdLst/>
            <a:ahLst/>
            <a:cxnLst/>
            <a:rect l="l" t="t" r="r" b="b"/>
            <a:pathLst>
              <a:path w="6987480" h="3836954">
                <a:moveTo>
                  <a:pt x="0" y="0"/>
                </a:moveTo>
                <a:lnTo>
                  <a:pt x="6987480" y="0"/>
                </a:lnTo>
                <a:lnTo>
                  <a:pt x="6987480" y="3836954"/>
                </a:lnTo>
                <a:lnTo>
                  <a:pt x="0" y="3836954"/>
                </a:lnTo>
                <a:lnTo>
                  <a:pt x="0" y="0"/>
                </a:lnTo>
                <a:close/>
              </a:path>
            </a:pathLst>
          </a:custGeom>
          <a:blipFill>
            <a:blip r:embed="rId4"/>
            <a:stretch>
              <a:fillRect/>
            </a:stretch>
          </a:blipFill>
        </p:spPr>
        <p:txBody>
          <a:bodyPr/>
          <a:lstStyle/>
          <a:p>
            <a:endParaRPr lang="en-US"/>
          </a:p>
        </p:txBody>
      </p:sp>
      <p:sp>
        <p:nvSpPr>
          <p:cNvPr id="3" name="TextBox 3"/>
          <p:cNvSpPr txBox="1"/>
          <p:nvPr/>
        </p:nvSpPr>
        <p:spPr>
          <a:xfrm>
            <a:off x="1596810" y="3291083"/>
            <a:ext cx="15094378" cy="3196388"/>
          </a:xfrm>
          <a:prstGeom prst="rect">
            <a:avLst/>
          </a:prstGeom>
        </p:spPr>
        <p:txBody>
          <a:bodyPr wrap="square" lIns="0" tIns="0" rIns="0" bIns="0" rtlCol="0" anchor="t">
            <a:spAutoFit/>
          </a:bodyPr>
          <a:lstStyle/>
          <a:p>
            <a:pPr algn="ctr">
              <a:lnSpc>
                <a:spcPts val="5105"/>
              </a:lnSpc>
            </a:pPr>
            <a:r>
              <a:rPr lang="en-US" sz="3646">
                <a:solidFill>
                  <a:srgbClr val="FFFFFF"/>
                </a:solidFill>
                <a:latin typeface="Jua"/>
                <a:ea typeface="Jua"/>
                <a:cs typeface="Jua"/>
                <a:sym typeface="Jua"/>
              </a:rPr>
              <a:t>Whisper is a transformer based on the encoder-decoder structure. It was trained on 680,000 hours of labelled speech data. The model can perform both speech recognition and speech translation.</a:t>
            </a:r>
          </a:p>
          <a:p>
            <a:pPr algn="l">
              <a:lnSpc>
                <a:spcPts val="5105"/>
              </a:lnSpc>
            </a:pPr>
            <a:endParaRPr lang="en-US" sz="3646">
              <a:solidFill>
                <a:srgbClr val="FFFFFF"/>
              </a:solidFill>
              <a:latin typeface="Jua"/>
              <a:ea typeface="Jua"/>
              <a:cs typeface="Jua"/>
              <a:sym typeface="Jua"/>
            </a:endParaRPr>
          </a:p>
        </p:txBody>
      </p:sp>
      <p:sp>
        <p:nvSpPr>
          <p:cNvPr id="4" name="TextBox 4"/>
          <p:cNvSpPr txBox="1"/>
          <p:nvPr/>
        </p:nvSpPr>
        <p:spPr>
          <a:xfrm>
            <a:off x="2072665" y="723900"/>
            <a:ext cx="14142669"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ALGORITHMS</a:t>
            </a: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5"/>
          <a:stretch>
            <a:fillRect/>
          </a:stretch>
        </p:blipFill>
        <p:spPr>
          <a:xfrm>
            <a:off x="-652" y="326"/>
            <a:ext cx="1085821" cy="1027369"/>
          </a:xfrm>
          <a:prstGeom prst="rect">
            <a:avLst/>
          </a:prstGeom>
        </p:spPr>
      </p:pic>
      <p:pic>
        <p:nvPicPr>
          <p:cNvPr id="7" name="Graphic 6" descr="Pin with solid fill">
            <a:extLst>
              <a:ext uri="{FF2B5EF4-FFF2-40B4-BE49-F238E27FC236}">
                <a16:creationId xmlns:a16="http://schemas.microsoft.com/office/drawing/2014/main" id="{DBBF00F1-184A-D530-F91F-33F7413E9E0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7207345" y="114300"/>
            <a:ext cx="914400" cy="9144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2072665" y="723900"/>
            <a:ext cx="14142669"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Context Diagram</a:t>
            </a: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pic>
        <p:nvPicPr>
          <p:cNvPr id="2" name="Picture 1" descr="A diagram of a sound system&#10;&#10;Description automatically generated">
            <a:extLst>
              <a:ext uri="{FF2B5EF4-FFF2-40B4-BE49-F238E27FC236}">
                <a16:creationId xmlns:a16="http://schemas.microsoft.com/office/drawing/2014/main" id="{79BC332D-7E64-964E-CF39-6D6C535C068C}"/>
              </a:ext>
            </a:extLst>
          </p:cNvPr>
          <p:cNvPicPr>
            <a:picLocks noChangeAspect="1"/>
          </p:cNvPicPr>
          <p:nvPr/>
        </p:nvPicPr>
        <p:blipFill>
          <a:blip r:embed="rId5"/>
          <a:stretch>
            <a:fillRect/>
          </a:stretch>
        </p:blipFill>
        <p:spPr>
          <a:xfrm>
            <a:off x="5457825" y="2466975"/>
            <a:ext cx="7372350" cy="5353050"/>
          </a:xfrm>
          <a:prstGeom prst="rect">
            <a:avLst/>
          </a:prstGeom>
        </p:spPr>
      </p:pic>
      <p:pic>
        <p:nvPicPr>
          <p:cNvPr id="6" name="Graphic 5" descr="Pin with solid fill">
            <a:extLst>
              <a:ext uri="{FF2B5EF4-FFF2-40B4-BE49-F238E27FC236}">
                <a16:creationId xmlns:a16="http://schemas.microsoft.com/office/drawing/2014/main" id="{F5672DF0-287E-D9D8-B2C6-3D8B0E2FE21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7207345" y="114300"/>
            <a:ext cx="914400" cy="914400"/>
          </a:xfrm>
          <a:prstGeom prst="rect">
            <a:avLst/>
          </a:prstGeom>
        </p:spPr>
      </p:pic>
    </p:spTree>
    <p:extLst>
      <p:ext uri="{BB962C8B-B14F-4D97-AF65-F5344CB8AC3E}">
        <p14:creationId xmlns:p14="http://schemas.microsoft.com/office/powerpoint/2010/main" val="4127795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2072665" y="723900"/>
            <a:ext cx="14142669"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Architecture Diagram</a:t>
            </a: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pic>
        <p:nvPicPr>
          <p:cNvPr id="2" name="Picture 1" descr="A diagram of a server&#10;&#10;Description automatically generated">
            <a:extLst>
              <a:ext uri="{FF2B5EF4-FFF2-40B4-BE49-F238E27FC236}">
                <a16:creationId xmlns:a16="http://schemas.microsoft.com/office/drawing/2014/main" id="{555D97D9-4025-A5BF-80AD-A5A35734753A}"/>
              </a:ext>
            </a:extLst>
          </p:cNvPr>
          <p:cNvPicPr>
            <a:picLocks noChangeAspect="1"/>
          </p:cNvPicPr>
          <p:nvPr/>
        </p:nvPicPr>
        <p:blipFill>
          <a:blip r:embed="rId5"/>
          <a:stretch>
            <a:fillRect/>
          </a:stretch>
        </p:blipFill>
        <p:spPr>
          <a:xfrm>
            <a:off x="1589690" y="2578290"/>
            <a:ext cx="15121759" cy="5458868"/>
          </a:xfrm>
          <a:prstGeom prst="rect">
            <a:avLst/>
          </a:prstGeom>
        </p:spPr>
      </p:pic>
      <p:pic>
        <p:nvPicPr>
          <p:cNvPr id="6" name="Graphic 5" descr="Pin with solid fill">
            <a:extLst>
              <a:ext uri="{FF2B5EF4-FFF2-40B4-BE49-F238E27FC236}">
                <a16:creationId xmlns:a16="http://schemas.microsoft.com/office/drawing/2014/main" id="{50AEF8F7-C1FE-4635-53F5-298D740792A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7207345" y="114300"/>
            <a:ext cx="914400" cy="914400"/>
          </a:xfrm>
          <a:prstGeom prst="rect">
            <a:avLst/>
          </a:prstGeom>
        </p:spPr>
      </p:pic>
    </p:spTree>
    <p:extLst>
      <p:ext uri="{BB962C8B-B14F-4D97-AF65-F5344CB8AC3E}">
        <p14:creationId xmlns:p14="http://schemas.microsoft.com/office/powerpoint/2010/main" val="21401679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2072665" y="723900"/>
            <a:ext cx="14142669"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Sequence Diagram</a:t>
            </a: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pic>
        <p:nvPicPr>
          <p:cNvPr id="3" name="Picture 2" descr="A diagram of a process&#10;&#10;Description automatically generated">
            <a:extLst>
              <a:ext uri="{FF2B5EF4-FFF2-40B4-BE49-F238E27FC236}">
                <a16:creationId xmlns:a16="http://schemas.microsoft.com/office/drawing/2014/main" id="{C62AD475-89F9-1DE3-3283-3AAD787F800D}"/>
              </a:ext>
            </a:extLst>
          </p:cNvPr>
          <p:cNvPicPr>
            <a:picLocks noChangeAspect="1"/>
          </p:cNvPicPr>
          <p:nvPr/>
        </p:nvPicPr>
        <p:blipFill>
          <a:blip r:embed="rId5"/>
          <a:stretch>
            <a:fillRect/>
          </a:stretch>
        </p:blipFill>
        <p:spPr>
          <a:xfrm>
            <a:off x="2872886" y="2807677"/>
            <a:ext cx="12542226" cy="6180992"/>
          </a:xfrm>
          <a:prstGeom prst="rect">
            <a:avLst/>
          </a:prstGeom>
        </p:spPr>
      </p:pic>
      <p:pic>
        <p:nvPicPr>
          <p:cNvPr id="6" name="Graphic 5" descr="Pin with solid fill">
            <a:extLst>
              <a:ext uri="{FF2B5EF4-FFF2-40B4-BE49-F238E27FC236}">
                <a16:creationId xmlns:a16="http://schemas.microsoft.com/office/drawing/2014/main" id="{4369F29C-8CA6-167B-D8F6-64638CC27F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7207345" y="114300"/>
            <a:ext cx="914400" cy="914400"/>
          </a:xfrm>
          <a:prstGeom prst="rect">
            <a:avLst/>
          </a:prstGeom>
        </p:spPr>
      </p:pic>
    </p:spTree>
    <p:extLst>
      <p:ext uri="{BB962C8B-B14F-4D97-AF65-F5344CB8AC3E}">
        <p14:creationId xmlns:p14="http://schemas.microsoft.com/office/powerpoint/2010/main" val="998673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31805" y="708295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2072665" y="-21284"/>
            <a:ext cx="14142669"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State Diagram</a:t>
            </a: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A4B84298-71E1-5062-CBDA-DD71E5DD9873}"/>
              </a:ext>
            </a:extLst>
          </p:cNvPr>
          <p:cNvPicPr>
            <a:picLocks noChangeAspect="1"/>
          </p:cNvPicPr>
          <p:nvPr/>
        </p:nvPicPr>
        <p:blipFill>
          <a:blip r:embed="rId5"/>
          <a:stretch>
            <a:fillRect/>
          </a:stretch>
        </p:blipFill>
        <p:spPr>
          <a:xfrm>
            <a:off x="5659279" y="1374531"/>
            <a:ext cx="6979626" cy="8343899"/>
          </a:xfrm>
          <a:prstGeom prst="rect">
            <a:avLst/>
          </a:prstGeom>
        </p:spPr>
      </p:pic>
      <p:pic>
        <p:nvPicPr>
          <p:cNvPr id="3" name="Graphic 2" descr="Pin with solid fill">
            <a:extLst>
              <a:ext uri="{FF2B5EF4-FFF2-40B4-BE49-F238E27FC236}">
                <a16:creationId xmlns:a16="http://schemas.microsoft.com/office/drawing/2014/main" id="{621219DE-2D7D-95B6-6BF0-4E947E8C5C5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7207345" y="114300"/>
            <a:ext cx="914400" cy="914400"/>
          </a:xfrm>
          <a:prstGeom prst="rect">
            <a:avLst/>
          </a:prstGeom>
        </p:spPr>
      </p:pic>
    </p:spTree>
    <p:extLst>
      <p:ext uri="{BB962C8B-B14F-4D97-AF65-F5344CB8AC3E}">
        <p14:creationId xmlns:p14="http://schemas.microsoft.com/office/powerpoint/2010/main" val="2253852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2072665" y="723900"/>
            <a:ext cx="14142669"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Class Diagram</a:t>
            </a: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pic>
        <p:nvPicPr>
          <p:cNvPr id="2" name="Picture 1" descr="A diagram of a string&#10;&#10;Description automatically generated">
            <a:extLst>
              <a:ext uri="{FF2B5EF4-FFF2-40B4-BE49-F238E27FC236}">
                <a16:creationId xmlns:a16="http://schemas.microsoft.com/office/drawing/2014/main" id="{265B178A-56BB-362D-20FF-893A6321F361}"/>
              </a:ext>
            </a:extLst>
          </p:cNvPr>
          <p:cNvPicPr>
            <a:picLocks noChangeAspect="1"/>
          </p:cNvPicPr>
          <p:nvPr/>
        </p:nvPicPr>
        <p:blipFill>
          <a:blip r:embed="rId5"/>
          <a:stretch>
            <a:fillRect/>
          </a:stretch>
        </p:blipFill>
        <p:spPr>
          <a:xfrm>
            <a:off x="4914900" y="2143125"/>
            <a:ext cx="8458200" cy="6000750"/>
          </a:xfrm>
          <a:prstGeom prst="rect">
            <a:avLst/>
          </a:prstGeom>
        </p:spPr>
      </p:pic>
      <p:pic>
        <p:nvPicPr>
          <p:cNvPr id="6" name="Graphic 5" descr="Pin with solid fill">
            <a:extLst>
              <a:ext uri="{FF2B5EF4-FFF2-40B4-BE49-F238E27FC236}">
                <a16:creationId xmlns:a16="http://schemas.microsoft.com/office/drawing/2014/main" id="{DE10E684-8CB9-56B7-DA75-86FEE3B366A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7207345" y="114300"/>
            <a:ext cx="914400" cy="914400"/>
          </a:xfrm>
          <a:prstGeom prst="rect">
            <a:avLst/>
          </a:prstGeom>
        </p:spPr>
      </p:pic>
    </p:spTree>
    <p:extLst>
      <p:ext uri="{BB962C8B-B14F-4D97-AF65-F5344CB8AC3E}">
        <p14:creationId xmlns:p14="http://schemas.microsoft.com/office/powerpoint/2010/main" val="2929041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2" name="Freeform 2"/>
          <p:cNvSpPr/>
          <p:nvPr/>
        </p:nvSpPr>
        <p:spPr>
          <a:xfrm>
            <a:off x="-681925" y="6887785"/>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752600" y="716293"/>
            <a:ext cx="15315564" cy="1231106"/>
          </a:xfrm>
          <a:prstGeom prst="rect">
            <a:avLst/>
          </a:prstGeom>
        </p:spPr>
        <p:txBody>
          <a:bodyPr lIns="0" tIns="0" rIns="0" bIns="0" rtlCol="0" anchor="t">
            <a:spAutoFit/>
          </a:bodyPr>
          <a:lstStyle/>
          <a:p>
            <a:pPr algn="ctr">
              <a:lnSpc>
                <a:spcPts val="9595"/>
              </a:lnSpc>
            </a:pPr>
            <a:r>
              <a:rPr lang="en-US" sz="8000">
                <a:solidFill>
                  <a:srgbClr val="FFFFFF"/>
                </a:solidFill>
                <a:latin typeface="Bobby Jones"/>
                <a:ea typeface="Bobby Jones"/>
                <a:cs typeface="Bobby Jones"/>
                <a:sym typeface="Bobby Jones"/>
              </a:rPr>
              <a:t>TEAM ROLE &amp; RESPONSIBILITIES</a:t>
            </a:r>
            <a:endParaRPr lang="en-US" sz="8000">
              <a:solidFill>
                <a:srgbClr val="FFFFFF"/>
              </a:solidFill>
              <a:latin typeface="Bobby Jones"/>
              <a:ea typeface="Bobby Jones"/>
              <a:cs typeface="Bobby Jones"/>
            </a:endParaRPr>
          </a:p>
        </p:txBody>
      </p:sp>
      <p:pic>
        <p:nvPicPr>
          <p:cNvPr id="7" name="Picture 6" descr="A person standing in front of a building&#10;&#10;Description automatically generated">
            <a:extLst>
              <a:ext uri="{FF2B5EF4-FFF2-40B4-BE49-F238E27FC236}">
                <a16:creationId xmlns:a16="http://schemas.microsoft.com/office/drawing/2014/main" id="{A87EBC00-DEB8-7CDD-3AF2-8BCEBC3F06EF}"/>
              </a:ext>
            </a:extLst>
          </p:cNvPr>
          <p:cNvPicPr>
            <a:picLocks noChangeAspect="1"/>
          </p:cNvPicPr>
          <p:nvPr/>
        </p:nvPicPr>
        <p:blipFill>
          <a:blip r:embed="rId4"/>
          <a:stretch>
            <a:fillRect/>
          </a:stretch>
        </p:blipFill>
        <p:spPr>
          <a:xfrm>
            <a:off x="7097842" y="3074263"/>
            <a:ext cx="3411332" cy="3082558"/>
          </a:xfrm>
          <a:prstGeom prst="rect">
            <a:avLst/>
          </a:prstGeom>
        </p:spPr>
      </p:pic>
      <p:pic>
        <p:nvPicPr>
          <p:cNvPr id="9" name="Picture 8" descr="A person taking a selfie&#10;&#10;Description automatically generated">
            <a:extLst>
              <a:ext uri="{FF2B5EF4-FFF2-40B4-BE49-F238E27FC236}">
                <a16:creationId xmlns:a16="http://schemas.microsoft.com/office/drawing/2014/main" id="{6F59322D-E949-BBE3-E0AE-8285DBC592A0}"/>
              </a:ext>
            </a:extLst>
          </p:cNvPr>
          <p:cNvPicPr>
            <a:picLocks noChangeAspect="1"/>
          </p:cNvPicPr>
          <p:nvPr/>
        </p:nvPicPr>
        <p:blipFill>
          <a:blip r:embed="rId5"/>
          <a:stretch>
            <a:fillRect/>
          </a:stretch>
        </p:blipFill>
        <p:spPr>
          <a:xfrm>
            <a:off x="1194649" y="3067419"/>
            <a:ext cx="2757611" cy="3078271"/>
          </a:xfrm>
          <a:prstGeom prst="rect">
            <a:avLst/>
          </a:prstGeom>
        </p:spPr>
      </p:pic>
      <p:pic>
        <p:nvPicPr>
          <p:cNvPr id="4" name="Picture 3" descr="A person standing on a sidewalk&#10;&#10;Description automatically generated">
            <a:extLst>
              <a:ext uri="{FF2B5EF4-FFF2-40B4-BE49-F238E27FC236}">
                <a16:creationId xmlns:a16="http://schemas.microsoft.com/office/drawing/2014/main" id="{5B573733-9525-7F1B-2562-46FC02D1278A}"/>
              </a:ext>
            </a:extLst>
          </p:cNvPr>
          <p:cNvPicPr>
            <a:picLocks noChangeAspect="1"/>
          </p:cNvPicPr>
          <p:nvPr/>
        </p:nvPicPr>
        <p:blipFill>
          <a:blip r:embed="rId6"/>
          <a:srcRect t="13043" r="9244" b="-155"/>
          <a:stretch/>
        </p:blipFill>
        <p:spPr>
          <a:xfrm>
            <a:off x="13453782" y="2920524"/>
            <a:ext cx="3164454" cy="3230630"/>
          </a:xfrm>
          <a:prstGeom prst="rect">
            <a:avLst/>
          </a:prstGeom>
        </p:spPr>
      </p:pic>
      <p:sp>
        <p:nvSpPr>
          <p:cNvPr id="6" name="TextBox 5">
            <a:extLst>
              <a:ext uri="{FF2B5EF4-FFF2-40B4-BE49-F238E27FC236}">
                <a16:creationId xmlns:a16="http://schemas.microsoft.com/office/drawing/2014/main" id="{2D476B8B-9D1D-9737-426D-44E62450CE58}"/>
              </a:ext>
            </a:extLst>
          </p:cNvPr>
          <p:cNvSpPr txBox="1"/>
          <p:nvPr/>
        </p:nvSpPr>
        <p:spPr>
          <a:xfrm>
            <a:off x="-14625" y="6258417"/>
            <a:ext cx="5176158" cy="13080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500">
                <a:solidFill>
                  <a:schemeClr val="bg1"/>
                </a:solidFill>
                <a:latin typeface="Jua"/>
                <a:ea typeface="Jua"/>
                <a:cs typeface="Lato"/>
              </a:rPr>
              <a:t>Rakesh Tirumala</a:t>
            </a:r>
          </a:p>
          <a:p>
            <a:pPr algn="ctr"/>
            <a:r>
              <a:rPr lang="en-US" sz="4400">
                <a:solidFill>
                  <a:schemeClr val="bg1"/>
                </a:solidFill>
                <a:latin typeface="Pristina"/>
                <a:ea typeface="Jua"/>
                <a:cs typeface="Lato"/>
              </a:rPr>
              <a:t> </a:t>
            </a:r>
            <a:r>
              <a:rPr lang="en-US" sz="3200">
                <a:solidFill>
                  <a:schemeClr val="bg1"/>
                </a:solidFill>
                <a:latin typeface="Pristina"/>
                <a:ea typeface="Jua"/>
                <a:cs typeface="Lato"/>
              </a:rPr>
              <a:t> Team Lead/  Developer</a:t>
            </a:r>
          </a:p>
        </p:txBody>
      </p:sp>
      <p:sp>
        <p:nvSpPr>
          <p:cNvPr id="8" name="TextBox 7">
            <a:extLst>
              <a:ext uri="{FF2B5EF4-FFF2-40B4-BE49-F238E27FC236}">
                <a16:creationId xmlns:a16="http://schemas.microsoft.com/office/drawing/2014/main" id="{B1A02F46-2F32-7914-9CDD-0E8CF649D9BC}"/>
              </a:ext>
            </a:extLst>
          </p:cNvPr>
          <p:cNvSpPr txBox="1"/>
          <p:nvPr/>
        </p:nvSpPr>
        <p:spPr>
          <a:xfrm>
            <a:off x="6130322" y="6232472"/>
            <a:ext cx="5341556" cy="13080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500">
                <a:solidFill>
                  <a:srgbClr val="FFFFFF"/>
                </a:solidFill>
                <a:latin typeface="Jua"/>
                <a:cs typeface="Segoe UI"/>
              </a:rPr>
              <a:t>Tanvi Prakash Gavali</a:t>
            </a:r>
            <a:endParaRPr lang="en-US" sz="4400">
              <a:latin typeface="Jua"/>
              <a:ea typeface="Jua"/>
              <a:cs typeface="Segoe UI"/>
            </a:endParaRPr>
          </a:p>
          <a:p>
            <a:pPr algn="ctr"/>
            <a:r>
              <a:rPr lang="en-US" sz="4400">
                <a:solidFill>
                  <a:srgbClr val="FFFFFF"/>
                </a:solidFill>
                <a:latin typeface="Pristina"/>
                <a:cs typeface="Segoe UI"/>
              </a:rPr>
              <a:t> </a:t>
            </a:r>
            <a:r>
              <a:rPr lang="en-US" sz="3200">
                <a:solidFill>
                  <a:srgbClr val="FFFFFF"/>
                </a:solidFill>
                <a:latin typeface="Pristina"/>
                <a:cs typeface="Segoe UI"/>
              </a:rPr>
              <a:t>   S</a:t>
            </a:r>
            <a:r>
              <a:rPr lang="en-US" sz="3200">
                <a:solidFill>
                  <a:srgbClr val="FFFFFF"/>
                </a:solidFill>
                <a:latin typeface="Pristina"/>
                <a:cs typeface="Calibri"/>
              </a:rPr>
              <a:t>crum</a:t>
            </a:r>
            <a:r>
              <a:rPr lang="en-US" sz="3200">
                <a:solidFill>
                  <a:srgbClr val="FFFFFF"/>
                </a:solidFill>
                <a:latin typeface="Pristina"/>
                <a:ea typeface="+mn-lt"/>
                <a:cs typeface="+mn-lt"/>
              </a:rPr>
              <a:t> Master/ Developer</a:t>
            </a:r>
            <a:endParaRPr lang="en-US" sz="3200">
              <a:latin typeface="Pristina"/>
            </a:endParaRPr>
          </a:p>
        </p:txBody>
      </p:sp>
      <p:sp>
        <p:nvSpPr>
          <p:cNvPr id="10" name="TextBox 9">
            <a:extLst>
              <a:ext uri="{FF2B5EF4-FFF2-40B4-BE49-F238E27FC236}">
                <a16:creationId xmlns:a16="http://schemas.microsoft.com/office/drawing/2014/main" id="{ECA2B556-47F8-480B-4D57-C8633936EF4C}"/>
              </a:ext>
            </a:extLst>
          </p:cNvPr>
          <p:cNvSpPr txBox="1"/>
          <p:nvPr/>
        </p:nvSpPr>
        <p:spPr>
          <a:xfrm>
            <a:off x="12366605" y="6229109"/>
            <a:ext cx="5073143" cy="13080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500">
                <a:solidFill>
                  <a:srgbClr val="FFFFFF"/>
                </a:solidFill>
                <a:latin typeface="Jua"/>
                <a:cs typeface="Segoe UI"/>
              </a:rPr>
              <a:t>Kaali Lovell</a:t>
            </a:r>
            <a:r>
              <a:rPr lang="en-US" sz="3500">
                <a:latin typeface="Jua"/>
                <a:cs typeface="Segoe UI"/>
              </a:rPr>
              <a:t>​</a:t>
            </a:r>
          </a:p>
          <a:p>
            <a:pPr algn="ctr"/>
            <a:r>
              <a:rPr lang="en-US" sz="4400">
                <a:solidFill>
                  <a:srgbClr val="FFFFFF"/>
                </a:solidFill>
                <a:latin typeface="Pristina"/>
                <a:ea typeface="Jua"/>
                <a:cs typeface="Segoe UI"/>
              </a:rPr>
              <a:t>   </a:t>
            </a:r>
            <a:r>
              <a:rPr lang="en-US" sz="3200">
                <a:solidFill>
                  <a:srgbClr val="FFFFFF"/>
                </a:solidFill>
                <a:latin typeface="Pristina"/>
                <a:ea typeface="Jua"/>
                <a:cs typeface="Segoe UI"/>
              </a:rPr>
              <a:t>Tester/ Product Designer</a:t>
            </a:r>
            <a:endParaRPr lang="en-US" sz="3200">
              <a:latin typeface="Pristina"/>
              <a:ea typeface="Jua"/>
              <a:cs typeface="Segoe UI"/>
            </a:endParaRPr>
          </a:p>
        </p:txBody>
      </p:sp>
      <p:pic>
        <p:nvPicPr>
          <p:cNvPr id="14" name="Picture 13" descr="A blue and yellow logo&#10;&#10;Description automatically generated">
            <a:extLst>
              <a:ext uri="{FF2B5EF4-FFF2-40B4-BE49-F238E27FC236}">
                <a16:creationId xmlns:a16="http://schemas.microsoft.com/office/drawing/2014/main" id="{22219B4A-84CA-2C6E-F4B9-D09EA16A2064}"/>
              </a:ext>
            </a:extLst>
          </p:cNvPr>
          <p:cNvPicPr>
            <a:picLocks noChangeAspect="1"/>
          </p:cNvPicPr>
          <p:nvPr/>
        </p:nvPicPr>
        <p:blipFill>
          <a:blip r:embed="rId7"/>
          <a:stretch>
            <a:fillRect/>
          </a:stretch>
        </p:blipFill>
        <p:spPr>
          <a:xfrm>
            <a:off x="-652" y="326"/>
            <a:ext cx="1085821" cy="1027369"/>
          </a:xfrm>
          <a:prstGeom prst="rect">
            <a:avLst/>
          </a:prstGeom>
        </p:spPr>
      </p:pic>
      <p:pic>
        <p:nvPicPr>
          <p:cNvPr id="11" name="Graphic 10" descr="Pin with solid fill">
            <a:extLst>
              <a:ext uri="{FF2B5EF4-FFF2-40B4-BE49-F238E27FC236}">
                <a16:creationId xmlns:a16="http://schemas.microsoft.com/office/drawing/2014/main" id="{ECEE2F6E-6A57-DC9C-C150-7C111599F91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5400000">
            <a:off x="17207345" y="114300"/>
            <a:ext cx="914400" cy="9144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2072665" y="723900"/>
            <a:ext cx="14142669"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ER Diagram</a:t>
            </a: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pic>
        <p:nvPicPr>
          <p:cNvPr id="2" name="Picture 1" descr="A diagram of a user&#10;&#10;Description automatically generated">
            <a:extLst>
              <a:ext uri="{FF2B5EF4-FFF2-40B4-BE49-F238E27FC236}">
                <a16:creationId xmlns:a16="http://schemas.microsoft.com/office/drawing/2014/main" id="{85CFC933-3A88-2765-70FB-7152C3199BF6}"/>
              </a:ext>
            </a:extLst>
          </p:cNvPr>
          <p:cNvPicPr>
            <a:picLocks noChangeAspect="1"/>
          </p:cNvPicPr>
          <p:nvPr/>
        </p:nvPicPr>
        <p:blipFill>
          <a:blip r:embed="rId5"/>
          <a:stretch>
            <a:fillRect/>
          </a:stretch>
        </p:blipFill>
        <p:spPr>
          <a:xfrm>
            <a:off x="4043363" y="2303573"/>
            <a:ext cx="10575378" cy="6457457"/>
          </a:xfrm>
          <a:prstGeom prst="rect">
            <a:avLst/>
          </a:prstGeom>
        </p:spPr>
      </p:pic>
      <p:pic>
        <p:nvPicPr>
          <p:cNvPr id="6" name="Graphic 5" descr="Pin with solid fill">
            <a:extLst>
              <a:ext uri="{FF2B5EF4-FFF2-40B4-BE49-F238E27FC236}">
                <a16:creationId xmlns:a16="http://schemas.microsoft.com/office/drawing/2014/main" id="{2B1BD8F0-10CC-D72F-BBFE-8F386D820A2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7207345" y="114300"/>
            <a:ext cx="914400" cy="914400"/>
          </a:xfrm>
          <a:prstGeom prst="rect">
            <a:avLst/>
          </a:prstGeom>
        </p:spPr>
      </p:pic>
    </p:spTree>
    <p:extLst>
      <p:ext uri="{BB962C8B-B14F-4D97-AF65-F5344CB8AC3E}">
        <p14:creationId xmlns:p14="http://schemas.microsoft.com/office/powerpoint/2010/main" val="35607073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573902" y="640773"/>
            <a:ext cx="15805214" cy="1399229"/>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Sprint 1 Recap</a:t>
            </a: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sp>
        <p:nvSpPr>
          <p:cNvPr id="2" name="TextBox 1">
            <a:extLst>
              <a:ext uri="{FF2B5EF4-FFF2-40B4-BE49-F238E27FC236}">
                <a16:creationId xmlns:a16="http://schemas.microsoft.com/office/drawing/2014/main" id="{FB6A37AE-A2E2-4E87-FE36-2B1EAE5FFE66}"/>
              </a:ext>
            </a:extLst>
          </p:cNvPr>
          <p:cNvSpPr txBox="1"/>
          <p:nvPr/>
        </p:nvSpPr>
        <p:spPr>
          <a:xfrm>
            <a:off x="1472021" y="2435343"/>
            <a:ext cx="15343753"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a:solidFill>
                  <a:schemeClr val="bg1"/>
                </a:solidFill>
                <a:latin typeface="Jua"/>
                <a:ea typeface="Jua"/>
                <a:cs typeface="Calibri"/>
              </a:rPr>
              <a:t>Designed the UI for the SpeakEZ application</a:t>
            </a:r>
          </a:p>
          <a:p>
            <a:pPr marL="285750" indent="-285750">
              <a:buFont typeface="Arial"/>
              <a:buChar char="•"/>
            </a:pPr>
            <a:r>
              <a:rPr lang="en-US" sz="3200">
                <a:solidFill>
                  <a:schemeClr val="bg1"/>
                </a:solidFill>
                <a:latin typeface="Jua"/>
                <a:ea typeface="Jua"/>
                <a:cs typeface="Calibri"/>
              </a:rPr>
              <a:t>Upload audio file</a:t>
            </a:r>
          </a:p>
          <a:p>
            <a:pPr marL="285750" indent="-285750">
              <a:buFont typeface="Arial"/>
              <a:buChar char="•"/>
            </a:pPr>
            <a:r>
              <a:rPr lang="en-US" sz="3200">
                <a:solidFill>
                  <a:schemeClr val="bg1"/>
                </a:solidFill>
                <a:latin typeface="Jua"/>
                <a:ea typeface="Jua"/>
                <a:cs typeface="Calibri"/>
              </a:rPr>
              <a:t>Transcribe uploaded audio file</a:t>
            </a:r>
          </a:p>
          <a:p>
            <a:pPr marL="285750" indent="-285750">
              <a:buFont typeface="Arial"/>
              <a:buChar char="•"/>
            </a:pPr>
            <a:r>
              <a:rPr lang="en-US" sz="3200">
                <a:solidFill>
                  <a:schemeClr val="bg1"/>
                </a:solidFill>
                <a:latin typeface="Jua"/>
                <a:ea typeface="Jua"/>
                <a:cs typeface="Calibri"/>
              </a:rPr>
              <a:t>User sign-in drop down</a:t>
            </a:r>
          </a:p>
          <a:p>
            <a:pPr marL="285750" indent="-285750">
              <a:buFont typeface="Arial"/>
              <a:buChar char="•"/>
            </a:pPr>
            <a:r>
              <a:rPr lang="en-US" sz="3200">
                <a:solidFill>
                  <a:schemeClr val="bg1"/>
                </a:solidFill>
                <a:latin typeface="Jua"/>
                <a:ea typeface="Jua"/>
                <a:cs typeface="Calibri"/>
              </a:rPr>
              <a:t>Language selection drop down</a:t>
            </a:r>
          </a:p>
          <a:p>
            <a:pPr marL="285750" indent="-285750">
              <a:buFont typeface="Arial"/>
              <a:buChar char="•"/>
            </a:pPr>
            <a:r>
              <a:rPr lang="en-US" sz="3200">
                <a:solidFill>
                  <a:schemeClr val="bg1"/>
                </a:solidFill>
                <a:latin typeface="Jua"/>
                <a:ea typeface="Jua"/>
                <a:cs typeface="Calibri"/>
              </a:rPr>
              <a:t>42 Story Points</a:t>
            </a:r>
          </a:p>
          <a:p>
            <a:pPr marL="285750" indent="-285750">
              <a:buFont typeface="Arial"/>
              <a:buChar char="•"/>
            </a:pPr>
            <a:r>
              <a:rPr lang="en-US" sz="3200">
                <a:solidFill>
                  <a:schemeClr val="bg1"/>
                </a:solidFill>
                <a:latin typeface="Jua"/>
                <a:ea typeface="Jua"/>
                <a:cs typeface="Calibri"/>
              </a:rPr>
              <a:t>Completed 100% of the Story Points</a:t>
            </a:r>
          </a:p>
        </p:txBody>
      </p:sp>
    </p:spTree>
    <p:extLst>
      <p:ext uri="{BB962C8B-B14F-4D97-AF65-F5344CB8AC3E}">
        <p14:creationId xmlns:p14="http://schemas.microsoft.com/office/powerpoint/2010/main" val="8886177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573902" y="324837"/>
            <a:ext cx="15805214" cy="1399229"/>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Product Backlog</a:t>
            </a: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graphicFrame>
        <p:nvGraphicFramePr>
          <p:cNvPr id="3" name="Table 2">
            <a:extLst>
              <a:ext uri="{FF2B5EF4-FFF2-40B4-BE49-F238E27FC236}">
                <a16:creationId xmlns:a16="http://schemas.microsoft.com/office/drawing/2014/main" id="{5816AD97-A8C9-5FEA-03A9-E7C9621EDB82}"/>
              </a:ext>
            </a:extLst>
          </p:cNvPr>
          <p:cNvGraphicFramePr>
            <a:graphicFrameLocks noGrp="1"/>
          </p:cNvGraphicFramePr>
          <p:nvPr>
            <p:extLst>
              <p:ext uri="{D42A27DB-BD31-4B8C-83A1-F6EECF244321}">
                <p14:modId xmlns:p14="http://schemas.microsoft.com/office/powerpoint/2010/main" val="3751259149"/>
              </p:ext>
            </p:extLst>
          </p:nvPr>
        </p:nvGraphicFramePr>
        <p:xfrm>
          <a:off x="1766211" y="2263231"/>
          <a:ext cx="15427622" cy="5983605"/>
        </p:xfrm>
        <a:graphic>
          <a:graphicData uri="http://schemas.openxmlformats.org/drawingml/2006/table">
            <a:tbl>
              <a:tblPr bandRow="1">
                <a:tableStyleId>{775DCB02-9BB8-47FD-8907-85C794F793BA}</a:tableStyleId>
              </a:tblPr>
              <a:tblGrid>
                <a:gridCol w="1665894">
                  <a:extLst>
                    <a:ext uri="{9D8B030D-6E8A-4147-A177-3AD203B41FA5}">
                      <a16:colId xmlns:a16="http://schemas.microsoft.com/office/drawing/2014/main" val="3214414880"/>
                    </a:ext>
                  </a:extLst>
                </a:gridCol>
                <a:gridCol w="1756431">
                  <a:extLst>
                    <a:ext uri="{9D8B030D-6E8A-4147-A177-3AD203B41FA5}">
                      <a16:colId xmlns:a16="http://schemas.microsoft.com/office/drawing/2014/main" val="115180925"/>
                    </a:ext>
                  </a:extLst>
                </a:gridCol>
                <a:gridCol w="1068344">
                  <a:extLst>
                    <a:ext uri="{9D8B030D-6E8A-4147-A177-3AD203B41FA5}">
                      <a16:colId xmlns:a16="http://schemas.microsoft.com/office/drawing/2014/main" val="408154946"/>
                    </a:ext>
                  </a:extLst>
                </a:gridCol>
                <a:gridCol w="4219057">
                  <a:extLst>
                    <a:ext uri="{9D8B030D-6E8A-4147-A177-3AD203B41FA5}">
                      <a16:colId xmlns:a16="http://schemas.microsoft.com/office/drawing/2014/main" val="2250812916"/>
                    </a:ext>
                  </a:extLst>
                </a:gridCol>
                <a:gridCol w="4852820">
                  <a:extLst>
                    <a:ext uri="{9D8B030D-6E8A-4147-A177-3AD203B41FA5}">
                      <a16:colId xmlns:a16="http://schemas.microsoft.com/office/drawing/2014/main" val="110098085"/>
                    </a:ext>
                  </a:extLst>
                </a:gridCol>
                <a:gridCol w="1865076">
                  <a:extLst>
                    <a:ext uri="{9D8B030D-6E8A-4147-A177-3AD203B41FA5}">
                      <a16:colId xmlns:a16="http://schemas.microsoft.com/office/drawing/2014/main" val="3058769231"/>
                    </a:ext>
                  </a:extLst>
                </a:gridCol>
              </a:tblGrid>
              <a:tr h="292375">
                <a:tc>
                  <a:txBody>
                    <a:bodyPr/>
                    <a:lstStyle/>
                    <a:p>
                      <a:pPr algn="ctr" fontAlgn="b"/>
                      <a:r>
                        <a:rPr lang="en-US" sz="2000">
                          <a:effectLst/>
                        </a:rPr>
                        <a:t>User Story ID</a:t>
                      </a:r>
                    </a:p>
                  </a:txBody>
                  <a:tcPr marL="9525" marR="9525" marT="9525" anchor="b"/>
                </a:tc>
                <a:tc>
                  <a:txBody>
                    <a:bodyPr/>
                    <a:lstStyle/>
                    <a:p>
                      <a:pPr algn="ctr" fontAlgn="b"/>
                      <a:r>
                        <a:rPr lang="en-US" sz="2000">
                          <a:effectLst/>
                        </a:rPr>
                        <a:t>Point estimated</a:t>
                      </a:r>
                    </a:p>
                  </a:txBody>
                  <a:tcPr marL="9525" marR="9525" marT="9525" anchor="b"/>
                </a:tc>
                <a:tc>
                  <a:txBody>
                    <a:bodyPr/>
                    <a:lstStyle/>
                    <a:p>
                      <a:pPr algn="ctr" fontAlgn="b"/>
                      <a:r>
                        <a:rPr lang="en-US" sz="2000">
                          <a:effectLst/>
                        </a:rPr>
                        <a:t>As a(n)</a:t>
                      </a:r>
                    </a:p>
                  </a:txBody>
                  <a:tcPr marL="9525" marR="9525" marT="9525" anchor="b"/>
                </a:tc>
                <a:tc>
                  <a:txBody>
                    <a:bodyPr/>
                    <a:lstStyle/>
                    <a:p>
                      <a:pPr algn="ctr" fontAlgn="b"/>
                      <a:r>
                        <a:rPr lang="en-US" sz="2000">
                          <a:effectLst/>
                        </a:rPr>
                        <a:t>I want </a:t>
                      </a:r>
                    </a:p>
                  </a:txBody>
                  <a:tcPr marL="9525" marR="9525" marT="9525" anchor="b"/>
                </a:tc>
                <a:tc>
                  <a:txBody>
                    <a:bodyPr/>
                    <a:lstStyle/>
                    <a:p>
                      <a:pPr algn="ctr" fontAlgn="b"/>
                      <a:r>
                        <a:rPr lang="en-US" sz="2000">
                          <a:effectLst/>
                        </a:rPr>
                        <a:t>So that</a:t>
                      </a:r>
                    </a:p>
                  </a:txBody>
                  <a:tcPr marL="9525" marR="9525" marT="9525" anchor="b"/>
                </a:tc>
                <a:tc>
                  <a:txBody>
                    <a:bodyPr/>
                    <a:lstStyle/>
                    <a:p>
                      <a:pPr algn="ctr" fontAlgn="b"/>
                      <a:r>
                        <a:rPr lang="en-US" sz="2000">
                          <a:effectLst/>
                        </a:rPr>
                        <a:t>Feature</a:t>
                      </a:r>
                    </a:p>
                  </a:txBody>
                  <a:tcPr marL="9525" marR="9525" marT="9525" anchor="b"/>
                </a:tc>
                <a:extLst>
                  <a:ext uri="{0D108BD9-81ED-4DB2-BD59-A6C34878D82A}">
                    <a16:rowId xmlns:a16="http://schemas.microsoft.com/office/drawing/2014/main" val="2112614080"/>
                  </a:ext>
                </a:extLst>
              </a:tr>
              <a:tr h="266952">
                <a:tc>
                  <a:txBody>
                    <a:bodyPr/>
                    <a:lstStyle/>
                    <a:p>
                      <a:pPr algn="ctr" fontAlgn="b"/>
                      <a:r>
                        <a:rPr lang="en-US" sz="2000">
                          <a:effectLst/>
                        </a:rPr>
                        <a:t>LTA-115</a:t>
                      </a:r>
                    </a:p>
                  </a:txBody>
                  <a:tcPr marL="9525" marR="9525" marT="9525" anchor="b"/>
                </a:tc>
                <a:tc>
                  <a:txBody>
                    <a:bodyPr/>
                    <a:lstStyle/>
                    <a:p>
                      <a:pPr algn="ctr" fontAlgn="b"/>
                      <a:r>
                        <a:rPr lang="en-US" sz="2000">
                          <a:effectLst/>
                        </a:rPr>
                        <a:t>2</a:t>
                      </a:r>
                    </a:p>
                  </a:txBody>
                  <a:tcPr marL="9525" marR="9525" marT="9525" anchor="b"/>
                </a:tc>
                <a:tc>
                  <a:txBody>
                    <a:bodyPr/>
                    <a:lstStyle/>
                    <a:p>
                      <a:pPr algn="ctr" fontAlgn="b"/>
                      <a:r>
                        <a:rPr lang="en-US" sz="2000">
                          <a:effectLst/>
                        </a:rPr>
                        <a:t>Admin</a:t>
                      </a:r>
                    </a:p>
                  </a:txBody>
                  <a:tcPr marL="9525" marR="9525" marT="9525" anchor="b"/>
                </a:tc>
                <a:tc>
                  <a:txBody>
                    <a:bodyPr/>
                    <a:lstStyle/>
                    <a:p>
                      <a:pPr algn="ctr" fontAlgn="b"/>
                      <a:r>
                        <a:rPr lang="en-US" sz="2000">
                          <a:effectLst/>
                        </a:rPr>
                        <a:t>to have an  "Upload" button.</a:t>
                      </a:r>
                    </a:p>
                  </a:txBody>
                  <a:tcPr marL="9525" marR="9525" marT="9525" anchor="b"/>
                </a:tc>
                <a:tc>
                  <a:txBody>
                    <a:bodyPr/>
                    <a:lstStyle/>
                    <a:p>
                      <a:pPr algn="ctr" fontAlgn="b"/>
                      <a:r>
                        <a:rPr lang="en-US" sz="2000">
                          <a:effectLst/>
                        </a:rPr>
                        <a:t>I can easily select and upload a file for translation.</a:t>
                      </a:r>
                    </a:p>
                  </a:txBody>
                  <a:tcPr marL="9525" marR="9525" marT="9525" anchor="b"/>
                </a:tc>
                <a:tc>
                  <a:txBody>
                    <a:bodyPr/>
                    <a:lstStyle/>
                    <a:p>
                      <a:pPr algn="ctr" fontAlgn="b"/>
                      <a:r>
                        <a:rPr lang="en-US" sz="2000">
                          <a:effectLst/>
                        </a:rPr>
                        <a:t>Upload Button</a:t>
                      </a:r>
                    </a:p>
                  </a:txBody>
                  <a:tcPr marL="9525" marR="9525" marT="9525" anchor="b"/>
                </a:tc>
                <a:extLst>
                  <a:ext uri="{0D108BD9-81ED-4DB2-BD59-A6C34878D82A}">
                    <a16:rowId xmlns:a16="http://schemas.microsoft.com/office/drawing/2014/main" val="664917980"/>
                  </a:ext>
                </a:extLst>
              </a:tr>
              <a:tr h="483056">
                <a:tc>
                  <a:txBody>
                    <a:bodyPr/>
                    <a:lstStyle/>
                    <a:p>
                      <a:pPr algn="ctr" fontAlgn="b"/>
                      <a:r>
                        <a:rPr lang="en-US" sz="2000">
                          <a:effectLst/>
                        </a:rPr>
                        <a:t>LTA-117</a:t>
                      </a:r>
                    </a:p>
                  </a:txBody>
                  <a:tcPr marL="9525" marR="9525" marT="9525" anchor="b"/>
                </a:tc>
                <a:tc>
                  <a:txBody>
                    <a:bodyPr/>
                    <a:lstStyle/>
                    <a:p>
                      <a:pPr algn="ctr" fontAlgn="b"/>
                      <a:r>
                        <a:rPr lang="en-US" sz="2000">
                          <a:effectLst/>
                        </a:rPr>
                        <a:t>3</a:t>
                      </a:r>
                    </a:p>
                  </a:txBody>
                  <a:tcPr marL="9525" marR="9525" marT="9525" anchor="b"/>
                </a:tc>
                <a:tc>
                  <a:txBody>
                    <a:bodyPr/>
                    <a:lstStyle/>
                    <a:p>
                      <a:pPr algn="ctr" fontAlgn="b"/>
                      <a:r>
                        <a:rPr lang="en-US" sz="2000">
                          <a:effectLst/>
                        </a:rPr>
                        <a:t>Admin</a:t>
                      </a:r>
                    </a:p>
                  </a:txBody>
                  <a:tcPr marL="9525" marR="9525" marT="9525" anchor="b"/>
                </a:tc>
                <a:tc>
                  <a:txBody>
                    <a:bodyPr/>
                    <a:lstStyle/>
                    <a:p>
                      <a:pPr algn="ctr" fontAlgn="b"/>
                      <a:r>
                        <a:rPr lang="en-US" sz="2000">
                          <a:effectLst/>
                        </a:rPr>
                        <a:t>to see the progress of a file upload for translation .</a:t>
                      </a:r>
                    </a:p>
                  </a:txBody>
                  <a:tcPr marL="9525" marR="9525" marT="9525" anchor="b"/>
                </a:tc>
                <a:tc>
                  <a:txBody>
                    <a:bodyPr/>
                    <a:lstStyle/>
                    <a:p>
                      <a:pPr algn="ctr" fontAlgn="b"/>
                      <a:r>
                        <a:rPr lang="en-US" sz="2000">
                          <a:effectLst/>
                        </a:rPr>
                        <a:t>I know when the upload is completed and the file is ready for translation.</a:t>
                      </a:r>
                    </a:p>
                  </a:txBody>
                  <a:tcPr marL="9525" marR="9525" marT="9525" anchor="b"/>
                </a:tc>
                <a:tc>
                  <a:txBody>
                    <a:bodyPr/>
                    <a:lstStyle/>
                    <a:p>
                      <a:pPr algn="ctr" fontAlgn="b"/>
                      <a:r>
                        <a:rPr lang="en-US" sz="2000">
                          <a:effectLst/>
                        </a:rPr>
                        <a:t>Progress Indicator</a:t>
                      </a:r>
                    </a:p>
                  </a:txBody>
                  <a:tcPr marL="9525" marR="9525" marT="9525" anchor="b"/>
                </a:tc>
                <a:extLst>
                  <a:ext uri="{0D108BD9-81ED-4DB2-BD59-A6C34878D82A}">
                    <a16:rowId xmlns:a16="http://schemas.microsoft.com/office/drawing/2014/main" val="1537567593"/>
                  </a:ext>
                </a:extLst>
              </a:tr>
              <a:tr h="546616">
                <a:tc>
                  <a:txBody>
                    <a:bodyPr/>
                    <a:lstStyle/>
                    <a:p>
                      <a:pPr algn="ctr" fontAlgn="b"/>
                      <a:r>
                        <a:rPr lang="en-US" sz="2000">
                          <a:effectLst/>
                        </a:rPr>
                        <a:t>LTA-146</a:t>
                      </a:r>
                    </a:p>
                  </a:txBody>
                  <a:tcPr marL="9525" marR="9525" marT="9525" anchor="b"/>
                </a:tc>
                <a:tc>
                  <a:txBody>
                    <a:bodyPr/>
                    <a:lstStyle/>
                    <a:p>
                      <a:pPr algn="ctr" fontAlgn="b"/>
                      <a:r>
                        <a:rPr lang="en-US" sz="2000">
                          <a:effectLst/>
                        </a:rPr>
                        <a:t>3</a:t>
                      </a:r>
                    </a:p>
                  </a:txBody>
                  <a:tcPr marL="9525" marR="9525" marT="9525" anchor="b"/>
                </a:tc>
                <a:tc>
                  <a:txBody>
                    <a:bodyPr/>
                    <a:lstStyle/>
                    <a:p>
                      <a:pPr algn="ctr" fontAlgn="b"/>
                      <a:r>
                        <a:rPr lang="en-US" sz="2000">
                          <a:effectLst/>
                        </a:rPr>
                        <a:t>Admin</a:t>
                      </a:r>
                    </a:p>
                  </a:txBody>
                  <a:tcPr marL="9525" marR="9525" marT="9525" anchor="b"/>
                </a:tc>
                <a:tc>
                  <a:txBody>
                    <a:bodyPr/>
                    <a:lstStyle/>
                    <a:p>
                      <a:pPr algn="ctr" fontAlgn="b"/>
                      <a:r>
                        <a:rPr lang="en-US" sz="2000">
                          <a:effectLst/>
                        </a:rPr>
                        <a:t>to be notified about the progress of the audio file transcription. </a:t>
                      </a:r>
                    </a:p>
                  </a:txBody>
                  <a:tcPr marL="9525" marR="9525" marT="9525" anchor="b"/>
                </a:tc>
                <a:tc>
                  <a:txBody>
                    <a:bodyPr/>
                    <a:lstStyle/>
                    <a:p>
                      <a:pPr algn="ctr" fontAlgn="b"/>
                      <a:r>
                        <a:rPr lang="en-US" sz="2000">
                          <a:effectLst/>
                        </a:rPr>
                        <a:t>I know the transcription is complete and ready for use.</a:t>
                      </a:r>
                    </a:p>
                  </a:txBody>
                  <a:tcPr marL="9525" marR="9525" marT="9525" anchor="b"/>
                </a:tc>
                <a:tc>
                  <a:txBody>
                    <a:bodyPr/>
                    <a:lstStyle/>
                    <a:p>
                      <a:pPr algn="ctr" fontAlgn="b"/>
                      <a:r>
                        <a:rPr lang="en-US" sz="2000">
                          <a:effectLst/>
                        </a:rPr>
                        <a:t>Progress Indicator</a:t>
                      </a:r>
                    </a:p>
                  </a:txBody>
                  <a:tcPr marL="9525" marR="9525" marT="9525" anchor="b"/>
                </a:tc>
                <a:extLst>
                  <a:ext uri="{0D108BD9-81ED-4DB2-BD59-A6C34878D82A}">
                    <a16:rowId xmlns:a16="http://schemas.microsoft.com/office/drawing/2014/main" val="2543622218"/>
                  </a:ext>
                </a:extLst>
              </a:tr>
              <a:tr h="419496">
                <a:tc>
                  <a:txBody>
                    <a:bodyPr/>
                    <a:lstStyle/>
                    <a:p>
                      <a:pPr algn="ctr" fontAlgn="b"/>
                      <a:r>
                        <a:rPr lang="en-US" sz="2000">
                          <a:effectLst/>
                        </a:rPr>
                        <a:t>LTA-145</a:t>
                      </a:r>
                    </a:p>
                  </a:txBody>
                  <a:tcPr marL="9525" marR="9525" marT="9525" anchor="b"/>
                </a:tc>
                <a:tc>
                  <a:txBody>
                    <a:bodyPr/>
                    <a:lstStyle/>
                    <a:p>
                      <a:pPr algn="ctr" fontAlgn="b"/>
                      <a:r>
                        <a:rPr lang="en-US" sz="2000">
                          <a:effectLst/>
                        </a:rPr>
                        <a:t>2</a:t>
                      </a:r>
                    </a:p>
                  </a:txBody>
                  <a:tcPr marL="9525" marR="9525" marT="9525" anchor="b"/>
                </a:tc>
                <a:tc>
                  <a:txBody>
                    <a:bodyPr/>
                    <a:lstStyle/>
                    <a:p>
                      <a:pPr algn="ctr" fontAlgn="b"/>
                      <a:r>
                        <a:rPr lang="en-US" sz="2000">
                          <a:effectLst/>
                        </a:rPr>
                        <a:t>Admin</a:t>
                      </a:r>
                    </a:p>
                  </a:txBody>
                  <a:tcPr marL="9525" marR="9525" marT="9525" anchor="b"/>
                </a:tc>
                <a:tc>
                  <a:txBody>
                    <a:bodyPr/>
                    <a:lstStyle/>
                    <a:p>
                      <a:pPr algn="ctr" fontAlgn="b"/>
                      <a:r>
                        <a:rPr lang="en-US" sz="2000">
                          <a:effectLst/>
                        </a:rPr>
                        <a:t>to copy the transcribed text from the text box,.</a:t>
                      </a:r>
                    </a:p>
                  </a:txBody>
                  <a:tcPr marL="9525" marR="9525" marT="9525" anchor="b"/>
                </a:tc>
                <a:tc>
                  <a:txBody>
                    <a:bodyPr/>
                    <a:lstStyle/>
                    <a:p>
                      <a:pPr algn="ctr" fontAlgn="b"/>
                      <a:r>
                        <a:rPr lang="en-US" sz="2000">
                          <a:effectLst/>
                        </a:rPr>
                        <a:t>I can use the transcription in other applications.</a:t>
                      </a:r>
                    </a:p>
                  </a:txBody>
                  <a:tcPr marL="9525" marR="9525" marT="9525" anchor="b"/>
                </a:tc>
                <a:tc>
                  <a:txBody>
                    <a:bodyPr/>
                    <a:lstStyle/>
                    <a:p>
                      <a:pPr algn="ctr" fontAlgn="b"/>
                      <a:r>
                        <a:rPr lang="en-US" sz="2000">
                          <a:effectLst/>
                        </a:rPr>
                        <a:t>Copy Button </a:t>
                      </a:r>
                    </a:p>
                  </a:txBody>
                  <a:tcPr marL="9525" marR="9525" marT="9525" anchor="b"/>
                </a:tc>
                <a:extLst>
                  <a:ext uri="{0D108BD9-81ED-4DB2-BD59-A6C34878D82A}">
                    <a16:rowId xmlns:a16="http://schemas.microsoft.com/office/drawing/2014/main" val="3244378499"/>
                  </a:ext>
                </a:extLst>
              </a:tr>
              <a:tr h="546616">
                <a:tc>
                  <a:txBody>
                    <a:bodyPr/>
                    <a:lstStyle/>
                    <a:p>
                      <a:pPr algn="ctr" fontAlgn="b"/>
                      <a:r>
                        <a:rPr lang="en-US" sz="2000">
                          <a:effectLst/>
                        </a:rPr>
                        <a:t>LTA-144</a:t>
                      </a:r>
                    </a:p>
                  </a:txBody>
                  <a:tcPr marL="9525" marR="9525" marT="9525" anchor="b"/>
                </a:tc>
                <a:tc>
                  <a:txBody>
                    <a:bodyPr/>
                    <a:lstStyle/>
                    <a:p>
                      <a:pPr algn="ctr" fontAlgn="b"/>
                      <a:r>
                        <a:rPr lang="en-US" sz="2000">
                          <a:effectLst/>
                        </a:rPr>
                        <a:t>5</a:t>
                      </a:r>
                    </a:p>
                  </a:txBody>
                  <a:tcPr marL="9525" marR="9525" marT="9525" anchor="b"/>
                </a:tc>
                <a:tc>
                  <a:txBody>
                    <a:bodyPr/>
                    <a:lstStyle/>
                    <a:p>
                      <a:pPr algn="ctr" fontAlgn="b"/>
                      <a:r>
                        <a:rPr lang="en-US" sz="2000">
                          <a:effectLst/>
                        </a:rPr>
                        <a:t>Admin</a:t>
                      </a:r>
                    </a:p>
                  </a:txBody>
                  <a:tcPr marL="9525" marR="9525" marT="9525" anchor="b"/>
                </a:tc>
                <a:tc>
                  <a:txBody>
                    <a:bodyPr/>
                    <a:lstStyle/>
                    <a:p>
                      <a:pPr algn="ctr" fontAlgn="b"/>
                      <a:r>
                        <a:rPr lang="en-US" sz="2000">
                          <a:effectLst/>
                        </a:rPr>
                        <a:t>the transcribed text to be displayed in a text box after I upload an audio file.</a:t>
                      </a:r>
                    </a:p>
                  </a:txBody>
                  <a:tcPr marL="9525" marR="9525" marT="9525" anchor="b"/>
                </a:tc>
                <a:tc>
                  <a:txBody>
                    <a:bodyPr/>
                    <a:lstStyle/>
                    <a:p>
                      <a:pPr algn="ctr" fontAlgn="b"/>
                      <a:r>
                        <a:rPr lang="en-US" sz="2000">
                          <a:effectLst/>
                        </a:rPr>
                        <a:t>I can view the transcription easily.</a:t>
                      </a:r>
                    </a:p>
                  </a:txBody>
                  <a:tcPr marL="9525" marR="9525" marT="9525" anchor="b"/>
                </a:tc>
                <a:tc>
                  <a:txBody>
                    <a:bodyPr/>
                    <a:lstStyle/>
                    <a:p>
                      <a:pPr algn="ctr" fontAlgn="b"/>
                      <a:r>
                        <a:rPr lang="en-US" sz="2000">
                          <a:effectLst/>
                        </a:rPr>
                        <a:t>Text box</a:t>
                      </a:r>
                    </a:p>
                  </a:txBody>
                  <a:tcPr marL="9525" marR="9525" marT="9525" anchor="b"/>
                </a:tc>
                <a:extLst>
                  <a:ext uri="{0D108BD9-81ED-4DB2-BD59-A6C34878D82A}">
                    <a16:rowId xmlns:a16="http://schemas.microsoft.com/office/drawing/2014/main" val="1275573940"/>
                  </a:ext>
                </a:extLst>
              </a:tr>
              <a:tr h="597464">
                <a:tc>
                  <a:txBody>
                    <a:bodyPr/>
                    <a:lstStyle/>
                    <a:p>
                      <a:pPr algn="ctr" fontAlgn="b"/>
                      <a:r>
                        <a:rPr lang="en-US" sz="2000">
                          <a:effectLst/>
                        </a:rPr>
                        <a:t>LTA-143</a:t>
                      </a:r>
                    </a:p>
                  </a:txBody>
                  <a:tcPr marL="9525" marR="9525" marT="9525" anchor="b"/>
                </a:tc>
                <a:tc>
                  <a:txBody>
                    <a:bodyPr/>
                    <a:lstStyle/>
                    <a:p>
                      <a:pPr algn="ctr" fontAlgn="b"/>
                      <a:r>
                        <a:rPr lang="en-US" sz="2000">
                          <a:effectLst/>
                        </a:rPr>
                        <a:t>3</a:t>
                      </a:r>
                    </a:p>
                  </a:txBody>
                  <a:tcPr marL="9525" marR="9525" marT="9525" anchor="b"/>
                </a:tc>
                <a:tc>
                  <a:txBody>
                    <a:bodyPr/>
                    <a:lstStyle/>
                    <a:p>
                      <a:pPr algn="ctr" fontAlgn="b"/>
                      <a:r>
                        <a:rPr lang="en-US" sz="2000">
                          <a:effectLst/>
                        </a:rPr>
                        <a:t>Developer</a:t>
                      </a:r>
                    </a:p>
                  </a:txBody>
                  <a:tcPr marL="9525" marR="9525" marT="9525" anchor="b"/>
                </a:tc>
                <a:tc>
                  <a:txBody>
                    <a:bodyPr/>
                    <a:lstStyle/>
                    <a:p>
                      <a:pPr algn="ctr" fontAlgn="b"/>
                      <a:r>
                        <a:rPr lang="en-US" sz="2000">
                          <a:effectLst/>
                        </a:rPr>
                        <a:t>to ensure the Worker handles and processes messages from the Whisper model in correct order. </a:t>
                      </a:r>
                    </a:p>
                  </a:txBody>
                  <a:tcPr marL="9525" marR="9525" marT="9525" anchor="b"/>
                </a:tc>
                <a:tc>
                  <a:txBody>
                    <a:bodyPr/>
                    <a:lstStyle/>
                    <a:p>
                      <a:pPr algn="ctr" fontAlgn="b"/>
                      <a:r>
                        <a:rPr lang="en-US" sz="2000">
                          <a:effectLst/>
                        </a:rPr>
                        <a:t>the transcription tasks are processed accurately and sequentially.</a:t>
                      </a:r>
                    </a:p>
                  </a:txBody>
                  <a:tcPr marL="9525" marR="9525" marT="9525" anchor="b"/>
                </a:tc>
                <a:tc>
                  <a:txBody>
                    <a:bodyPr/>
                    <a:lstStyle/>
                    <a:p>
                      <a:pPr algn="ctr" fontAlgn="b"/>
                      <a:r>
                        <a:rPr lang="en-US" sz="2000">
                          <a:effectLst/>
                        </a:rPr>
                        <a:t>Worker Queue System</a:t>
                      </a:r>
                    </a:p>
                  </a:txBody>
                  <a:tcPr marL="9525" marR="9525" marT="9525" anchor="b"/>
                </a:tc>
                <a:extLst>
                  <a:ext uri="{0D108BD9-81ED-4DB2-BD59-A6C34878D82A}">
                    <a16:rowId xmlns:a16="http://schemas.microsoft.com/office/drawing/2014/main" val="3770300569"/>
                  </a:ext>
                </a:extLst>
              </a:tr>
              <a:tr h="559328">
                <a:tc>
                  <a:txBody>
                    <a:bodyPr/>
                    <a:lstStyle/>
                    <a:p>
                      <a:pPr algn="ctr" fontAlgn="b"/>
                      <a:r>
                        <a:rPr lang="en-US" sz="2000">
                          <a:effectLst/>
                        </a:rPr>
                        <a:t>LTA-142</a:t>
                      </a:r>
                    </a:p>
                  </a:txBody>
                  <a:tcPr marL="9525" marR="9525" marT="9525" anchor="b"/>
                </a:tc>
                <a:tc>
                  <a:txBody>
                    <a:bodyPr/>
                    <a:lstStyle/>
                    <a:p>
                      <a:pPr algn="ctr" fontAlgn="b"/>
                      <a:r>
                        <a:rPr lang="en-US" sz="2000">
                          <a:effectLst/>
                        </a:rPr>
                        <a:t>3</a:t>
                      </a:r>
                    </a:p>
                  </a:txBody>
                  <a:tcPr marL="9525" marR="9525" marT="9525" anchor="b"/>
                </a:tc>
                <a:tc>
                  <a:txBody>
                    <a:bodyPr/>
                    <a:lstStyle/>
                    <a:p>
                      <a:pPr algn="ctr" fontAlgn="b"/>
                      <a:r>
                        <a:rPr lang="en-US" sz="2000">
                          <a:effectLst/>
                        </a:rPr>
                        <a:t>Developer</a:t>
                      </a:r>
                    </a:p>
                  </a:txBody>
                  <a:tcPr marL="9525" marR="9525" marT="9525" anchor="b"/>
                </a:tc>
                <a:tc>
                  <a:txBody>
                    <a:bodyPr/>
                    <a:lstStyle/>
                    <a:p>
                      <a:pPr algn="ctr" fontAlgn="b"/>
                      <a:r>
                        <a:rPr lang="en-US" sz="2000">
                          <a:effectLst/>
                        </a:rPr>
                        <a:t>to send the audio data to the Whisper model for transcription. </a:t>
                      </a:r>
                    </a:p>
                  </a:txBody>
                  <a:tcPr marL="9525" marR="9525" marT="9525" anchor="b"/>
                </a:tc>
                <a:tc>
                  <a:txBody>
                    <a:bodyPr/>
                    <a:lstStyle/>
                    <a:p>
                      <a:pPr algn="ctr" fontAlgn="b"/>
                      <a:r>
                        <a:rPr lang="en-US" sz="2000">
                          <a:effectLst/>
                        </a:rPr>
                        <a:t>I can obtain the transcribed text from the audio.</a:t>
                      </a:r>
                    </a:p>
                  </a:txBody>
                  <a:tcPr marL="9525" marR="9525" marT="9525" anchor="b"/>
                </a:tc>
                <a:tc>
                  <a:txBody>
                    <a:bodyPr/>
                    <a:lstStyle/>
                    <a:p>
                      <a:pPr algn="ctr" fontAlgn="b"/>
                      <a:r>
                        <a:rPr lang="en-US" sz="2000">
                          <a:effectLst/>
                        </a:rPr>
                        <a:t>Whisper Model</a:t>
                      </a:r>
                    </a:p>
                  </a:txBody>
                  <a:tcPr marL="9525" marR="9525" marT="9525" anchor="b"/>
                </a:tc>
                <a:extLst>
                  <a:ext uri="{0D108BD9-81ED-4DB2-BD59-A6C34878D82A}">
                    <a16:rowId xmlns:a16="http://schemas.microsoft.com/office/drawing/2014/main" val="3077101282"/>
                  </a:ext>
                </a:extLst>
              </a:tr>
              <a:tr h="559328">
                <a:tc>
                  <a:txBody>
                    <a:bodyPr/>
                    <a:lstStyle/>
                    <a:p>
                      <a:pPr algn="ctr" fontAlgn="b"/>
                      <a:r>
                        <a:rPr lang="en-US" sz="2000">
                          <a:effectLst/>
                        </a:rPr>
                        <a:t>LTA-141</a:t>
                      </a:r>
                    </a:p>
                  </a:txBody>
                  <a:tcPr marL="9525" marR="9525" marT="9525" anchor="b"/>
                </a:tc>
                <a:tc>
                  <a:txBody>
                    <a:bodyPr/>
                    <a:lstStyle/>
                    <a:p>
                      <a:pPr algn="ctr" fontAlgn="b"/>
                      <a:r>
                        <a:rPr lang="en-US" sz="2000">
                          <a:effectLst/>
                        </a:rPr>
                        <a:t>3</a:t>
                      </a:r>
                    </a:p>
                  </a:txBody>
                  <a:tcPr marL="9525" marR="9525" marT="9525" anchor="b"/>
                </a:tc>
                <a:tc>
                  <a:txBody>
                    <a:bodyPr/>
                    <a:lstStyle/>
                    <a:p>
                      <a:pPr algn="ctr" fontAlgn="b"/>
                      <a:r>
                        <a:rPr lang="en-US" sz="2000">
                          <a:effectLst/>
                        </a:rPr>
                        <a:t>Developer</a:t>
                      </a:r>
                    </a:p>
                  </a:txBody>
                  <a:tcPr marL="9525" marR="9525" marT="9525" anchor="b"/>
                </a:tc>
                <a:tc>
                  <a:txBody>
                    <a:bodyPr/>
                    <a:lstStyle/>
                    <a:p>
                      <a:pPr algn="ctr" fontAlgn="b"/>
                      <a:r>
                        <a:rPr lang="en-US" sz="2000">
                          <a:effectLst/>
                        </a:rPr>
                        <a:t>to be able convert audio files into audio data.</a:t>
                      </a:r>
                    </a:p>
                  </a:txBody>
                  <a:tcPr marL="9525" marR="9525" marT="9525" anchor="b"/>
                </a:tc>
                <a:tc>
                  <a:txBody>
                    <a:bodyPr/>
                    <a:lstStyle/>
                    <a:p>
                      <a:pPr algn="ctr" fontAlgn="b"/>
                      <a:r>
                        <a:rPr lang="en-US" sz="2000">
                          <a:effectLst/>
                        </a:rPr>
                        <a:t>the data can be processed for transcription by the Whisper model.</a:t>
                      </a:r>
                    </a:p>
                  </a:txBody>
                  <a:tcPr marL="9525" marR="9525" marT="9525" anchor="b"/>
                </a:tc>
                <a:tc>
                  <a:txBody>
                    <a:bodyPr/>
                    <a:lstStyle/>
                    <a:p>
                      <a:pPr algn="ctr" fontAlgn="b"/>
                      <a:r>
                        <a:rPr lang="en-US" sz="2000">
                          <a:effectLst/>
                        </a:rPr>
                        <a:t>Whisper Model</a:t>
                      </a:r>
                    </a:p>
                  </a:txBody>
                  <a:tcPr marL="9525" marR="9525" marT="9525" anchor="b"/>
                </a:tc>
                <a:extLst>
                  <a:ext uri="{0D108BD9-81ED-4DB2-BD59-A6C34878D82A}">
                    <a16:rowId xmlns:a16="http://schemas.microsoft.com/office/drawing/2014/main" val="729693419"/>
                  </a:ext>
                </a:extLst>
              </a:tr>
            </a:tbl>
          </a:graphicData>
        </a:graphic>
      </p:graphicFrame>
      <p:sp>
        <p:nvSpPr>
          <p:cNvPr id="6" name="TextBox 5">
            <a:extLst>
              <a:ext uri="{FF2B5EF4-FFF2-40B4-BE49-F238E27FC236}">
                <a16:creationId xmlns:a16="http://schemas.microsoft.com/office/drawing/2014/main" id="{3A60EE61-857B-6C0E-3243-BE3BA7B5623A}"/>
              </a:ext>
            </a:extLst>
          </p:cNvPr>
          <p:cNvSpPr txBox="1"/>
          <p:nvPr/>
        </p:nvSpPr>
        <p:spPr>
          <a:xfrm>
            <a:off x="12931263" y="9196848"/>
            <a:ext cx="53530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The User Story ID Number is our Jira Ticket ID</a:t>
            </a:r>
            <a:endParaRPr lang="en-US">
              <a:solidFill>
                <a:schemeClr val="bg1"/>
              </a:solidFill>
            </a:endParaRPr>
          </a:p>
        </p:txBody>
      </p:sp>
    </p:spTree>
    <p:extLst>
      <p:ext uri="{BB962C8B-B14F-4D97-AF65-F5344CB8AC3E}">
        <p14:creationId xmlns:p14="http://schemas.microsoft.com/office/powerpoint/2010/main" val="40123009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573902" y="324837"/>
            <a:ext cx="15805214" cy="1399229"/>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Product Backlog</a:t>
            </a: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graphicFrame>
        <p:nvGraphicFramePr>
          <p:cNvPr id="3" name="Table 2">
            <a:extLst>
              <a:ext uri="{FF2B5EF4-FFF2-40B4-BE49-F238E27FC236}">
                <a16:creationId xmlns:a16="http://schemas.microsoft.com/office/drawing/2014/main" id="{5816AD97-A8C9-5FEA-03A9-E7C9621EDB82}"/>
              </a:ext>
            </a:extLst>
          </p:cNvPr>
          <p:cNvGraphicFramePr>
            <a:graphicFrameLocks noGrp="1"/>
          </p:cNvGraphicFramePr>
          <p:nvPr>
            <p:extLst>
              <p:ext uri="{D42A27DB-BD31-4B8C-83A1-F6EECF244321}">
                <p14:modId xmlns:p14="http://schemas.microsoft.com/office/powerpoint/2010/main" val="13877940"/>
              </p:ext>
            </p:extLst>
          </p:nvPr>
        </p:nvGraphicFramePr>
        <p:xfrm>
          <a:off x="1766212" y="2689258"/>
          <a:ext cx="15427622" cy="4958715"/>
        </p:xfrm>
        <a:graphic>
          <a:graphicData uri="http://schemas.openxmlformats.org/drawingml/2006/table">
            <a:tbl>
              <a:tblPr bandRow="1">
                <a:tableStyleId>{775DCB02-9BB8-47FD-8907-85C794F793BA}</a:tableStyleId>
              </a:tblPr>
              <a:tblGrid>
                <a:gridCol w="1665894">
                  <a:extLst>
                    <a:ext uri="{9D8B030D-6E8A-4147-A177-3AD203B41FA5}">
                      <a16:colId xmlns:a16="http://schemas.microsoft.com/office/drawing/2014/main" val="3214414880"/>
                    </a:ext>
                  </a:extLst>
                </a:gridCol>
                <a:gridCol w="1756431">
                  <a:extLst>
                    <a:ext uri="{9D8B030D-6E8A-4147-A177-3AD203B41FA5}">
                      <a16:colId xmlns:a16="http://schemas.microsoft.com/office/drawing/2014/main" val="115180925"/>
                    </a:ext>
                  </a:extLst>
                </a:gridCol>
                <a:gridCol w="1068344">
                  <a:extLst>
                    <a:ext uri="{9D8B030D-6E8A-4147-A177-3AD203B41FA5}">
                      <a16:colId xmlns:a16="http://schemas.microsoft.com/office/drawing/2014/main" val="408154946"/>
                    </a:ext>
                  </a:extLst>
                </a:gridCol>
                <a:gridCol w="4219057">
                  <a:extLst>
                    <a:ext uri="{9D8B030D-6E8A-4147-A177-3AD203B41FA5}">
                      <a16:colId xmlns:a16="http://schemas.microsoft.com/office/drawing/2014/main" val="2250812916"/>
                    </a:ext>
                  </a:extLst>
                </a:gridCol>
                <a:gridCol w="4852820">
                  <a:extLst>
                    <a:ext uri="{9D8B030D-6E8A-4147-A177-3AD203B41FA5}">
                      <a16:colId xmlns:a16="http://schemas.microsoft.com/office/drawing/2014/main" val="110098085"/>
                    </a:ext>
                  </a:extLst>
                </a:gridCol>
                <a:gridCol w="1865076">
                  <a:extLst>
                    <a:ext uri="{9D8B030D-6E8A-4147-A177-3AD203B41FA5}">
                      <a16:colId xmlns:a16="http://schemas.microsoft.com/office/drawing/2014/main" val="3058769231"/>
                    </a:ext>
                  </a:extLst>
                </a:gridCol>
              </a:tblGrid>
              <a:tr h="292375">
                <a:tc>
                  <a:txBody>
                    <a:bodyPr/>
                    <a:lstStyle/>
                    <a:p>
                      <a:pPr algn="ctr" fontAlgn="b"/>
                      <a:r>
                        <a:rPr lang="en-US" sz="2000">
                          <a:effectLst/>
                        </a:rPr>
                        <a:t>User Story ID</a:t>
                      </a:r>
                    </a:p>
                  </a:txBody>
                  <a:tcPr marL="9525" marR="9525" marT="9525" anchor="b"/>
                </a:tc>
                <a:tc>
                  <a:txBody>
                    <a:bodyPr/>
                    <a:lstStyle/>
                    <a:p>
                      <a:pPr algn="ctr" fontAlgn="b"/>
                      <a:r>
                        <a:rPr lang="en-US" sz="2000">
                          <a:effectLst/>
                        </a:rPr>
                        <a:t>Point estimated</a:t>
                      </a:r>
                    </a:p>
                  </a:txBody>
                  <a:tcPr marL="9525" marR="9525" marT="9525" anchor="b"/>
                </a:tc>
                <a:tc>
                  <a:txBody>
                    <a:bodyPr/>
                    <a:lstStyle/>
                    <a:p>
                      <a:pPr algn="ctr" fontAlgn="b"/>
                      <a:r>
                        <a:rPr lang="en-US" sz="2000">
                          <a:effectLst/>
                        </a:rPr>
                        <a:t>As a(n)</a:t>
                      </a:r>
                    </a:p>
                  </a:txBody>
                  <a:tcPr marL="9525" marR="9525" marT="9525" anchor="b"/>
                </a:tc>
                <a:tc>
                  <a:txBody>
                    <a:bodyPr/>
                    <a:lstStyle/>
                    <a:p>
                      <a:pPr algn="ctr" fontAlgn="b"/>
                      <a:r>
                        <a:rPr lang="en-US" sz="2000">
                          <a:effectLst/>
                        </a:rPr>
                        <a:t>I want </a:t>
                      </a:r>
                    </a:p>
                  </a:txBody>
                  <a:tcPr marL="9525" marR="9525" marT="9525" anchor="b"/>
                </a:tc>
                <a:tc>
                  <a:txBody>
                    <a:bodyPr/>
                    <a:lstStyle/>
                    <a:p>
                      <a:pPr algn="ctr" fontAlgn="b"/>
                      <a:r>
                        <a:rPr lang="en-US" sz="2000">
                          <a:effectLst/>
                        </a:rPr>
                        <a:t>So that</a:t>
                      </a:r>
                    </a:p>
                  </a:txBody>
                  <a:tcPr marL="9525" marR="9525" marT="9525" anchor="b"/>
                </a:tc>
                <a:tc>
                  <a:txBody>
                    <a:bodyPr/>
                    <a:lstStyle/>
                    <a:p>
                      <a:pPr algn="ctr" fontAlgn="b"/>
                      <a:r>
                        <a:rPr lang="en-US" sz="2000">
                          <a:effectLst/>
                        </a:rPr>
                        <a:t>Feature</a:t>
                      </a:r>
                    </a:p>
                  </a:txBody>
                  <a:tcPr marL="9525" marR="9525" marT="9525" anchor="b"/>
                </a:tc>
                <a:extLst>
                  <a:ext uri="{0D108BD9-81ED-4DB2-BD59-A6C34878D82A}">
                    <a16:rowId xmlns:a16="http://schemas.microsoft.com/office/drawing/2014/main" val="2112614080"/>
                  </a:ext>
                </a:extLst>
              </a:tr>
              <a:tr h="661024">
                <a:tc>
                  <a:txBody>
                    <a:bodyPr/>
                    <a:lstStyle/>
                    <a:p>
                      <a:pPr algn="ctr" fontAlgn="b"/>
                      <a:r>
                        <a:rPr lang="en-US" sz="2000">
                          <a:effectLst/>
                        </a:rPr>
                        <a:t>LTA-140</a:t>
                      </a:r>
                    </a:p>
                  </a:txBody>
                  <a:tcPr marL="9525" marR="9525" marT="9525" anchor="b"/>
                </a:tc>
                <a:tc>
                  <a:txBody>
                    <a:bodyPr/>
                    <a:lstStyle/>
                    <a:p>
                      <a:pPr algn="ctr" fontAlgn="b"/>
                      <a:r>
                        <a:rPr lang="en-US" sz="2000">
                          <a:effectLst/>
                        </a:rPr>
                        <a:t>5</a:t>
                      </a:r>
                    </a:p>
                  </a:txBody>
                  <a:tcPr marL="9525" marR="9525" marT="9525" anchor="b"/>
                </a:tc>
                <a:tc>
                  <a:txBody>
                    <a:bodyPr/>
                    <a:lstStyle/>
                    <a:p>
                      <a:pPr algn="ctr" fontAlgn="b"/>
                      <a:r>
                        <a:rPr lang="en-US" sz="2000">
                          <a:effectLst/>
                        </a:rPr>
                        <a:t>Developer</a:t>
                      </a:r>
                    </a:p>
                  </a:txBody>
                  <a:tcPr marL="9525" marR="9525" marT="9525" anchor="b"/>
                </a:tc>
                <a:tc>
                  <a:txBody>
                    <a:bodyPr/>
                    <a:lstStyle/>
                    <a:p>
                      <a:pPr algn="ctr" fontAlgn="b"/>
                      <a:r>
                        <a:rPr lang="en-US" sz="2000">
                          <a:effectLst/>
                        </a:rPr>
                        <a:t>to implement worker functionality to handle incoming messages from the Whisper model.</a:t>
                      </a:r>
                    </a:p>
                  </a:txBody>
                  <a:tcPr marL="9525" marR="9525" marT="9525" anchor="b"/>
                </a:tc>
                <a:tc>
                  <a:txBody>
                    <a:bodyPr/>
                    <a:lstStyle/>
                    <a:p>
                      <a:pPr algn="ctr" fontAlgn="b"/>
                      <a:r>
                        <a:rPr lang="en-US" sz="2000">
                          <a:effectLst/>
                        </a:rPr>
                        <a:t>the system can process audio transcription requests efficiently in the background.</a:t>
                      </a:r>
                    </a:p>
                  </a:txBody>
                  <a:tcPr marL="9525" marR="9525" marT="9525" anchor="b"/>
                </a:tc>
                <a:tc>
                  <a:txBody>
                    <a:bodyPr/>
                    <a:lstStyle/>
                    <a:p>
                      <a:pPr algn="ctr" fontAlgn="b"/>
                      <a:r>
                        <a:rPr lang="en-US" sz="2000">
                          <a:effectLst/>
                        </a:rPr>
                        <a:t>Worker Functionality</a:t>
                      </a:r>
                    </a:p>
                  </a:txBody>
                  <a:tcPr marL="9525" marR="9525" marT="9525" anchor="b"/>
                </a:tc>
                <a:extLst>
                  <a:ext uri="{0D108BD9-81ED-4DB2-BD59-A6C34878D82A}">
                    <a16:rowId xmlns:a16="http://schemas.microsoft.com/office/drawing/2014/main" val="848770024"/>
                  </a:ext>
                </a:extLst>
              </a:tr>
              <a:tr h="826280">
                <a:tc>
                  <a:txBody>
                    <a:bodyPr/>
                    <a:lstStyle/>
                    <a:p>
                      <a:pPr algn="ctr" fontAlgn="b"/>
                      <a:r>
                        <a:rPr lang="en-US" sz="2000">
                          <a:effectLst/>
                        </a:rPr>
                        <a:t>LTA-139</a:t>
                      </a:r>
                    </a:p>
                  </a:txBody>
                  <a:tcPr marL="9525" marR="9525" marT="9525" anchor="b"/>
                </a:tc>
                <a:tc>
                  <a:txBody>
                    <a:bodyPr/>
                    <a:lstStyle/>
                    <a:p>
                      <a:pPr algn="ctr" fontAlgn="b"/>
                      <a:r>
                        <a:rPr lang="en-US" sz="2000">
                          <a:effectLst/>
                        </a:rPr>
                        <a:t>5</a:t>
                      </a:r>
                    </a:p>
                  </a:txBody>
                  <a:tcPr marL="9525" marR="9525" marT="9525" anchor="b"/>
                </a:tc>
                <a:tc>
                  <a:txBody>
                    <a:bodyPr/>
                    <a:lstStyle/>
                    <a:p>
                      <a:pPr algn="ctr" fontAlgn="b"/>
                      <a:r>
                        <a:rPr lang="en-US" sz="2000">
                          <a:effectLst/>
                        </a:rPr>
                        <a:t>Developer</a:t>
                      </a:r>
                    </a:p>
                  </a:txBody>
                  <a:tcPr marL="9525" marR="9525" marT="9525" anchor="b"/>
                </a:tc>
                <a:tc>
                  <a:txBody>
                    <a:bodyPr/>
                    <a:lstStyle/>
                    <a:p>
                      <a:pPr algn="ctr" fontAlgn="b"/>
                      <a:r>
                        <a:rPr lang="en-US" sz="2000">
                          <a:effectLst/>
                        </a:rPr>
                        <a:t>to configure the integration with the AI model to process user audio or file input and display the translated output.</a:t>
                      </a:r>
                    </a:p>
                  </a:txBody>
                  <a:tcPr marL="9525" marR="9525" marT="9525" anchor="b"/>
                </a:tc>
                <a:tc>
                  <a:txBody>
                    <a:bodyPr/>
                    <a:lstStyle/>
                    <a:p>
                      <a:pPr algn="ctr" fontAlgn="b"/>
                      <a:r>
                        <a:rPr lang="en-US" sz="2000">
                          <a:effectLst/>
                        </a:rPr>
                        <a:t>users can submit non-text inputs and receive an accurate translation.</a:t>
                      </a:r>
                    </a:p>
                  </a:txBody>
                  <a:tcPr marL="9525" marR="9525" marT="9525" anchor="b"/>
                </a:tc>
                <a:tc>
                  <a:txBody>
                    <a:bodyPr/>
                    <a:lstStyle/>
                    <a:p>
                      <a:pPr algn="ctr" fontAlgn="b"/>
                      <a:r>
                        <a:rPr lang="en-US" sz="2000">
                          <a:effectLst/>
                        </a:rPr>
                        <a:t>AI Model</a:t>
                      </a:r>
                    </a:p>
                  </a:txBody>
                  <a:tcPr marL="9525" marR="9525" marT="9525" anchor="b"/>
                </a:tc>
                <a:extLst>
                  <a:ext uri="{0D108BD9-81ED-4DB2-BD59-A6C34878D82A}">
                    <a16:rowId xmlns:a16="http://schemas.microsoft.com/office/drawing/2014/main" val="4060360550"/>
                  </a:ext>
                </a:extLst>
              </a:tr>
              <a:tr h="457632">
                <a:tc>
                  <a:txBody>
                    <a:bodyPr/>
                    <a:lstStyle/>
                    <a:p>
                      <a:pPr algn="ctr" fontAlgn="b"/>
                      <a:r>
                        <a:rPr lang="en-US" sz="2000">
                          <a:effectLst/>
                        </a:rPr>
                        <a:t>LTA-136</a:t>
                      </a:r>
                    </a:p>
                  </a:txBody>
                  <a:tcPr marL="9525" marR="9525" marT="9525" anchor="b"/>
                </a:tc>
                <a:tc>
                  <a:txBody>
                    <a:bodyPr/>
                    <a:lstStyle/>
                    <a:p>
                      <a:pPr algn="ctr" fontAlgn="b"/>
                      <a:r>
                        <a:rPr lang="en-US" sz="2000">
                          <a:effectLst/>
                        </a:rPr>
                        <a:t>1</a:t>
                      </a:r>
                    </a:p>
                  </a:txBody>
                  <a:tcPr marL="9525" marR="9525" marT="9525" anchor="b"/>
                </a:tc>
                <a:tc>
                  <a:txBody>
                    <a:bodyPr/>
                    <a:lstStyle/>
                    <a:p>
                      <a:pPr algn="ctr" fontAlgn="b"/>
                      <a:r>
                        <a:rPr lang="en-US" sz="2000">
                          <a:effectLst/>
                        </a:rPr>
                        <a:t>Admin</a:t>
                      </a:r>
                    </a:p>
                  </a:txBody>
                  <a:tcPr marL="9525" marR="9525" marT="9525" anchor="b"/>
                </a:tc>
                <a:tc>
                  <a:txBody>
                    <a:bodyPr/>
                    <a:lstStyle/>
                    <a:p>
                      <a:pPr algn="ctr" fontAlgn="b"/>
                      <a:r>
                        <a:rPr lang="en-US" sz="2000">
                          <a:effectLst/>
                        </a:rPr>
                        <a:t>to see a header at the top of the page with a logo on the left.</a:t>
                      </a:r>
                    </a:p>
                  </a:txBody>
                  <a:tcPr marL="9525" marR="9525" marT="9525" anchor="b"/>
                </a:tc>
                <a:tc>
                  <a:txBody>
                    <a:bodyPr/>
                    <a:lstStyle/>
                    <a:p>
                      <a:pPr algn="ctr" fontAlgn="b"/>
                      <a:r>
                        <a:rPr lang="en-US" sz="2000">
                          <a:effectLst/>
                        </a:rPr>
                        <a:t>I can easily identify the tool's branding.</a:t>
                      </a:r>
                    </a:p>
                  </a:txBody>
                  <a:tcPr marL="9525" marR="9525" marT="9525" anchor="b"/>
                </a:tc>
                <a:tc>
                  <a:txBody>
                    <a:bodyPr/>
                    <a:lstStyle/>
                    <a:p>
                      <a:pPr algn="ctr" fontAlgn="b"/>
                      <a:r>
                        <a:rPr lang="en-US" sz="2000">
                          <a:effectLst/>
                        </a:rPr>
                        <a:t>Header with Logo</a:t>
                      </a:r>
                    </a:p>
                  </a:txBody>
                  <a:tcPr marL="9525" marR="9525" marT="9525" anchor="b"/>
                </a:tc>
                <a:extLst>
                  <a:ext uri="{0D108BD9-81ED-4DB2-BD59-A6C34878D82A}">
                    <a16:rowId xmlns:a16="http://schemas.microsoft.com/office/drawing/2014/main" val="3056451656"/>
                  </a:ext>
                </a:extLst>
              </a:tr>
              <a:tr h="444919">
                <a:tc>
                  <a:txBody>
                    <a:bodyPr/>
                    <a:lstStyle/>
                    <a:p>
                      <a:pPr algn="ctr" fontAlgn="b"/>
                      <a:r>
                        <a:rPr lang="en-US" sz="2000">
                          <a:effectLst/>
                        </a:rPr>
                        <a:t>LTA-125</a:t>
                      </a:r>
                    </a:p>
                  </a:txBody>
                  <a:tcPr marL="9525" marR="9525" marT="9525" anchor="b"/>
                </a:tc>
                <a:tc>
                  <a:txBody>
                    <a:bodyPr/>
                    <a:lstStyle/>
                    <a:p>
                      <a:pPr algn="ctr" fontAlgn="b"/>
                      <a:r>
                        <a:rPr lang="en-US" sz="2000">
                          <a:effectLst/>
                        </a:rPr>
                        <a:t>3</a:t>
                      </a:r>
                    </a:p>
                  </a:txBody>
                  <a:tcPr marL="9525" marR="9525" marT="9525" anchor="b"/>
                </a:tc>
                <a:tc>
                  <a:txBody>
                    <a:bodyPr/>
                    <a:lstStyle/>
                    <a:p>
                      <a:pPr algn="ctr" fontAlgn="b"/>
                      <a:r>
                        <a:rPr lang="en-US" sz="2000">
                          <a:effectLst/>
                        </a:rPr>
                        <a:t>Admin</a:t>
                      </a:r>
                    </a:p>
                  </a:txBody>
                  <a:tcPr marL="9525" marR="9525" marT="9525" anchor="b"/>
                </a:tc>
                <a:tc>
                  <a:txBody>
                    <a:bodyPr/>
                    <a:lstStyle/>
                    <a:p>
                      <a:pPr algn="ctr" fontAlgn="b"/>
                      <a:r>
                        <a:rPr lang="en-US" sz="2000">
                          <a:effectLst/>
                        </a:rPr>
                        <a:t>a dropdown menu for selecting the input language. </a:t>
                      </a:r>
                    </a:p>
                  </a:txBody>
                  <a:tcPr marL="9525" marR="9525" marT="9525" anchor="b"/>
                </a:tc>
                <a:tc>
                  <a:txBody>
                    <a:bodyPr/>
                    <a:lstStyle/>
                    <a:p>
                      <a:pPr algn="ctr" fontAlgn="b"/>
                      <a:r>
                        <a:rPr lang="en-US" sz="2000">
                          <a:effectLst/>
                        </a:rPr>
                        <a:t> I can choose any available language for translation.</a:t>
                      </a:r>
                    </a:p>
                  </a:txBody>
                  <a:tcPr marL="9525" marR="9525" marT="9525" anchor="b"/>
                </a:tc>
                <a:tc>
                  <a:txBody>
                    <a:bodyPr/>
                    <a:lstStyle/>
                    <a:p>
                      <a:pPr algn="ctr" fontAlgn="b"/>
                      <a:r>
                        <a:rPr lang="en-US" sz="2000">
                          <a:effectLst/>
                        </a:rPr>
                        <a:t>Dropdown Menu</a:t>
                      </a:r>
                    </a:p>
                  </a:txBody>
                  <a:tcPr marL="9525" marR="9525" marT="9525" anchor="b"/>
                </a:tc>
                <a:extLst>
                  <a:ext uri="{0D108BD9-81ED-4DB2-BD59-A6C34878D82A}">
                    <a16:rowId xmlns:a16="http://schemas.microsoft.com/office/drawing/2014/main" val="1536505994"/>
                  </a:ext>
                </a:extLst>
              </a:tr>
              <a:tr h="597464">
                <a:tc>
                  <a:txBody>
                    <a:bodyPr/>
                    <a:lstStyle/>
                    <a:p>
                      <a:pPr algn="ctr" fontAlgn="b"/>
                      <a:r>
                        <a:rPr lang="en-US" sz="2000">
                          <a:effectLst/>
                        </a:rPr>
                        <a:t>LTA-123</a:t>
                      </a:r>
                    </a:p>
                  </a:txBody>
                  <a:tcPr marL="9525" marR="9525" marT="9525" anchor="b"/>
                </a:tc>
                <a:tc>
                  <a:txBody>
                    <a:bodyPr/>
                    <a:lstStyle/>
                    <a:p>
                      <a:pPr algn="ctr" fontAlgn="b"/>
                      <a:r>
                        <a:rPr lang="en-US" sz="2000">
                          <a:effectLst/>
                        </a:rPr>
                        <a:t>3</a:t>
                      </a:r>
                    </a:p>
                  </a:txBody>
                  <a:tcPr marL="9525" marR="9525" marT="9525" anchor="b"/>
                </a:tc>
                <a:tc>
                  <a:txBody>
                    <a:bodyPr/>
                    <a:lstStyle/>
                    <a:p>
                      <a:pPr algn="ctr" fontAlgn="b"/>
                      <a:r>
                        <a:rPr lang="en-US" sz="2000">
                          <a:effectLst/>
                        </a:rPr>
                        <a:t>Admin</a:t>
                      </a:r>
                    </a:p>
                  </a:txBody>
                  <a:tcPr marL="9525" marR="9525" marT="9525" anchor="b"/>
                </a:tc>
                <a:tc>
                  <a:txBody>
                    <a:bodyPr/>
                    <a:lstStyle/>
                    <a:p>
                      <a:pPr algn="ctr" fontAlgn="b"/>
                      <a:r>
                        <a:rPr lang="en-US" sz="2000">
                          <a:effectLst/>
                        </a:rPr>
                        <a:t>to select the languages for translation before recording audio.</a:t>
                      </a:r>
                    </a:p>
                  </a:txBody>
                  <a:tcPr marL="9525" marR="9525" marT="9525" anchor="b"/>
                </a:tc>
                <a:tc>
                  <a:txBody>
                    <a:bodyPr/>
                    <a:lstStyle/>
                    <a:p>
                      <a:pPr algn="ctr" fontAlgn="b"/>
                      <a:r>
                        <a:rPr lang="en-US" sz="2000">
                          <a:effectLst/>
                        </a:rPr>
                        <a:t>I can ensure the translation is done between my preferred languages.</a:t>
                      </a:r>
                    </a:p>
                  </a:txBody>
                  <a:tcPr marL="9525" marR="9525" marT="9525" anchor="b"/>
                </a:tc>
                <a:tc>
                  <a:txBody>
                    <a:bodyPr/>
                    <a:lstStyle/>
                    <a:p>
                      <a:pPr algn="ctr" fontAlgn="b"/>
                      <a:r>
                        <a:rPr lang="en-US" sz="2000">
                          <a:effectLst/>
                        </a:rPr>
                        <a:t>Dropdown Menu</a:t>
                      </a:r>
                    </a:p>
                  </a:txBody>
                  <a:tcPr marL="9525" marR="9525" marT="9525" anchor="b"/>
                </a:tc>
                <a:extLst>
                  <a:ext uri="{0D108BD9-81ED-4DB2-BD59-A6C34878D82A}">
                    <a16:rowId xmlns:a16="http://schemas.microsoft.com/office/drawing/2014/main" val="1123161357"/>
                  </a:ext>
                </a:extLst>
              </a:tr>
              <a:tr h="597464">
                <a:tc>
                  <a:txBody>
                    <a:bodyPr/>
                    <a:lstStyle/>
                    <a:p>
                      <a:pPr algn="ctr" fontAlgn="b"/>
                      <a:r>
                        <a:rPr lang="en-US" sz="2000">
                          <a:effectLst/>
                        </a:rPr>
                        <a:t>LTA-121</a:t>
                      </a:r>
                    </a:p>
                  </a:txBody>
                  <a:tcPr marL="9525" marR="9525" marT="9525" anchor="b"/>
                </a:tc>
                <a:tc>
                  <a:txBody>
                    <a:bodyPr/>
                    <a:lstStyle/>
                    <a:p>
                      <a:pPr algn="ctr" fontAlgn="b"/>
                      <a:r>
                        <a:rPr lang="en-US" sz="2000">
                          <a:effectLst/>
                        </a:rPr>
                        <a:t>2</a:t>
                      </a:r>
                    </a:p>
                  </a:txBody>
                  <a:tcPr marL="9525" marR="9525" marT="9525" anchor="b"/>
                </a:tc>
                <a:tc>
                  <a:txBody>
                    <a:bodyPr/>
                    <a:lstStyle/>
                    <a:p>
                      <a:pPr algn="ctr" fontAlgn="b"/>
                      <a:r>
                        <a:rPr lang="en-US" sz="2000">
                          <a:effectLst/>
                        </a:rPr>
                        <a:t>Admin</a:t>
                      </a:r>
                    </a:p>
                  </a:txBody>
                  <a:tcPr marL="9525" marR="9525" marT="9525" anchor="b"/>
                </a:tc>
                <a:tc>
                  <a:txBody>
                    <a:bodyPr/>
                    <a:lstStyle/>
                    <a:p>
                      <a:pPr algn="ctr" fontAlgn="b"/>
                      <a:r>
                        <a:rPr lang="en-US" sz="2000">
                          <a:effectLst/>
                        </a:rPr>
                        <a:t>to be able to confirm or cancel my voice input after recording.</a:t>
                      </a:r>
                    </a:p>
                  </a:txBody>
                  <a:tcPr marL="9525" marR="9525" marT="9525" anchor="b"/>
                </a:tc>
                <a:tc>
                  <a:txBody>
                    <a:bodyPr/>
                    <a:lstStyle/>
                    <a:p>
                      <a:pPr algn="ctr" fontAlgn="b"/>
                      <a:r>
                        <a:rPr lang="en-US" sz="2000">
                          <a:effectLst/>
                        </a:rPr>
                        <a:t>I can ensure the correct input is used for translation.</a:t>
                      </a:r>
                    </a:p>
                  </a:txBody>
                  <a:tcPr marL="9525" marR="9525" marT="9525" anchor="b"/>
                </a:tc>
                <a:tc>
                  <a:txBody>
                    <a:bodyPr/>
                    <a:lstStyle/>
                    <a:p>
                      <a:pPr algn="ctr" fontAlgn="b"/>
                      <a:r>
                        <a:rPr lang="en-US" sz="2000">
                          <a:effectLst/>
                        </a:rPr>
                        <a:t>Confirm  / Cancel buttons</a:t>
                      </a:r>
                    </a:p>
                  </a:txBody>
                  <a:tcPr marL="9525" marR="9525" marT="9525" anchor="b"/>
                </a:tc>
                <a:extLst>
                  <a:ext uri="{0D108BD9-81ED-4DB2-BD59-A6C34878D82A}">
                    <a16:rowId xmlns:a16="http://schemas.microsoft.com/office/drawing/2014/main" val="1839265907"/>
                  </a:ext>
                </a:extLst>
              </a:tr>
            </a:tbl>
          </a:graphicData>
        </a:graphic>
      </p:graphicFrame>
      <p:sp>
        <p:nvSpPr>
          <p:cNvPr id="6" name="TextBox 5">
            <a:extLst>
              <a:ext uri="{FF2B5EF4-FFF2-40B4-BE49-F238E27FC236}">
                <a16:creationId xmlns:a16="http://schemas.microsoft.com/office/drawing/2014/main" id="{3A60EE61-857B-6C0E-3243-BE3BA7B5623A}"/>
              </a:ext>
            </a:extLst>
          </p:cNvPr>
          <p:cNvSpPr txBox="1"/>
          <p:nvPr/>
        </p:nvSpPr>
        <p:spPr>
          <a:xfrm>
            <a:off x="12931263" y="9196848"/>
            <a:ext cx="53530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The User Story ID Number is our Jira Ticket ID</a:t>
            </a:r>
            <a:endParaRPr lang="en-US">
              <a:solidFill>
                <a:schemeClr val="bg1"/>
              </a:solidFill>
            </a:endParaRPr>
          </a:p>
        </p:txBody>
      </p:sp>
    </p:spTree>
    <p:extLst>
      <p:ext uri="{BB962C8B-B14F-4D97-AF65-F5344CB8AC3E}">
        <p14:creationId xmlns:p14="http://schemas.microsoft.com/office/powerpoint/2010/main" val="24253462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428429" y="407964"/>
            <a:ext cx="15805214" cy="1399229"/>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Product Backlog</a:t>
            </a: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graphicFrame>
        <p:nvGraphicFramePr>
          <p:cNvPr id="7" name="Table 6">
            <a:extLst>
              <a:ext uri="{FF2B5EF4-FFF2-40B4-BE49-F238E27FC236}">
                <a16:creationId xmlns:a16="http://schemas.microsoft.com/office/drawing/2014/main" id="{88F81698-1D2C-0915-BEC5-EBE284ED91C5}"/>
              </a:ext>
            </a:extLst>
          </p:cNvPr>
          <p:cNvGraphicFramePr>
            <a:graphicFrameLocks noGrp="1"/>
          </p:cNvGraphicFramePr>
          <p:nvPr>
            <p:extLst>
              <p:ext uri="{D42A27DB-BD31-4B8C-83A1-F6EECF244321}">
                <p14:modId xmlns:p14="http://schemas.microsoft.com/office/powerpoint/2010/main" val="1737568221"/>
              </p:ext>
            </p:extLst>
          </p:nvPr>
        </p:nvGraphicFramePr>
        <p:xfrm>
          <a:off x="1317505" y="2184361"/>
          <a:ext cx="15652887" cy="5983605"/>
        </p:xfrm>
        <a:graphic>
          <a:graphicData uri="http://schemas.openxmlformats.org/drawingml/2006/table">
            <a:tbl>
              <a:tblPr bandRow="1">
                <a:tableStyleId>{775DCB02-9BB8-47FD-8907-85C794F793BA}</a:tableStyleId>
              </a:tblPr>
              <a:tblGrid>
                <a:gridCol w="1443634">
                  <a:extLst>
                    <a:ext uri="{9D8B030D-6E8A-4147-A177-3AD203B41FA5}">
                      <a16:colId xmlns:a16="http://schemas.microsoft.com/office/drawing/2014/main" val="3454013647"/>
                    </a:ext>
                  </a:extLst>
                </a:gridCol>
                <a:gridCol w="1735605">
                  <a:extLst>
                    <a:ext uri="{9D8B030D-6E8A-4147-A177-3AD203B41FA5}">
                      <a16:colId xmlns:a16="http://schemas.microsoft.com/office/drawing/2014/main" val="768820020"/>
                    </a:ext>
                  </a:extLst>
                </a:gridCol>
                <a:gridCol w="1394972">
                  <a:extLst>
                    <a:ext uri="{9D8B030D-6E8A-4147-A177-3AD203B41FA5}">
                      <a16:colId xmlns:a16="http://schemas.microsoft.com/office/drawing/2014/main" val="700291842"/>
                    </a:ext>
                  </a:extLst>
                </a:gridCol>
                <a:gridCol w="4736418">
                  <a:extLst>
                    <a:ext uri="{9D8B030D-6E8A-4147-A177-3AD203B41FA5}">
                      <a16:colId xmlns:a16="http://schemas.microsoft.com/office/drawing/2014/main" val="4069381691"/>
                    </a:ext>
                  </a:extLst>
                </a:gridCol>
                <a:gridCol w="4120035">
                  <a:extLst>
                    <a:ext uri="{9D8B030D-6E8A-4147-A177-3AD203B41FA5}">
                      <a16:colId xmlns:a16="http://schemas.microsoft.com/office/drawing/2014/main" val="211685734"/>
                    </a:ext>
                  </a:extLst>
                </a:gridCol>
                <a:gridCol w="2222223">
                  <a:extLst>
                    <a:ext uri="{9D8B030D-6E8A-4147-A177-3AD203B41FA5}">
                      <a16:colId xmlns:a16="http://schemas.microsoft.com/office/drawing/2014/main" val="1124366443"/>
                    </a:ext>
                  </a:extLst>
                </a:gridCol>
              </a:tblGrid>
              <a:tr h="325178">
                <a:tc>
                  <a:txBody>
                    <a:bodyPr/>
                    <a:lstStyle/>
                    <a:p>
                      <a:pPr algn="ctr" fontAlgn="b"/>
                      <a:r>
                        <a:rPr lang="en-US" sz="2000" dirty="0">
                          <a:effectLst/>
                        </a:rPr>
                        <a:t>User Story ID</a:t>
                      </a:r>
                    </a:p>
                  </a:txBody>
                  <a:tcPr marL="9525" marR="9525" marT="9525" anchor="b"/>
                </a:tc>
                <a:tc>
                  <a:txBody>
                    <a:bodyPr/>
                    <a:lstStyle/>
                    <a:p>
                      <a:pPr algn="ctr" fontAlgn="b"/>
                      <a:r>
                        <a:rPr lang="en-US" sz="2000" dirty="0">
                          <a:effectLst/>
                        </a:rPr>
                        <a:t>Point estimated</a:t>
                      </a:r>
                    </a:p>
                  </a:txBody>
                  <a:tcPr marL="9525" marR="9525" marT="9525" anchor="b"/>
                </a:tc>
                <a:tc>
                  <a:txBody>
                    <a:bodyPr/>
                    <a:lstStyle/>
                    <a:p>
                      <a:pPr algn="ctr" fontAlgn="b"/>
                      <a:r>
                        <a:rPr lang="en-US" sz="2000" dirty="0">
                          <a:effectLst/>
                        </a:rPr>
                        <a:t>As a(n)</a:t>
                      </a:r>
                    </a:p>
                  </a:txBody>
                  <a:tcPr marL="9525" marR="9525" marT="9525" anchor="b"/>
                </a:tc>
                <a:tc>
                  <a:txBody>
                    <a:bodyPr/>
                    <a:lstStyle/>
                    <a:p>
                      <a:pPr algn="ctr" fontAlgn="b"/>
                      <a:r>
                        <a:rPr lang="en-US" sz="2000" dirty="0">
                          <a:effectLst/>
                        </a:rPr>
                        <a:t>I want </a:t>
                      </a:r>
                    </a:p>
                  </a:txBody>
                  <a:tcPr marL="9525" marR="9525" marT="9525" anchor="b"/>
                </a:tc>
                <a:tc>
                  <a:txBody>
                    <a:bodyPr/>
                    <a:lstStyle/>
                    <a:p>
                      <a:pPr algn="ctr" fontAlgn="b"/>
                      <a:r>
                        <a:rPr lang="en-US" sz="2000" dirty="0">
                          <a:effectLst/>
                        </a:rPr>
                        <a:t>So that</a:t>
                      </a:r>
                    </a:p>
                  </a:txBody>
                  <a:tcPr marL="9525" marR="9525" marT="9525" anchor="b"/>
                </a:tc>
                <a:tc>
                  <a:txBody>
                    <a:bodyPr/>
                    <a:lstStyle/>
                    <a:p>
                      <a:pPr algn="ctr" fontAlgn="b"/>
                      <a:r>
                        <a:rPr lang="en-US" sz="2000" dirty="0">
                          <a:effectLst/>
                        </a:rPr>
                        <a:t>Feature</a:t>
                      </a:r>
                    </a:p>
                  </a:txBody>
                  <a:tcPr marL="9525" marR="9525" marT="9525" anchor="b"/>
                </a:tc>
                <a:extLst>
                  <a:ext uri="{0D108BD9-81ED-4DB2-BD59-A6C34878D82A}">
                    <a16:rowId xmlns:a16="http://schemas.microsoft.com/office/drawing/2014/main" val="46468687"/>
                  </a:ext>
                </a:extLst>
              </a:tr>
              <a:tr h="650356">
                <a:tc>
                  <a:txBody>
                    <a:bodyPr/>
                    <a:lstStyle/>
                    <a:p>
                      <a:pPr algn="ctr" fontAlgn="b"/>
                      <a:r>
                        <a:rPr lang="en-US" sz="2000" dirty="0">
                          <a:effectLst/>
                        </a:rPr>
                        <a:t>LTA-138</a:t>
                      </a:r>
                    </a:p>
                  </a:txBody>
                  <a:tcPr marL="9525" marR="9525" marT="9525" anchor="b"/>
                </a:tc>
                <a:tc>
                  <a:txBody>
                    <a:bodyPr/>
                    <a:lstStyle/>
                    <a:p>
                      <a:pPr algn="ctr" fontAlgn="b"/>
                      <a:r>
                        <a:rPr lang="en-US" sz="2000" dirty="0">
                          <a:effectLst/>
                        </a:rPr>
                        <a:t>5</a:t>
                      </a:r>
                    </a:p>
                  </a:txBody>
                  <a:tcPr marL="9525" marR="9525" marT="9525" anchor="b"/>
                </a:tc>
                <a:tc>
                  <a:txBody>
                    <a:bodyPr/>
                    <a:lstStyle/>
                    <a:p>
                      <a:pPr algn="ctr" fontAlgn="b"/>
                      <a:r>
                        <a:rPr lang="en-US" sz="2000" dirty="0">
                          <a:effectLst/>
                        </a:rPr>
                        <a:t>Admin</a:t>
                      </a:r>
                    </a:p>
                  </a:txBody>
                  <a:tcPr marL="9525" marR="9525" marT="9525" anchor="b"/>
                </a:tc>
                <a:tc>
                  <a:txBody>
                    <a:bodyPr/>
                    <a:lstStyle/>
                    <a:p>
                      <a:pPr algn="ctr" fontAlgn="b"/>
                      <a:r>
                        <a:rPr lang="en-US" sz="2000" dirty="0">
                          <a:effectLst/>
                        </a:rPr>
                        <a:t>to configure the Firebase database by following the provided UML diagram</a:t>
                      </a:r>
                    </a:p>
                  </a:txBody>
                  <a:tcPr marL="9525" marR="9525" marT="9525" anchor="b"/>
                </a:tc>
                <a:tc>
                  <a:txBody>
                    <a:bodyPr/>
                    <a:lstStyle/>
                    <a:p>
                      <a:pPr algn="ctr" fontAlgn="b"/>
                      <a:r>
                        <a:rPr lang="en-US" sz="2000" dirty="0">
                          <a:effectLst/>
                        </a:rPr>
                        <a:t>the database structure aligns with the system’s requirements and functions efficiently.</a:t>
                      </a:r>
                    </a:p>
                  </a:txBody>
                  <a:tcPr marL="9525" marR="9525" marT="9525" anchor="b"/>
                </a:tc>
                <a:tc>
                  <a:txBody>
                    <a:bodyPr/>
                    <a:lstStyle/>
                    <a:p>
                      <a:pPr algn="ctr" fontAlgn="b"/>
                      <a:r>
                        <a:rPr lang="en-US" sz="2000" dirty="0">
                          <a:effectLst/>
                        </a:rPr>
                        <a:t>Configure Firebase Database Based on UML Diagram</a:t>
                      </a:r>
                    </a:p>
                  </a:txBody>
                  <a:tcPr marL="9525" marR="9525" marT="9525" anchor="b"/>
                </a:tc>
                <a:extLst>
                  <a:ext uri="{0D108BD9-81ED-4DB2-BD59-A6C34878D82A}">
                    <a16:rowId xmlns:a16="http://schemas.microsoft.com/office/drawing/2014/main" val="4257603752"/>
                  </a:ext>
                </a:extLst>
              </a:tr>
              <a:tr h="262643">
                <a:tc>
                  <a:txBody>
                    <a:bodyPr/>
                    <a:lstStyle/>
                    <a:p>
                      <a:pPr algn="ctr" fontAlgn="b"/>
                      <a:r>
                        <a:rPr lang="en-US" sz="2000" dirty="0">
                          <a:effectLst/>
                        </a:rPr>
                        <a:t>LTA-118</a:t>
                      </a:r>
                    </a:p>
                  </a:txBody>
                  <a:tcPr marL="9525" marR="9525" marT="9525" anchor="b"/>
                </a:tc>
                <a:tc>
                  <a:txBody>
                    <a:bodyPr/>
                    <a:lstStyle/>
                    <a:p>
                      <a:pPr algn="ctr" fontAlgn="b"/>
                      <a:r>
                        <a:rPr lang="en-US" sz="2000" dirty="0">
                          <a:effectLst/>
                        </a:rPr>
                        <a:t>2</a:t>
                      </a:r>
                    </a:p>
                  </a:txBody>
                  <a:tcPr marL="9525" marR="9525" marT="9525" anchor="b"/>
                </a:tc>
                <a:tc>
                  <a:txBody>
                    <a:bodyPr/>
                    <a:lstStyle/>
                    <a:p>
                      <a:pPr algn="ctr" fontAlgn="b"/>
                      <a:r>
                        <a:rPr lang="en-US" sz="2000" dirty="0">
                          <a:effectLst/>
                        </a:rPr>
                        <a:t>Customer</a:t>
                      </a:r>
                    </a:p>
                  </a:txBody>
                  <a:tcPr marL="9525" marR="9525" marT="9525" anchor="b"/>
                </a:tc>
                <a:tc>
                  <a:txBody>
                    <a:bodyPr/>
                    <a:lstStyle/>
                    <a:p>
                      <a:pPr algn="ctr" fontAlgn="b"/>
                      <a:r>
                        <a:rPr lang="en-US" sz="2000" dirty="0">
                          <a:effectLst/>
                        </a:rPr>
                        <a:t>to be informed if the file I upload exceeds the size limit</a:t>
                      </a:r>
                    </a:p>
                  </a:txBody>
                  <a:tcPr marL="9525" marR="9525" marT="9525" anchor="b"/>
                </a:tc>
                <a:tc>
                  <a:txBody>
                    <a:bodyPr/>
                    <a:lstStyle/>
                    <a:p>
                      <a:pPr algn="ctr" fontAlgn="b"/>
                      <a:r>
                        <a:rPr lang="en-US" sz="2000" dirty="0">
                          <a:effectLst/>
                        </a:rPr>
                        <a:t>I can upload a smaller file or take appropriate action.</a:t>
                      </a:r>
                    </a:p>
                  </a:txBody>
                  <a:tcPr marL="9525" marR="9525" marT="9525" anchor="b"/>
                </a:tc>
                <a:tc>
                  <a:txBody>
                    <a:bodyPr/>
                    <a:lstStyle/>
                    <a:p>
                      <a:pPr algn="ctr" fontAlgn="b"/>
                      <a:r>
                        <a:rPr lang="en-US" sz="2000" dirty="0">
                          <a:effectLst/>
                        </a:rPr>
                        <a:t>File Size Limitation</a:t>
                      </a:r>
                    </a:p>
                  </a:txBody>
                  <a:tcPr marL="9525" marR="9525" marT="9525" anchor="b"/>
                </a:tc>
                <a:extLst>
                  <a:ext uri="{0D108BD9-81ED-4DB2-BD59-A6C34878D82A}">
                    <a16:rowId xmlns:a16="http://schemas.microsoft.com/office/drawing/2014/main" val="2397713889"/>
                  </a:ext>
                </a:extLst>
              </a:tr>
              <a:tr h="462754">
                <a:tc>
                  <a:txBody>
                    <a:bodyPr/>
                    <a:lstStyle/>
                    <a:p>
                      <a:pPr algn="ctr" fontAlgn="b"/>
                      <a:r>
                        <a:rPr lang="en-US" sz="2000" dirty="0">
                          <a:effectLst/>
                        </a:rPr>
                        <a:t>LTA-116</a:t>
                      </a:r>
                    </a:p>
                  </a:txBody>
                  <a:tcPr marL="9525" marR="9525" marT="9525" anchor="b"/>
                </a:tc>
                <a:tc>
                  <a:txBody>
                    <a:bodyPr/>
                    <a:lstStyle/>
                    <a:p>
                      <a:pPr algn="ctr" fontAlgn="b"/>
                      <a:r>
                        <a:rPr lang="en-US" sz="2000" dirty="0">
                          <a:effectLst/>
                        </a:rPr>
                        <a:t>1</a:t>
                      </a:r>
                    </a:p>
                  </a:txBody>
                  <a:tcPr marL="9525" marR="9525" marT="9525" anchor="b"/>
                </a:tc>
                <a:tc>
                  <a:txBody>
                    <a:bodyPr/>
                    <a:lstStyle/>
                    <a:p>
                      <a:pPr algn="ctr" fontAlgn="b"/>
                      <a:r>
                        <a:rPr lang="en-US" sz="2000" dirty="0">
                          <a:effectLst/>
                        </a:rPr>
                        <a:t>Student</a:t>
                      </a:r>
                    </a:p>
                  </a:txBody>
                  <a:tcPr marL="9525" marR="9525" marT="9525" anchor="b"/>
                </a:tc>
                <a:tc>
                  <a:txBody>
                    <a:bodyPr/>
                    <a:lstStyle/>
                    <a:p>
                      <a:pPr algn="ctr" fontAlgn="b"/>
                      <a:r>
                        <a:rPr lang="en-US" sz="2000" dirty="0">
                          <a:effectLst/>
                        </a:rPr>
                        <a:t>to see an error message when I upload an unsupported file type</a:t>
                      </a:r>
                    </a:p>
                  </a:txBody>
                  <a:tcPr marL="9525" marR="9525" marT="9525" anchor="b"/>
                </a:tc>
                <a:tc>
                  <a:txBody>
                    <a:bodyPr/>
                    <a:lstStyle/>
                    <a:p>
                      <a:pPr algn="ctr" fontAlgn="b"/>
                      <a:r>
                        <a:rPr lang="en-US" sz="2000" dirty="0">
                          <a:effectLst/>
                        </a:rPr>
                        <a:t>I am informed about the file type restrictions and can take corrective action.</a:t>
                      </a:r>
                    </a:p>
                  </a:txBody>
                  <a:tcPr marL="9525" marR="9525" marT="9525" anchor="b"/>
                </a:tc>
                <a:tc>
                  <a:txBody>
                    <a:bodyPr/>
                    <a:lstStyle/>
                    <a:p>
                      <a:pPr algn="ctr" fontAlgn="b"/>
                      <a:r>
                        <a:rPr lang="en-US" sz="2000" dirty="0">
                          <a:effectLst/>
                        </a:rPr>
                        <a:t>Error Message for Unsupported File Types</a:t>
                      </a:r>
                    </a:p>
                  </a:txBody>
                  <a:tcPr marL="9525" marR="9525" marT="9525" anchor="b"/>
                </a:tc>
                <a:extLst>
                  <a:ext uri="{0D108BD9-81ED-4DB2-BD59-A6C34878D82A}">
                    <a16:rowId xmlns:a16="http://schemas.microsoft.com/office/drawing/2014/main" val="769698697"/>
                  </a:ext>
                </a:extLst>
              </a:tr>
              <a:tr h="262643">
                <a:tc>
                  <a:txBody>
                    <a:bodyPr/>
                    <a:lstStyle/>
                    <a:p>
                      <a:pPr algn="ctr" fontAlgn="b"/>
                      <a:r>
                        <a:rPr lang="en-US" sz="2000" dirty="0">
                          <a:effectLst/>
                        </a:rPr>
                        <a:t>LTA-127</a:t>
                      </a:r>
                    </a:p>
                  </a:txBody>
                  <a:tcPr marL="9525" marR="9525" marT="9525" anchor="b"/>
                </a:tc>
                <a:tc>
                  <a:txBody>
                    <a:bodyPr/>
                    <a:lstStyle/>
                    <a:p>
                      <a:pPr algn="ctr" fontAlgn="b"/>
                      <a:r>
                        <a:rPr lang="en-US" sz="2000" dirty="0">
                          <a:effectLst/>
                        </a:rPr>
                        <a:t>3</a:t>
                      </a:r>
                    </a:p>
                  </a:txBody>
                  <a:tcPr marL="9525" marR="9525" marT="9525" anchor="b"/>
                </a:tc>
                <a:tc>
                  <a:txBody>
                    <a:bodyPr/>
                    <a:lstStyle/>
                    <a:p>
                      <a:pPr algn="ctr" fontAlgn="b"/>
                      <a:r>
                        <a:rPr lang="en-US" sz="2000" dirty="0">
                          <a:effectLst/>
                        </a:rPr>
                        <a:t>Teacher</a:t>
                      </a:r>
                    </a:p>
                  </a:txBody>
                  <a:tcPr marL="9525" marR="9525" marT="9525" anchor="b"/>
                </a:tc>
                <a:tc>
                  <a:txBody>
                    <a:bodyPr/>
                    <a:lstStyle/>
                    <a:p>
                      <a:pPr algn="ctr" fontAlgn="b"/>
                      <a:r>
                        <a:rPr lang="en-US" sz="2000" dirty="0">
                          <a:effectLst/>
                        </a:rPr>
                        <a:t>to quickly copy the translated text</a:t>
                      </a:r>
                    </a:p>
                  </a:txBody>
                  <a:tcPr marL="9525" marR="9525" marT="9525" anchor="b"/>
                </a:tc>
                <a:tc>
                  <a:txBody>
                    <a:bodyPr/>
                    <a:lstStyle/>
                    <a:p>
                      <a:pPr algn="ctr" fontAlgn="b"/>
                      <a:r>
                        <a:rPr lang="en-US" sz="2000" dirty="0">
                          <a:effectLst/>
                        </a:rPr>
                        <a:t>I can paste it into other applications.</a:t>
                      </a:r>
                    </a:p>
                  </a:txBody>
                  <a:tcPr marL="9525" marR="9525" marT="9525" anchor="b"/>
                </a:tc>
                <a:tc>
                  <a:txBody>
                    <a:bodyPr/>
                    <a:lstStyle/>
                    <a:p>
                      <a:pPr fontAlgn="b"/>
                      <a:r>
                        <a:rPr lang="en-US" sz="2000" dirty="0">
                          <a:effectLst/>
                        </a:rPr>
                        <a:t>Copy Translated Text</a:t>
                      </a:r>
                    </a:p>
                  </a:txBody>
                  <a:tcPr marL="9525" marR="9525" marT="9525" anchor="b"/>
                </a:tc>
                <a:extLst>
                  <a:ext uri="{0D108BD9-81ED-4DB2-BD59-A6C34878D82A}">
                    <a16:rowId xmlns:a16="http://schemas.microsoft.com/office/drawing/2014/main" val="1816935135"/>
                  </a:ext>
                </a:extLst>
              </a:tr>
              <a:tr h="462754">
                <a:tc>
                  <a:txBody>
                    <a:bodyPr/>
                    <a:lstStyle/>
                    <a:p>
                      <a:pPr algn="ctr" fontAlgn="b"/>
                      <a:r>
                        <a:rPr lang="en-US" sz="2000" dirty="0">
                          <a:effectLst/>
                        </a:rPr>
                        <a:t>LTA-119</a:t>
                      </a:r>
                    </a:p>
                  </a:txBody>
                  <a:tcPr marL="9525" marR="9525" marT="9525" anchor="b"/>
                </a:tc>
                <a:tc>
                  <a:txBody>
                    <a:bodyPr/>
                    <a:lstStyle/>
                    <a:p>
                      <a:pPr algn="ctr" fontAlgn="b"/>
                      <a:r>
                        <a:rPr lang="en-US" sz="2000" dirty="0">
                          <a:effectLst/>
                        </a:rPr>
                        <a:t>3</a:t>
                      </a:r>
                    </a:p>
                  </a:txBody>
                  <a:tcPr marL="9525" marR="9525" marT="9525" anchor="b"/>
                </a:tc>
                <a:tc>
                  <a:txBody>
                    <a:bodyPr/>
                    <a:lstStyle/>
                    <a:p>
                      <a:pPr algn="ctr" fontAlgn="b"/>
                      <a:r>
                        <a:rPr lang="en-US" sz="2000" dirty="0">
                          <a:effectLst/>
                        </a:rPr>
                        <a:t>Diplomat</a:t>
                      </a:r>
                    </a:p>
                  </a:txBody>
                  <a:tcPr marL="9525" marR="9525" marT="9525" anchor="b"/>
                </a:tc>
                <a:tc>
                  <a:txBody>
                    <a:bodyPr/>
                    <a:lstStyle/>
                    <a:p>
                      <a:pPr algn="ctr" fontAlgn="b"/>
                      <a:r>
                        <a:rPr lang="en-US" sz="2000" dirty="0">
                          <a:effectLst/>
                        </a:rPr>
                        <a:t>to have a "Microphone" button</a:t>
                      </a:r>
                    </a:p>
                  </a:txBody>
                  <a:tcPr marL="9525" marR="9525" marT="9525" anchor="b"/>
                </a:tc>
                <a:tc>
                  <a:txBody>
                    <a:bodyPr/>
                    <a:lstStyle/>
                    <a:p>
                      <a:pPr algn="ctr" fontAlgn="b"/>
                      <a:r>
                        <a:rPr lang="en-US" sz="2000" dirty="0">
                          <a:effectLst/>
                        </a:rPr>
                        <a:t>I can record my voice input for translation without typing.</a:t>
                      </a:r>
                    </a:p>
                  </a:txBody>
                  <a:tcPr marL="9525" marR="9525" marT="9525" anchor="b"/>
                </a:tc>
                <a:tc>
                  <a:txBody>
                    <a:bodyPr/>
                    <a:lstStyle/>
                    <a:p>
                      <a:pPr fontAlgn="b"/>
                      <a:r>
                        <a:rPr lang="en-US" sz="2000" dirty="0">
                          <a:effectLst/>
                        </a:rPr>
                        <a:t>Microphone Button for Voice Input</a:t>
                      </a:r>
                    </a:p>
                  </a:txBody>
                  <a:tcPr marL="9525" marR="9525" marT="9525" anchor="b"/>
                </a:tc>
                <a:extLst>
                  <a:ext uri="{0D108BD9-81ED-4DB2-BD59-A6C34878D82A}">
                    <a16:rowId xmlns:a16="http://schemas.microsoft.com/office/drawing/2014/main" val="2743936354"/>
                  </a:ext>
                </a:extLst>
              </a:tr>
              <a:tr h="462754">
                <a:tc>
                  <a:txBody>
                    <a:bodyPr/>
                    <a:lstStyle/>
                    <a:p>
                      <a:pPr algn="ctr" fontAlgn="b"/>
                      <a:r>
                        <a:rPr lang="en-US" sz="2000" dirty="0">
                          <a:effectLst/>
                        </a:rPr>
                        <a:t>LTA-124</a:t>
                      </a:r>
                    </a:p>
                  </a:txBody>
                  <a:tcPr marL="9525" marR="9525" marT="9525" anchor="b"/>
                </a:tc>
                <a:tc>
                  <a:txBody>
                    <a:bodyPr/>
                    <a:lstStyle/>
                    <a:p>
                      <a:pPr algn="ctr" fontAlgn="b"/>
                      <a:r>
                        <a:rPr lang="en-US" sz="2000" dirty="0">
                          <a:effectLst/>
                        </a:rPr>
                        <a:t>2</a:t>
                      </a:r>
                    </a:p>
                  </a:txBody>
                  <a:tcPr marL="9525" marR="9525" marT="9525" anchor="b"/>
                </a:tc>
                <a:tc>
                  <a:txBody>
                    <a:bodyPr/>
                    <a:lstStyle/>
                    <a:p>
                      <a:pPr algn="ctr" fontAlgn="b"/>
                      <a:r>
                        <a:rPr lang="en-US" sz="2000" dirty="0">
                          <a:effectLst/>
                        </a:rPr>
                        <a:t>Lawyer</a:t>
                      </a:r>
                    </a:p>
                  </a:txBody>
                  <a:tcPr marL="9525" marR="9525" marT="9525" anchor="b"/>
                </a:tc>
                <a:tc>
                  <a:txBody>
                    <a:bodyPr/>
                    <a:lstStyle/>
                    <a:p>
                      <a:pPr algn="ctr" fontAlgn="b"/>
                      <a:r>
                        <a:rPr lang="en-US" sz="2000" dirty="0">
                          <a:effectLst/>
                        </a:rPr>
                        <a:t>to be informed if my audio recording exceeds a certain time limit</a:t>
                      </a:r>
                    </a:p>
                  </a:txBody>
                  <a:tcPr marL="9525" marR="9525" marT="9525" anchor="b"/>
                </a:tc>
                <a:tc>
                  <a:txBody>
                    <a:bodyPr/>
                    <a:lstStyle/>
                    <a:p>
                      <a:pPr algn="ctr" fontAlgn="b"/>
                      <a:r>
                        <a:rPr lang="en-US" sz="2000" dirty="0">
                          <a:effectLst/>
                        </a:rPr>
                        <a:t>I can manage the length of my input and avoid losing the recording.</a:t>
                      </a:r>
                    </a:p>
                  </a:txBody>
                  <a:tcPr marL="9525" marR="9525" marT="9525" anchor="b"/>
                </a:tc>
                <a:tc>
                  <a:txBody>
                    <a:bodyPr/>
                    <a:lstStyle/>
                    <a:p>
                      <a:pPr fontAlgn="b"/>
                      <a:r>
                        <a:rPr lang="en-US" sz="2000" dirty="0">
                          <a:effectLst/>
                        </a:rPr>
                        <a:t>Audio Input Time Limitation</a:t>
                      </a:r>
                    </a:p>
                  </a:txBody>
                  <a:tcPr marL="9525" marR="9525" marT="9525" anchor="b"/>
                </a:tc>
                <a:extLst>
                  <a:ext uri="{0D108BD9-81ED-4DB2-BD59-A6C34878D82A}">
                    <a16:rowId xmlns:a16="http://schemas.microsoft.com/office/drawing/2014/main" val="2033135104"/>
                  </a:ext>
                </a:extLst>
              </a:tr>
              <a:tr h="462754">
                <a:tc>
                  <a:txBody>
                    <a:bodyPr/>
                    <a:lstStyle/>
                    <a:p>
                      <a:pPr algn="ctr" fontAlgn="b"/>
                      <a:r>
                        <a:rPr lang="en-US" sz="2000" dirty="0">
                          <a:effectLst/>
                        </a:rPr>
                        <a:t>LTA-120</a:t>
                      </a:r>
                    </a:p>
                  </a:txBody>
                  <a:tcPr marL="9525" marR="9525" marT="9525" anchor="b"/>
                </a:tc>
                <a:tc>
                  <a:txBody>
                    <a:bodyPr/>
                    <a:lstStyle/>
                    <a:p>
                      <a:pPr algn="ctr" fontAlgn="b"/>
                      <a:r>
                        <a:rPr lang="en-US" sz="2000" dirty="0">
                          <a:effectLst/>
                        </a:rPr>
                        <a:t>5</a:t>
                      </a:r>
                    </a:p>
                  </a:txBody>
                  <a:tcPr marL="9525" marR="9525" marT="9525" anchor="b"/>
                </a:tc>
                <a:tc>
                  <a:txBody>
                    <a:bodyPr/>
                    <a:lstStyle/>
                    <a:p>
                      <a:pPr algn="ctr" fontAlgn="b"/>
                      <a:r>
                        <a:rPr lang="en-US" sz="2000" dirty="0">
                          <a:effectLst/>
                        </a:rPr>
                        <a:t>Doctor</a:t>
                      </a:r>
                    </a:p>
                  </a:txBody>
                  <a:tcPr marL="9525" marR="9525" marT="9525" anchor="b"/>
                </a:tc>
                <a:tc>
                  <a:txBody>
                    <a:bodyPr/>
                    <a:lstStyle/>
                    <a:p>
                      <a:pPr algn="ctr" fontAlgn="b"/>
                      <a:r>
                        <a:rPr lang="en-US" sz="2000" dirty="0">
                          <a:effectLst/>
                        </a:rPr>
                        <a:t>the system to accurately translate my recorded audio into another language</a:t>
                      </a:r>
                    </a:p>
                  </a:txBody>
                  <a:tcPr marL="9525" marR="9525" marT="9525" anchor="b"/>
                </a:tc>
                <a:tc>
                  <a:txBody>
                    <a:bodyPr/>
                    <a:lstStyle/>
                    <a:p>
                      <a:pPr algn="ctr" fontAlgn="b"/>
                      <a:r>
                        <a:rPr lang="en-US" sz="2000" dirty="0">
                          <a:effectLst/>
                        </a:rPr>
                        <a:t>I can understand the content in a different language.</a:t>
                      </a:r>
                    </a:p>
                  </a:txBody>
                  <a:tcPr marL="9525" marR="9525" marT="9525" anchor="b"/>
                </a:tc>
                <a:tc>
                  <a:txBody>
                    <a:bodyPr/>
                    <a:lstStyle/>
                    <a:p>
                      <a:pPr fontAlgn="b"/>
                      <a:r>
                        <a:rPr lang="en-US" sz="2000" dirty="0">
                          <a:effectLst/>
                        </a:rPr>
                        <a:t>Accurate Translation of Audio Input</a:t>
                      </a:r>
                    </a:p>
                  </a:txBody>
                  <a:tcPr marL="9525" marR="9525" marT="9525" anchor="b"/>
                </a:tc>
                <a:extLst>
                  <a:ext uri="{0D108BD9-81ED-4DB2-BD59-A6C34878D82A}">
                    <a16:rowId xmlns:a16="http://schemas.microsoft.com/office/drawing/2014/main" val="655401646"/>
                  </a:ext>
                </a:extLst>
              </a:tr>
              <a:tr h="262643">
                <a:tc>
                  <a:txBody>
                    <a:bodyPr/>
                    <a:lstStyle/>
                    <a:p>
                      <a:pPr algn="ctr" fontAlgn="b"/>
                      <a:r>
                        <a:rPr lang="en-US" sz="2000" dirty="0">
                          <a:effectLst/>
                        </a:rPr>
                        <a:t>LTA-122</a:t>
                      </a:r>
                    </a:p>
                  </a:txBody>
                  <a:tcPr marL="9525" marR="9525" marT="9525" anchor="b"/>
                </a:tc>
                <a:tc>
                  <a:txBody>
                    <a:bodyPr/>
                    <a:lstStyle/>
                    <a:p>
                      <a:pPr algn="ctr" fontAlgn="b"/>
                      <a:r>
                        <a:rPr lang="en-US" sz="2000" dirty="0">
                          <a:effectLst/>
                        </a:rPr>
                        <a:t>2</a:t>
                      </a:r>
                    </a:p>
                  </a:txBody>
                  <a:tcPr marL="9525" marR="9525" marT="9525" anchor="b"/>
                </a:tc>
                <a:tc>
                  <a:txBody>
                    <a:bodyPr/>
                    <a:lstStyle/>
                    <a:p>
                      <a:pPr algn="ctr" fontAlgn="b"/>
                      <a:r>
                        <a:rPr lang="en-US" sz="2000" dirty="0">
                          <a:effectLst/>
                        </a:rPr>
                        <a:t>Elderly user</a:t>
                      </a:r>
                    </a:p>
                  </a:txBody>
                  <a:tcPr marL="9525" marR="9525" marT="9525" anchor="b"/>
                </a:tc>
                <a:tc>
                  <a:txBody>
                    <a:bodyPr/>
                    <a:lstStyle/>
                    <a:p>
                      <a:pPr algn="ctr" fontAlgn="b"/>
                      <a:r>
                        <a:rPr lang="en-US" sz="2000" dirty="0">
                          <a:effectLst/>
                        </a:rPr>
                        <a:t>to see visual indicator during the audio recording</a:t>
                      </a:r>
                    </a:p>
                  </a:txBody>
                  <a:tcPr marL="9525" marR="9525" marT="9525" anchor="b"/>
                </a:tc>
                <a:tc>
                  <a:txBody>
                    <a:bodyPr/>
                    <a:lstStyle/>
                    <a:p>
                      <a:pPr algn="ctr" fontAlgn="b"/>
                      <a:r>
                        <a:rPr lang="en-US" sz="2000" dirty="0">
                          <a:effectLst/>
                        </a:rPr>
                        <a:t>I know when my voice is being recorded.</a:t>
                      </a:r>
                    </a:p>
                  </a:txBody>
                  <a:tcPr marL="9525" marR="9525" marT="9525" anchor="b"/>
                </a:tc>
                <a:tc>
                  <a:txBody>
                    <a:bodyPr/>
                    <a:lstStyle/>
                    <a:p>
                      <a:pPr fontAlgn="b"/>
                      <a:r>
                        <a:rPr lang="en-US" sz="2000" dirty="0">
                          <a:effectLst/>
                        </a:rPr>
                        <a:t>Audio Recording Indicator</a:t>
                      </a:r>
                    </a:p>
                  </a:txBody>
                  <a:tcPr marL="9525" marR="9525" marT="9525" anchor="b"/>
                </a:tc>
                <a:extLst>
                  <a:ext uri="{0D108BD9-81ED-4DB2-BD59-A6C34878D82A}">
                    <a16:rowId xmlns:a16="http://schemas.microsoft.com/office/drawing/2014/main" val="195024607"/>
                  </a:ext>
                </a:extLst>
              </a:tr>
            </a:tbl>
          </a:graphicData>
        </a:graphic>
      </p:graphicFrame>
      <p:sp>
        <p:nvSpPr>
          <p:cNvPr id="10" name="TextBox 9">
            <a:extLst>
              <a:ext uri="{FF2B5EF4-FFF2-40B4-BE49-F238E27FC236}">
                <a16:creationId xmlns:a16="http://schemas.microsoft.com/office/drawing/2014/main" id="{40D01773-9122-9B95-D6B3-03E92775756E}"/>
              </a:ext>
            </a:extLst>
          </p:cNvPr>
          <p:cNvSpPr txBox="1"/>
          <p:nvPr/>
        </p:nvSpPr>
        <p:spPr>
          <a:xfrm>
            <a:off x="12857521" y="9196848"/>
            <a:ext cx="53530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The User Story ID Number is our Jira Ticket ID</a:t>
            </a:r>
            <a:endParaRPr lang="en-US">
              <a:solidFill>
                <a:schemeClr val="bg1"/>
              </a:solidFill>
            </a:endParaRPr>
          </a:p>
        </p:txBody>
      </p:sp>
    </p:spTree>
    <p:extLst>
      <p:ext uri="{BB962C8B-B14F-4D97-AF65-F5344CB8AC3E}">
        <p14:creationId xmlns:p14="http://schemas.microsoft.com/office/powerpoint/2010/main" val="13222984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573902" y="2719"/>
            <a:ext cx="15805214" cy="1399229"/>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Product Backlog</a:t>
            </a: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graphicFrame>
        <p:nvGraphicFramePr>
          <p:cNvPr id="7" name="Table 6">
            <a:extLst>
              <a:ext uri="{FF2B5EF4-FFF2-40B4-BE49-F238E27FC236}">
                <a16:creationId xmlns:a16="http://schemas.microsoft.com/office/drawing/2014/main" id="{88F81698-1D2C-0915-BEC5-EBE284ED91C5}"/>
              </a:ext>
            </a:extLst>
          </p:cNvPr>
          <p:cNvGraphicFramePr>
            <a:graphicFrameLocks noGrp="1"/>
          </p:cNvGraphicFramePr>
          <p:nvPr>
            <p:extLst>
              <p:ext uri="{D42A27DB-BD31-4B8C-83A1-F6EECF244321}">
                <p14:modId xmlns:p14="http://schemas.microsoft.com/office/powerpoint/2010/main" val="831892040"/>
              </p:ext>
            </p:extLst>
          </p:nvPr>
        </p:nvGraphicFramePr>
        <p:xfrm>
          <a:off x="1660405" y="1550516"/>
          <a:ext cx="15652882" cy="7562850"/>
        </p:xfrm>
        <a:graphic>
          <a:graphicData uri="http://schemas.openxmlformats.org/drawingml/2006/table">
            <a:tbl>
              <a:tblPr bandRow="1">
                <a:tableStyleId>{775DCB02-9BB8-47FD-8907-85C794F793BA}</a:tableStyleId>
              </a:tblPr>
              <a:tblGrid>
                <a:gridCol w="1443633">
                  <a:extLst>
                    <a:ext uri="{9D8B030D-6E8A-4147-A177-3AD203B41FA5}">
                      <a16:colId xmlns:a16="http://schemas.microsoft.com/office/drawing/2014/main" val="3454013647"/>
                    </a:ext>
                  </a:extLst>
                </a:gridCol>
                <a:gridCol w="1512794">
                  <a:extLst>
                    <a:ext uri="{9D8B030D-6E8A-4147-A177-3AD203B41FA5}">
                      <a16:colId xmlns:a16="http://schemas.microsoft.com/office/drawing/2014/main" val="768820020"/>
                    </a:ext>
                  </a:extLst>
                </a:gridCol>
                <a:gridCol w="1617782">
                  <a:extLst>
                    <a:ext uri="{9D8B030D-6E8A-4147-A177-3AD203B41FA5}">
                      <a16:colId xmlns:a16="http://schemas.microsoft.com/office/drawing/2014/main" val="700291842"/>
                    </a:ext>
                  </a:extLst>
                </a:gridCol>
                <a:gridCol w="4736417">
                  <a:extLst>
                    <a:ext uri="{9D8B030D-6E8A-4147-A177-3AD203B41FA5}">
                      <a16:colId xmlns:a16="http://schemas.microsoft.com/office/drawing/2014/main" val="4069381691"/>
                    </a:ext>
                  </a:extLst>
                </a:gridCol>
                <a:gridCol w="4120034">
                  <a:extLst>
                    <a:ext uri="{9D8B030D-6E8A-4147-A177-3AD203B41FA5}">
                      <a16:colId xmlns:a16="http://schemas.microsoft.com/office/drawing/2014/main" val="211685734"/>
                    </a:ext>
                  </a:extLst>
                </a:gridCol>
                <a:gridCol w="2222222">
                  <a:extLst>
                    <a:ext uri="{9D8B030D-6E8A-4147-A177-3AD203B41FA5}">
                      <a16:colId xmlns:a16="http://schemas.microsoft.com/office/drawing/2014/main" val="1124366443"/>
                    </a:ext>
                  </a:extLst>
                </a:gridCol>
              </a:tblGrid>
              <a:tr h="325178">
                <a:tc>
                  <a:txBody>
                    <a:bodyPr/>
                    <a:lstStyle/>
                    <a:p>
                      <a:pPr algn="ctr" fontAlgn="b"/>
                      <a:r>
                        <a:rPr lang="en-US" sz="2000" dirty="0">
                          <a:effectLst/>
                        </a:rPr>
                        <a:t>User Story ID</a:t>
                      </a:r>
                    </a:p>
                  </a:txBody>
                  <a:tcPr marL="9525" marR="9525" marT="9525" anchor="b"/>
                </a:tc>
                <a:tc>
                  <a:txBody>
                    <a:bodyPr/>
                    <a:lstStyle/>
                    <a:p>
                      <a:pPr algn="ctr" fontAlgn="b"/>
                      <a:r>
                        <a:rPr lang="en-US" sz="2000">
                          <a:effectLst/>
                        </a:rPr>
                        <a:t>Point estimated</a:t>
                      </a:r>
                    </a:p>
                  </a:txBody>
                  <a:tcPr marL="9525" marR="9525" marT="9525" anchor="b"/>
                </a:tc>
                <a:tc>
                  <a:txBody>
                    <a:bodyPr/>
                    <a:lstStyle/>
                    <a:p>
                      <a:pPr algn="ctr" fontAlgn="b"/>
                      <a:r>
                        <a:rPr lang="en-US" sz="2000" dirty="0">
                          <a:effectLst/>
                        </a:rPr>
                        <a:t>As a(n)</a:t>
                      </a:r>
                    </a:p>
                  </a:txBody>
                  <a:tcPr marL="9525" marR="9525" marT="9525" anchor="b"/>
                </a:tc>
                <a:tc>
                  <a:txBody>
                    <a:bodyPr/>
                    <a:lstStyle/>
                    <a:p>
                      <a:pPr algn="ctr" fontAlgn="b"/>
                      <a:r>
                        <a:rPr lang="en-US" sz="2000" dirty="0">
                          <a:effectLst/>
                        </a:rPr>
                        <a:t>I want </a:t>
                      </a:r>
                    </a:p>
                  </a:txBody>
                  <a:tcPr marL="9525" marR="9525" marT="9525" anchor="b"/>
                </a:tc>
                <a:tc>
                  <a:txBody>
                    <a:bodyPr/>
                    <a:lstStyle/>
                    <a:p>
                      <a:pPr algn="ctr" fontAlgn="b"/>
                      <a:r>
                        <a:rPr lang="en-US" sz="2000" dirty="0">
                          <a:effectLst/>
                        </a:rPr>
                        <a:t>So that</a:t>
                      </a:r>
                    </a:p>
                  </a:txBody>
                  <a:tcPr marL="9525" marR="9525" marT="9525" anchor="b"/>
                </a:tc>
                <a:tc>
                  <a:txBody>
                    <a:bodyPr/>
                    <a:lstStyle/>
                    <a:p>
                      <a:pPr algn="ctr" fontAlgn="b"/>
                      <a:r>
                        <a:rPr lang="en-US" sz="2000" dirty="0">
                          <a:effectLst/>
                        </a:rPr>
                        <a:t>Feature</a:t>
                      </a:r>
                    </a:p>
                  </a:txBody>
                  <a:tcPr marL="9525" marR="9525" marT="9525" anchor="b"/>
                </a:tc>
                <a:extLst>
                  <a:ext uri="{0D108BD9-81ED-4DB2-BD59-A6C34878D82A}">
                    <a16:rowId xmlns:a16="http://schemas.microsoft.com/office/drawing/2014/main" val="46468687"/>
                  </a:ext>
                </a:extLst>
              </a:tr>
              <a:tr h="462754">
                <a:tc>
                  <a:txBody>
                    <a:bodyPr/>
                    <a:lstStyle/>
                    <a:p>
                      <a:pPr algn="ctr" fontAlgn="b"/>
                      <a:r>
                        <a:rPr lang="en-US" sz="2000" dirty="0">
                          <a:effectLst/>
                        </a:rPr>
                        <a:t>LTA-126</a:t>
                      </a:r>
                    </a:p>
                  </a:txBody>
                  <a:tcPr marL="9525" marR="9525" marT="9525" anchor="b"/>
                </a:tc>
                <a:tc>
                  <a:txBody>
                    <a:bodyPr/>
                    <a:lstStyle/>
                    <a:p>
                      <a:pPr algn="ctr" fontAlgn="b"/>
                      <a:r>
                        <a:rPr lang="en-US" sz="2000" dirty="0">
                          <a:effectLst/>
                        </a:rPr>
                        <a:t>2</a:t>
                      </a:r>
                    </a:p>
                  </a:txBody>
                  <a:tcPr marL="9525" marR="9525" marT="9525" anchor="b"/>
                </a:tc>
                <a:tc>
                  <a:txBody>
                    <a:bodyPr/>
                    <a:lstStyle/>
                    <a:p>
                      <a:pPr algn="ctr" fontAlgn="b"/>
                      <a:r>
                        <a:rPr lang="en-US" sz="2000" dirty="0">
                          <a:effectLst/>
                        </a:rPr>
                        <a:t>Student</a:t>
                      </a:r>
                    </a:p>
                  </a:txBody>
                  <a:tcPr marL="9525" marR="9525" marT="9525" anchor="b"/>
                </a:tc>
                <a:tc>
                  <a:txBody>
                    <a:bodyPr/>
                    <a:lstStyle/>
                    <a:p>
                      <a:pPr algn="ctr" fontAlgn="b"/>
                      <a:r>
                        <a:rPr lang="en-US" sz="2000" dirty="0">
                          <a:effectLst/>
                        </a:rPr>
                        <a:t>a dropdown menu for selecting the output language</a:t>
                      </a:r>
                    </a:p>
                  </a:txBody>
                  <a:tcPr marL="9525" marR="9525" marT="9525" anchor="b"/>
                </a:tc>
                <a:tc>
                  <a:txBody>
                    <a:bodyPr/>
                    <a:lstStyle/>
                    <a:p>
                      <a:pPr algn="ctr" fontAlgn="b"/>
                      <a:r>
                        <a:rPr lang="en-US" sz="2000" dirty="0">
                          <a:effectLst/>
                        </a:rPr>
                        <a:t>I can receive translations in any language of my choice.</a:t>
                      </a:r>
                    </a:p>
                  </a:txBody>
                  <a:tcPr marL="9525" marR="9525" marT="9525" anchor="b"/>
                </a:tc>
                <a:tc>
                  <a:txBody>
                    <a:bodyPr/>
                    <a:lstStyle/>
                    <a:p>
                      <a:pPr fontAlgn="b"/>
                      <a:r>
                        <a:rPr lang="en-US" sz="2000" dirty="0">
                          <a:effectLst/>
                        </a:rPr>
                        <a:t>Dropdown for Output Language Selection</a:t>
                      </a:r>
                    </a:p>
                  </a:txBody>
                  <a:tcPr marL="9525" marR="9525" marT="9525" anchor="b"/>
                </a:tc>
                <a:extLst>
                  <a:ext uri="{0D108BD9-81ED-4DB2-BD59-A6C34878D82A}">
                    <a16:rowId xmlns:a16="http://schemas.microsoft.com/office/drawing/2014/main" val="2898690638"/>
                  </a:ext>
                </a:extLst>
              </a:tr>
              <a:tr h="462754">
                <a:tc>
                  <a:txBody>
                    <a:bodyPr/>
                    <a:lstStyle/>
                    <a:p>
                      <a:pPr algn="ctr" fontAlgn="b"/>
                      <a:r>
                        <a:rPr lang="en-US" sz="2000" dirty="0">
                          <a:effectLst/>
                        </a:rPr>
                        <a:t>LTA-131</a:t>
                      </a:r>
                    </a:p>
                  </a:txBody>
                  <a:tcPr marL="9525" marR="9525" marT="9525" anchor="b"/>
                </a:tc>
                <a:tc>
                  <a:txBody>
                    <a:bodyPr/>
                    <a:lstStyle/>
                    <a:p>
                      <a:pPr algn="ctr" fontAlgn="b"/>
                      <a:r>
                        <a:rPr lang="en-US" sz="2000" dirty="0">
                          <a:effectLst/>
                        </a:rPr>
                        <a:t>3</a:t>
                      </a:r>
                    </a:p>
                  </a:txBody>
                  <a:tcPr marL="9525" marR="9525" marT="9525" anchor="b"/>
                </a:tc>
                <a:tc>
                  <a:txBody>
                    <a:bodyPr/>
                    <a:lstStyle/>
                    <a:p>
                      <a:pPr lvl="0" algn="ctr">
                        <a:buNone/>
                      </a:pPr>
                      <a:r>
                        <a:rPr lang="en-US" sz="2000" b="0" i="0" u="none" strike="noStrike" noProof="0" dirty="0">
                          <a:solidFill>
                            <a:srgbClr val="000000"/>
                          </a:solidFill>
                          <a:effectLst/>
                          <a:latin typeface="Calibri"/>
                        </a:rPr>
                        <a:t>Multilinguistic</a:t>
                      </a:r>
                      <a:endParaRPr lang="en-US" sz="2000" dirty="0">
                        <a:effectLst/>
                        <a:latin typeface="Calibri"/>
                      </a:endParaRPr>
                    </a:p>
                  </a:txBody>
                  <a:tcPr marL="9525" marR="9525" marT="9525" anchor="b"/>
                </a:tc>
                <a:tc>
                  <a:txBody>
                    <a:bodyPr/>
                    <a:lstStyle/>
                    <a:p>
                      <a:pPr algn="ctr" fontAlgn="b"/>
                      <a:r>
                        <a:rPr lang="en-US" sz="2000" dirty="0">
                          <a:effectLst/>
                        </a:rPr>
                        <a:t>the system to save all my past translations</a:t>
                      </a:r>
                    </a:p>
                  </a:txBody>
                  <a:tcPr marL="9525" marR="9525" marT="9525" anchor="b"/>
                </a:tc>
                <a:tc>
                  <a:txBody>
                    <a:bodyPr/>
                    <a:lstStyle/>
                    <a:p>
                      <a:pPr algn="ctr" fontAlgn="b"/>
                      <a:r>
                        <a:rPr lang="en-US" sz="2000" dirty="0">
                          <a:effectLst/>
                        </a:rPr>
                        <a:t>I can access my full translation history at any time.</a:t>
                      </a:r>
                    </a:p>
                  </a:txBody>
                  <a:tcPr marL="9525" marR="9525" marT="9525" anchor="b"/>
                </a:tc>
                <a:tc>
                  <a:txBody>
                    <a:bodyPr/>
                    <a:lstStyle/>
                    <a:p>
                      <a:pPr fontAlgn="b"/>
                      <a:r>
                        <a:rPr lang="en-US" sz="2000" dirty="0">
                          <a:effectLst/>
                        </a:rPr>
                        <a:t>Ability to Save All Past Translations</a:t>
                      </a:r>
                    </a:p>
                  </a:txBody>
                  <a:tcPr marL="9525" marR="9525" marT="9525" anchor="b"/>
                </a:tc>
                <a:extLst>
                  <a:ext uri="{0D108BD9-81ED-4DB2-BD59-A6C34878D82A}">
                    <a16:rowId xmlns:a16="http://schemas.microsoft.com/office/drawing/2014/main" val="3004633569"/>
                  </a:ext>
                </a:extLst>
              </a:tr>
              <a:tr h="462754">
                <a:tc>
                  <a:txBody>
                    <a:bodyPr/>
                    <a:lstStyle/>
                    <a:p>
                      <a:pPr algn="ctr" fontAlgn="b"/>
                      <a:r>
                        <a:rPr lang="en-US" sz="2000" dirty="0">
                          <a:effectLst/>
                        </a:rPr>
                        <a:t>LTA-129</a:t>
                      </a:r>
                    </a:p>
                  </a:txBody>
                  <a:tcPr marL="9525" marR="9525" marT="9525" anchor="b"/>
                </a:tc>
                <a:tc>
                  <a:txBody>
                    <a:bodyPr/>
                    <a:lstStyle/>
                    <a:p>
                      <a:pPr algn="ctr" fontAlgn="b"/>
                      <a:r>
                        <a:rPr lang="en-US" sz="2000" dirty="0">
                          <a:effectLst/>
                        </a:rPr>
                        <a:t>2</a:t>
                      </a:r>
                    </a:p>
                  </a:txBody>
                  <a:tcPr marL="9525" marR="9525" marT="9525" anchor="b"/>
                </a:tc>
                <a:tc>
                  <a:txBody>
                    <a:bodyPr/>
                    <a:lstStyle/>
                    <a:p>
                      <a:pPr lvl="0" algn="ctr">
                        <a:buNone/>
                      </a:pPr>
                      <a:r>
                        <a:rPr lang="en-US" sz="2000" b="0" i="0" u="none" strike="noStrike" baseline="0" noProof="0">
                          <a:solidFill>
                            <a:srgbClr val="000000"/>
                          </a:solidFill>
                          <a:effectLst/>
                          <a:latin typeface="Calibri"/>
                        </a:rPr>
                        <a:t>Patient</a:t>
                      </a:r>
                      <a:endParaRPr lang="en-US"/>
                    </a:p>
                  </a:txBody>
                  <a:tcPr marL="9525" marR="9525" marT="9525" anchor="b"/>
                </a:tc>
                <a:tc>
                  <a:txBody>
                    <a:bodyPr/>
                    <a:lstStyle/>
                    <a:p>
                      <a:pPr algn="ctr" fontAlgn="b"/>
                      <a:r>
                        <a:rPr lang="en-US" sz="2000" dirty="0">
                          <a:effectLst/>
                        </a:rPr>
                        <a:t>to download the translated text in different file formats (e.g., .txt, .docx)</a:t>
                      </a:r>
                    </a:p>
                  </a:txBody>
                  <a:tcPr marL="9525" marR="9525" marT="9525" anchor="b"/>
                </a:tc>
                <a:tc>
                  <a:txBody>
                    <a:bodyPr/>
                    <a:lstStyle/>
                    <a:p>
                      <a:pPr algn="ctr" fontAlgn="b"/>
                      <a:r>
                        <a:rPr lang="en-US" sz="2000" dirty="0">
                          <a:effectLst/>
                        </a:rPr>
                        <a:t>I can choose the format that best suits my needs.</a:t>
                      </a:r>
                    </a:p>
                  </a:txBody>
                  <a:tcPr marL="9525" marR="9525" marT="9525" anchor="b"/>
                </a:tc>
                <a:tc>
                  <a:txBody>
                    <a:bodyPr/>
                    <a:lstStyle/>
                    <a:p>
                      <a:pPr fontAlgn="b"/>
                      <a:r>
                        <a:rPr lang="en-US" sz="2000" dirty="0">
                          <a:effectLst/>
                        </a:rPr>
                        <a:t>Supported Formats for Downloaded File</a:t>
                      </a:r>
                    </a:p>
                  </a:txBody>
                  <a:tcPr marL="9525" marR="9525" marT="9525" anchor="b"/>
                </a:tc>
                <a:extLst>
                  <a:ext uri="{0D108BD9-81ED-4DB2-BD59-A6C34878D82A}">
                    <a16:rowId xmlns:a16="http://schemas.microsoft.com/office/drawing/2014/main" val="3010621671"/>
                  </a:ext>
                </a:extLst>
              </a:tr>
              <a:tr h="462754">
                <a:tc>
                  <a:txBody>
                    <a:bodyPr/>
                    <a:lstStyle/>
                    <a:p>
                      <a:pPr algn="ctr" fontAlgn="b"/>
                      <a:r>
                        <a:rPr lang="en-US" sz="2000" dirty="0">
                          <a:effectLst/>
                        </a:rPr>
                        <a:t>LTA-128</a:t>
                      </a:r>
                    </a:p>
                  </a:txBody>
                  <a:tcPr marL="9525" marR="9525" marT="9525" anchor="b"/>
                </a:tc>
                <a:tc>
                  <a:txBody>
                    <a:bodyPr/>
                    <a:lstStyle/>
                    <a:p>
                      <a:pPr algn="ctr" fontAlgn="b"/>
                      <a:r>
                        <a:rPr lang="en-US" sz="2000" dirty="0">
                          <a:effectLst/>
                        </a:rPr>
                        <a:t>2</a:t>
                      </a:r>
                    </a:p>
                  </a:txBody>
                  <a:tcPr marL="9525" marR="9525" marT="9525" anchor="b"/>
                </a:tc>
                <a:tc>
                  <a:txBody>
                    <a:bodyPr/>
                    <a:lstStyle/>
                    <a:p>
                      <a:pPr algn="ctr" fontAlgn="b"/>
                      <a:r>
                        <a:rPr lang="en-US" sz="2000" dirty="0">
                          <a:effectLst/>
                        </a:rPr>
                        <a:t>Working Professional</a:t>
                      </a:r>
                    </a:p>
                  </a:txBody>
                  <a:tcPr marL="9525" marR="9525" marT="9525" anchor="b"/>
                </a:tc>
                <a:tc>
                  <a:txBody>
                    <a:bodyPr/>
                    <a:lstStyle/>
                    <a:p>
                      <a:pPr algn="ctr" fontAlgn="b"/>
                      <a:r>
                        <a:rPr lang="en-US" sz="2000" dirty="0">
                          <a:effectLst/>
                        </a:rPr>
                        <a:t>a "Download" button next to the translated text</a:t>
                      </a:r>
                    </a:p>
                  </a:txBody>
                  <a:tcPr marL="9525" marR="9525" marT="9525" anchor="b"/>
                </a:tc>
                <a:tc>
                  <a:txBody>
                    <a:bodyPr/>
                    <a:lstStyle/>
                    <a:p>
                      <a:pPr algn="ctr" fontAlgn="b"/>
                      <a:r>
                        <a:rPr lang="en-US" sz="2000" dirty="0">
                          <a:effectLst/>
                        </a:rPr>
                        <a:t>I can download and save the translated content for future use.</a:t>
                      </a:r>
                    </a:p>
                  </a:txBody>
                  <a:tcPr marL="9525" marR="9525" marT="9525" anchor="b"/>
                </a:tc>
                <a:tc>
                  <a:txBody>
                    <a:bodyPr/>
                    <a:lstStyle/>
                    <a:p>
                      <a:pPr fontAlgn="b"/>
                      <a:r>
                        <a:rPr lang="en-US" sz="2000" dirty="0">
                          <a:effectLst/>
                        </a:rPr>
                        <a:t>Download Button for Translated Text</a:t>
                      </a:r>
                    </a:p>
                  </a:txBody>
                  <a:tcPr marL="9525" marR="9525" marT="9525" anchor="b"/>
                </a:tc>
                <a:extLst>
                  <a:ext uri="{0D108BD9-81ED-4DB2-BD59-A6C34878D82A}">
                    <a16:rowId xmlns:a16="http://schemas.microsoft.com/office/drawing/2014/main" val="1626008671"/>
                  </a:ext>
                </a:extLst>
              </a:tr>
              <a:tr h="462754">
                <a:tc>
                  <a:txBody>
                    <a:bodyPr/>
                    <a:lstStyle/>
                    <a:p>
                      <a:pPr algn="ctr" fontAlgn="b"/>
                      <a:r>
                        <a:rPr lang="en-US" sz="2000" dirty="0">
                          <a:effectLst/>
                        </a:rPr>
                        <a:t>LTA-151</a:t>
                      </a:r>
                    </a:p>
                  </a:txBody>
                  <a:tcPr marL="9525" marR="9525" marT="9525" anchor="b"/>
                </a:tc>
                <a:tc>
                  <a:txBody>
                    <a:bodyPr/>
                    <a:lstStyle/>
                    <a:p>
                      <a:pPr algn="ctr" fontAlgn="b"/>
                      <a:r>
                        <a:rPr lang="en-US" sz="2000" dirty="0">
                          <a:effectLst/>
                        </a:rPr>
                        <a:t>1</a:t>
                      </a:r>
                    </a:p>
                  </a:txBody>
                  <a:tcPr marL="9525" marR="9525" marT="9525" anchor="b"/>
                </a:tc>
                <a:tc>
                  <a:txBody>
                    <a:bodyPr/>
                    <a:lstStyle/>
                    <a:p>
                      <a:pPr algn="ctr" fontAlgn="b"/>
                      <a:r>
                        <a:rPr lang="en-US" sz="2000" dirty="0">
                          <a:effectLst/>
                        </a:rPr>
                        <a:t>Team</a:t>
                      </a:r>
                    </a:p>
                  </a:txBody>
                  <a:tcPr marL="9525" marR="9525" marT="9525" anchor="b"/>
                </a:tc>
                <a:tc>
                  <a:txBody>
                    <a:bodyPr/>
                    <a:lstStyle/>
                    <a:p>
                      <a:pPr algn="ctr" fontAlgn="b"/>
                      <a:r>
                        <a:rPr lang="en-US" sz="2000" dirty="0">
                          <a:effectLst/>
                        </a:rPr>
                        <a:t>make necessary modifications in our project as per professor’s feedback</a:t>
                      </a:r>
                    </a:p>
                  </a:txBody>
                  <a:tcPr marL="9525" marR="9525" marT="9525" anchor="b"/>
                </a:tc>
                <a:tc>
                  <a:txBody>
                    <a:bodyPr/>
                    <a:lstStyle/>
                    <a:p>
                      <a:pPr algn="ctr" fontAlgn="b"/>
                      <a:r>
                        <a:rPr lang="en-US" sz="2000" dirty="0">
                          <a:effectLst/>
                        </a:rPr>
                        <a:t>we deliver better presentation next sprint</a:t>
                      </a:r>
                    </a:p>
                  </a:txBody>
                  <a:tcPr marL="9525" marR="9525" marT="9525" anchor="b"/>
                </a:tc>
                <a:tc>
                  <a:txBody>
                    <a:bodyPr/>
                    <a:lstStyle/>
                    <a:p>
                      <a:pPr fontAlgn="b"/>
                      <a:r>
                        <a:rPr lang="en-US" sz="2000" dirty="0">
                          <a:effectLst/>
                        </a:rPr>
                        <a:t>Improvement Feedback from Sprint 1</a:t>
                      </a:r>
                    </a:p>
                  </a:txBody>
                  <a:tcPr marL="9525" marR="9525" marT="9525" anchor="b"/>
                </a:tc>
                <a:extLst>
                  <a:ext uri="{0D108BD9-81ED-4DB2-BD59-A6C34878D82A}">
                    <a16:rowId xmlns:a16="http://schemas.microsoft.com/office/drawing/2014/main" val="290533700"/>
                  </a:ext>
                </a:extLst>
              </a:tr>
              <a:tr h="462754">
                <a:tc>
                  <a:txBody>
                    <a:bodyPr/>
                    <a:lstStyle/>
                    <a:p>
                      <a:pPr algn="ctr" fontAlgn="b"/>
                      <a:r>
                        <a:rPr lang="en-US" sz="2000" dirty="0">
                          <a:effectLst/>
                        </a:rPr>
                        <a:t>LTA-149</a:t>
                      </a:r>
                    </a:p>
                  </a:txBody>
                  <a:tcPr marL="9525" marR="9525" marT="9525" anchor="b"/>
                </a:tc>
                <a:tc>
                  <a:txBody>
                    <a:bodyPr/>
                    <a:lstStyle/>
                    <a:p>
                      <a:pPr algn="ctr" fontAlgn="b"/>
                      <a:r>
                        <a:rPr lang="en-US" sz="2000" dirty="0">
                          <a:effectLst/>
                        </a:rPr>
                        <a:t>2</a:t>
                      </a:r>
                    </a:p>
                  </a:txBody>
                  <a:tcPr marL="9525" marR="9525" marT="9525" anchor="b"/>
                </a:tc>
                <a:tc>
                  <a:txBody>
                    <a:bodyPr/>
                    <a:lstStyle/>
                    <a:p>
                      <a:pPr algn="ctr" fontAlgn="b"/>
                      <a:r>
                        <a:rPr lang="en-US" sz="2000">
                          <a:effectLst/>
                        </a:rPr>
                        <a:t>Team Member</a:t>
                      </a:r>
                    </a:p>
                  </a:txBody>
                  <a:tcPr marL="9525" marR="9525" marT="9525" anchor="b"/>
                </a:tc>
                <a:tc>
                  <a:txBody>
                    <a:bodyPr/>
                    <a:lstStyle/>
                    <a:p>
                      <a:pPr algn="ctr" fontAlgn="b"/>
                      <a:r>
                        <a:rPr lang="en-US" sz="2000" dirty="0">
                          <a:effectLst/>
                        </a:rPr>
                        <a:t>update the wiki page with our current deliverable</a:t>
                      </a:r>
                    </a:p>
                  </a:txBody>
                  <a:tcPr marL="9525" marR="9525" marT="9525" anchor="b"/>
                </a:tc>
                <a:tc>
                  <a:txBody>
                    <a:bodyPr/>
                    <a:lstStyle/>
                    <a:p>
                      <a:pPr algn="ctr" fontAlgn="b"/>
                      <a:r>
                        <a:rPr lang="en-US" sz="2000" dirty="0">
                          <a:effectLst/>
                        </a:rPr>
                        <a:t>customers can checkout our current progress for this sprint</a:t>
                      </a:r>
                    </a:p>
                  </a:txBody>
                  <a:tcPr marL="9525" marR="9525" marT="9525" anchor="b"/>
                </a:tc>
                <a:tc>
                  <a:txBody>
                    <a:bodyPr/>
                    <a:lstStyle/>
                    <a:p>
                      <a:pPr fontAlgn="b"/>
                      <a:r>
                        <a:rPr lang="en-US" sz="2000" dirty="0">
                          <a:effectLst/>
                        </a:rPr>
                        <a:t>Wiki Page for Sprint 2</a:t>
                      </a:r>
                    </a:p>
                  </a:txBody>
                  <a:tcPr marL="9525" marR="9525" marT="9525" anchor="b"/>
                </a:tc>
                <a:extLst>
                  <a:ext uri="{0D108BD9-81ED-4DB2-BD59-A6C34878D82A}">
                    <a16:rowId xmlns:a16="http://schemas.microsoft.com/office/drawing/2014/main" val="863804230"/>
                  </a:ext>
                </a:extLst>
              </a:tr>
              <a:tr h="462754">
                <a:tc>
                  <a:txBody>
                    <a:bodyPr/>
                    <a:lstStyle/>
                    <a:p>
                      <a:pPr algn="ctr" fontAlgn="b"/>
                      <a:r>
                        <a:rPr lang="en-US" sz="2000" dirty="0">
                          <a:effectLst/>
                        </a:rPr>
                        <a:t>LTA-148</a:t>
                      </a:r>
                    </a:p>
                  </a:txBody>
                  <a:tcPr marL="9525" marR="9525" marT="9525" anchor="b"/>
                </a:tc>
                <a:tc>
                  <a:txBody>
                    <a:bodyPr/>
                    <a:lstStyle/>
                    <a:p>
                      <a:pPr algn="ctr" fontAlgn="b"/>
                      <a:r>
                        <a:rPr lang="en-US" sz="2000" dirty="0">
                          <a:effectLst/>
                        </a:rPr>
                        <a:t>5</a:t>
                      </a:r>
                    </a:p>
                  </a:txBody>
                  <a:tcPr marL="9525" marR="9525" marT="9525" anchor="b"/>
                </a:tc>
                <a:tc>
                  <a:txBody>
                    <a:bodyPr/>
                    <a:lstStyle/>
                    <a:p>
                      <a:pPr algn="ctr" fontAlgn="b"/>
                      <a:r>
                        <a:rPr lang="en-US" sz="2000" dirty="0">
                          <a:effectLst/>
                        </a:rPr>
                        <a:t>Client</a:t>
                      </a:r>
                    </a:p>
                  </a:txBody>
                  <a:tcPr marL="9525" marR="9525" marT="9525" anchor="b"/>
                </a:tc>
                <a:tc>
                  <a:txBody>
                    <a:bodyPr/>
                    <a:lstStyle/>
                    <a:p>
                      <a:pPr fontAlgn="b"/>
                      <a:r>
                        <a:rPr lang="en-US" sz="2000" dirty="0">
                          <a:effectLst/>
                        </a:rPr>
                        <a:t>like to know more about the product through a detailed technical paper</a:t>
                      </a:r>
                    </a:p>
                  </a:txBody>
                  <a:tcPr marL="9525" marR="9525" marT="9525" anchor="b"/>
                </a:tc>
                <a:tc>
                  <a:txBody>
                    <a:bodyPr/>
                    <a:lstStyle/>
                    <a:p>
                      <a:pPr fontAlgn="b"/>
                      <a:r>
                        <a:rPr lang="en-US" sz="2000" dirty="0">
                          <a:effectLst/>
                        </a:rPr>
                        <a:t>I can have documented understanding of the product.</a:t>
                      </a:r>
                    </a:p>
                  </a:txBody>
                  <a:tcPr marL="9525" marR="9525" marT="9525" anchor="b"/>
                </a:tc>
                <a:tc>
                  <a:txBody>
                    <a:bodyPr/>
                    <a:lstStyle/>
                    <a:p>
                      <a:pPr fontAlgn="b"/>
                      <a:r>
                        <a:rPr lang="en-US" sz="2000" dirty="0">
                          <a:effectLst/>
                        </a:rPr>
                        <a:t>Technical Report</a:t>
                      </a:r>
                    </a:p>
                  </a:txBody>
                  <a:tcPr marL="9525" marR="9525" marT="9525" anchor="b"/>
                </a:tc>
                <a:extLst>
                  <a:ext uri="{0D108BD9-81ED-4DB2-BD59-A6C34878D82A}">
                    <a16:rowId xmlns:a16="http://schemas.microsoft.com/office/drawing/2014/main" val="1447964872"/>
                  </a:ext>
                </a:extLst>
              </a:tr>
              <a:tr h="462754">
                <a:tc>
                  <a:txBody>
                    <a:bodyPr/>
                    <a:lstStyle/>
                    <a:p>
                      <a:pPr algn="ctr" fontAlgn="b"/>
                      <a:r>
                        <a:rPr lang="en-US" sz="2000" dirty="0">
                          <a:effectLst/>
                        </a:rPr>
                        <a:t>LTA-130</a:t>
                      </a:r>
                    </a:p>
                  </a:txBody>
                  <a:tcPr marL="9525" marR="9525" marT="9525" anchor="b"/>
                </a:tc>
                <a:tc>
                  <a:txBody>
                    <a:bodyPr/>
                    <a:lstStyle/>
                    <a:p>
                      <a:pPr algn="ctr" fontAlgn="b"/>
                      <a:r>
                        <a:rPr lang="en-US" sz="2000" dirty="0">
                          <a:effectLst/>
                        </a:rPr>
                        <a:t>3</a:t>
                      </a:r>
                    </a:p>
                  </a:txBody>
                  <a:tcPr marL="9525" marR="9525" marT="9525" anchor="b"/>
                </a:tc>
                <a:tc>
                  <a:txBody>
                    <a:bodyPr/>
                    <a:lstStyle/>
                    <a:p>
                      <a:pPr algn="ctr" fontAlgn="b"/>
                      <a:r>
                        <a:rPr lang="en-US" sz="2000" dirty="0">
                          <a:effectLst/>
                        </a:rPr>
                        <a:t>Accountant</a:t>
                      </a:r>
                    </a:p>
                  </a:txBody>
                  <a:tcPr marL="9525" marR="9525" marT="9525" anchor="b"/>
                </a:tc>
                <a:tc>
                  <a:txBody>
                    <a:bodyPr/>
                    <a:lstStyle/>
                    <a:p>
                      <a:pPr fontAlgn="b"/>
                      <a:r>
                        <a:rPr lang="en-US" sz="2000" dirty="0">
                          <a:effectLst/>
                        </a:rPr>
                        <a:t>to be able to reuse my past translations</a:t>
                      </a:r>
                    </a:p>
                  </a:txBody>
                  <a:tcPr marL="9525" marR="9525" marT="9525" anchor="b"/>
                </a:tc>
                <a:tc>
                  <a:txBody>
                    <a:bodyPr/>
                    <a:lstStyle/>
                    <a:p>
                      <a:pPr fontAlgn="b"/>
                      <a:r>
                        <a:rPr lang="en-US" sz="2000" dirty="0">
                          <a:effectLst/>
                        </a:rPr>
                        <a:t>I can revisit previous translations without re-entering the same text.</a:t>
                      </a:r>
                    </a:p>
                  </a:txBody>
                  <a:tcPr marL="9525" marR="9525" marT="9525" anchor="b"/>
                </a:tc>
                <a:tc>
                  <a:txBody>
                    <a:bodyPr/>
                    <a:lstStyle/>
                    <a:p>
                      <a:pPr fontAlgn="b"/>
                      <a:r>
                        <a:rPr lang="en-US" sz="2000" dirty="0">
                          <a:effectLst/>
                        </a:rPr>
                        <a:t>Ability to Reuse Past Translations</a:t>
                      </a:r>
                    </a:p>
                  </a:txBody>
                  <a:tcPr marL="9525" marR="9525" marT="9525" anchor="b"/>
                </a:tc>
                <a:extLst>
                  <a:ext uri="{0D108BD9-81ED-4DB2-BD59-A6C34878D82A}">
                    <a16:rowId xmlns:a16="http://schemas.microsoft.com/office/drawing/2014/main" val="4112372849"/>
                  </a:ext>
                </a:extLst>
              </a:tr>
              <a:tr h="462754">
                <a:tc>
                  <a:txBody>
                    <a:bodyPr/>
                    <a:lstStyle/>
                    <a:p>
                      <a:pPr algn="ctr" fontAlgn="b"/>
                      <a:r>
                        <a:rPr lang="en-US" sz="2000" dirty="0">
                          <a:effectLst/>
                        </a:rPr>
                        <a:t>LTA-137</a:t>
                      </a:r>
                    </a:p>
                  </a:txBody>
                  <a:tcPr marL="9525" marR="9525" marT="9525" anchor="b"/>
                </a:tc>
                <a:tc>
                  <a:txBody>
                    <a:bodyPr/>
                    <a:lstStyle/>
                    <a:p>
                      <a:pPr algn="ctr" fontAlgn="b"/>
                      <a:r>
                        <a:rPr lang="en-US" sz="2000" dirty="0">
                          <a:effectLst/>
                        </a:rPr>
                        <a:t>2</a:t>
                      </a:r>
                    </a:p>
                  </a:txBody>
                  <a:tcPr marL="9525" marR="9525" marT="9525" anchor="b"/>
                </a:tc>
                <a:tc>
                  <a:txBody>
                    <a:bodyPr/>
                    <a:lstStyle/>
                    <a:p>
                      <a:pPr algn="ctr" fontAlgn="b"/>
                      <a:r>
                        <a:rPr lang="en-US" sz="2000" dirty="0">
                          <a:effectLst/>
                        </a:rPr>
                        <a:t>Frequent user</a:t>
                      </a:r>
                    </a:p>
                  </a:txBody>
                  <a:tcPr marL="9525" marR="9525" marT="9525" anchor="b"/>
                </a:tc>
                <a:tc>
                  <a:txBody>
                    <a:bodyPr/>
                    <a:lstStyle/>
                    <a:p>
                      <a:pPr fontAlgn="b"/>
                      <a:r>
                        <a:rPr lang="en-US" sz="2000" dirty="0">
                          <a:effectLst/>
                        </a:rPr>
                        <a:t>to access my profile and settings through dropdown menus on the right side of the header</a:t>
                      </a:r>
                    </a:p>
                  </a:txBody>
                  <a:tcPr marL="9525" marR="9525" marT="9525" anchor="b"/>
                </a:tc>
                <a:tc>
                  <a:txBody>
                    <a:bodyPr/>
                    <a:lstStyle/>
                    <a:p>
                      <a:pPr fontAlgn="b"/>
                      <a:r>
                        <a:rPr lang="en-US" sz="2000" dirty="0">
                          <a:effectLst/>
                        </a:rPr>
                        <a:t>I can manage my account and customize my </a:t>
                      </a:r>
                    </a:p>
                  </a:txBody>
                  <a:tcPr marL="9525" marR="9525" marT="9525" anchor="b"/>
                </a:tc>
                <a:tc>
                  <a:txBody>
                    <a:bodyPr/>
                    <a:lstStyle/>
                    <a:p>
                      <a:pPr fontAlgn="b"/>
                      <a:r>
                        <a:rPr lang="en-US" sz="2000" dirty="0">
                          <a:effectLst/>
                        </a:rPr>
                        <a:t>Dropdown Menus for Profile and Settings</a:t>
                      </a:r>
                    </a:p>
                  </a:txBody>
                  <a:tcPr marL="9525" marR="9525" marT="9525" anchor="b"/>
                </a:tc>
                <a:extLst>
                  <a:ext uri="{0D108BD9-81ED-4DB2-BD59-A6C34878D82A}">
                    <a16:rowId xmlns:a16="http://schemas.microsoft.com/office/drawing/2014/main" val="1131770343"/>
                  </a:ext>
                </a:extLst>
              </a:tr>
            </a:tbl>
          </a:graphicData>
        </a:graphic>
      </p:graphicFrame>
      <p:sp>
        <p:nvSpPr>
          <p:cNvPr id="10" name="TextBox 9">
            <a:extLst>
              <a:ext uri="{FF2B5EF4-FFF2-40B4-BE49-F238E27FC236}">
                <a16:creationId xmlns:a16="http://schemas.microsoft.com/office/drawing/2014/main" id="{40D01773-9122-9B95-D6B3-03E92775756E}"/>
              </a:ext>
            </a:extLst>
          </p:cNvPr>
          <p:cNvSpPr txBox="1"/>
          <p:nvPr/>
        </p:nvSpPr>
        <p:spPr>
          <a:xfrm>
            <a:off x="12857521" y="9196848"/>
            <a:ext cx="53530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The User Story ID Number is our Jira Ticket ID</a:t>
            </a:r>
            <a:endParaRPr lang="en-US">
              <a:solidFill>
                <a:schemeClr val="bg1"/>
              </a:solidFill>
            </a:endParaRPr>
          </a:p>
        </p:txBody>
      </p:sp>
    </p:spTree>
    <p:extLst>
      <p:ext uri="{BB962C8B-B14F-4D97-AF65-F5344CB8AC3E}">
        <p14:creationId xmlns:p14="http://schemas.microsoft.com/office/powerpoint/2010/main" val="4090170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573902" y="128080"/>
            <a:ext cx="15805214" cy="1399229"/>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Product Backlog</a:t>
            </a: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graphicFrame>
        <p:nvGraphicFramePr>
          <p:cNvPr id="6" name="Table 5">
            <a:extLst>
              <a:ext uri="{FF2B5EF4-FFF2-40B4-BE49-F238E27FC236}">
                <a16:creationId xmlns:a16="http://schemas.microsoft.com/office/drawing/2014/main" id="{90BEF11B-1018-EA4B-D32F-FBE0917524C9}"/>
              </a:ext>
            </a:extLst>
          </p:cNvPr>
          <p:cNvGraphicFramePr>
            <a:graphicFrameLocks noGrp="1"/>
          </p:cNvGraphicFramePr>
          <p:nvPr>
            <p:extLst>
              <p:ext uri="{D42A27DB-BD31-4B8C-83A1-F6EECF244321}">
                <p14:modId xmlns:p14="http://schemas.microsoft.com/office/powerpoint/2010/main" val="169874235"/>
              </p:ext>
            </p:extLst>
          </p:nvPr>
        </p:nvGraphicFramePr>
        <p:xfrm>
          <a:off x="2039579" y="2023418"/>
          <a:ext cx="14587781" cy="5477146"/>
        </p:xfrm>
        <a:graphic>
          <a:graphicData uri="http://schemas.openxmlformats.org/drawingml/2006/table">
            <a:tbl>
              <a:tblPr bandRow="1">
                <a:tableStyleId>{775DCB02-9BB8-47FD-8907-85C794F793BA}</a:tableStyleId>
              </a:tblPr>
              <a:tblGrid>
                <a:gridCol w="1530623">
                  <a:extLst>
                    <a:ext uri="{9D8B030D-6E8A-4147-A177-3AD203B41FA5}">
                      <a16:colId xmlns:a16="http://schemas.microsoft.com/office/drawing/2014/main" val="2849439345"/>
                    </a:ext>
                  </a:extLst>
                </a:gridCol>
                <a:gridCol w="1577480">
                  <a:extLst>
                    <a:ext uri="{9D8B030D-6E8A-4147-A177-3AD203B41FA5}">
                      <a16:colId xmlns:a16="http://schemas.microsoft.com/office/drawing/2014/main" val="733487256"/>
                    </a:ext>
                  </a:extLst>
                </a:gridCol>
                <a:gridCol w="1171395">
                  <a:extLst>
                    <a:ext uri="{9D8B030D-6E8A-4147-A177-3AD203B41FA5}">
                      <a16:colId xmlns:a16="http://schemas.microsoft.com/office/drawing/2014/main" val="1119893035"/>
                    </a:ext>
                  </a:extLst>
                </a:gridCol>
                <a:gridCol w="2186605">
                  <a:extLst>
                    <a:ext uri="{9D8B030D-6E8A-4147-A177-3AD203B41FA5}">
                      <a16:colId xmlns:a16="http://schemas.microsoft.com/office/drawing/2014/main" val="548817895"/>
                    </a:ext>
                  </a:extLst>
                </a:gridCol>
                <a:gridCol w="4904244">
                  <a:extLst>
                    <a:ext uri="{9D8B030D-6E8A-4147-A177-3AD203B41FA5}">
                      <a16:colId xmlns:a16="http://schemas.microsoft.com/office/drawing/2014/main" val="4222410930"/>
                    </a:ext>
                  </a:extLst>
                </a:gridCol>
                <a:gridCol w="3217434">
                  <a:extLst>
                    <a:ext uri="{9D8B030D-6E8A-4147-A177-3AD203B41FA5}">
                      <a16:colId xmlns:a16="http://schemas.microsoft.com/office/drawing/2014/main" val="702625707"/>
                    </a:ext>
                  </a:extLst>
                </a:gridCol>
              </a:tblGrid>
              <a:tr h="386436">
                <a:tc>
                  <a:txBody>
                    <a:bodyPr/>
                    <a:lstStyle/>
                    <a:p>
                      <a:pPr algn="ctr" fontAlgn="b"/>
                      <a:r>
                        <a:rPr lang="en-US" sz="2000" dirty="0">
                          <a:effectLst/>
                        </a:rPr>
                        <a:t>User Story ID</a:t>
                      </a:r>
                    </a:p>
                  </a:txBody>
                  <a:tcPr marL="9525" marR="9525" marT="9525" anchor="b"/>
                </a:tc>
                <a:tc>
                  <a:txBody>
                    <a:bodyPr/>
                    <a:lstStyle/>
                    <a:p>
                      <a:pPr algn="ctr" fontAlgn="b"/>
                      <a:r>
                        <a:rPr lang="en-US" sz="2000" dirty="0">
                          <a:effectLst/>
                        </a:rPr>
                        <a:t>Point estimated</a:t>
                      </a:r>
                    </a:p>
                  </a:txBody>
                  <a:tcPr marL="9525" marR="9525" marT="9525" anchor="b"/>
                </a:tc>
                <a:tc>
                  <a:txBody>
                    <a:bodyPr/>
                    <a:lstStyle/>
                    <a:p>
                      <a:pPr algn="ctr" fontAlgn="b"/>
                      <a:r>
                        <a:rPr lang="en-US" sz="2000" dirty="0">
                          <a:effectLst/>
                        </a:rPr>
                        <a:t>As a(n)</a:t>
                      </a:r>
                    </a:p>
                  </a:txBody>
                  <a:tcPr marL="9525" marR="9525" marT="9525" anchor="b"/>
                </a:tc>
                <a:tc>
                  <a:txBody>
                    <a:bodyPr/>
                    <a:lstStyle/>
                    <a:p>
                      <a:pPr algn="ctr" fontAlgn="b"/>
                      <a:r>
                        <a:rPr lang="en-US" sz="2000" dirty="0">
                          <a:effectLst/>
                        </a:rPr>
                        <a:t>I want </a:t>
                      </a:r>
                    </a:p>
                  </a:txBody>
                  <a:tcPr marL="9525" marR="9525" marT="9525" anchor="b"/>
                </a:tc>
                <a:tc>
                  <a:txBody>
                    <a:bodyPr/>
                    <a:lstStyle/>
                    <a:p>
                      <a:pPr algn="ctr" fontAlgn="b"/>
                      <a:r>
                        <a:rPr lang="en-US" sz="2000" dirty="0">
                          <a:effectLst/>
                        </a:rPr>
                        <a:t>So that</a:t>
                      </a:r>
                    </a:p>
                  </a:txBody>
                  <a:tcPr marL="9525" marR="9525" marT="9525" anchor="b"/>
                </a:tc>
                <a:tc>
                  <a:txBody>
                    <a:bodyPr/>
                    <a:lstStyle/>
                    <a:p>
                      <a:pPr algn="ctr" fontAlgn="b"/>
                      <a:r>
                        <a:rPr lang="en-US" sz="2000" dirty="0">
                          <a:effectLst/>
                        </a:rPr>
                        <a:t>Feature</a:t>
                      </a:r>
                    </a:p>
                  </a:txBody>
                  <a:tcPr marL="9525" marR="9525" marT="9525" anchor="b"/>
                </a:tc>
                <a:extLst>
                  <a:ext uri="{0D108BD9-81ED-4DB2-BD59-A6C34878D82A}">
                    <a16:rowId xmlns:a16="http://schemas.microsoft.com/office/drawing/2014/main" val="1437929691"/>
                  </a:ext>
                </a:extLst>
              </a:tr>
              <a:tr h="1159308">
                <a:tc>
                  <a:txBody>
                    <a:bodyPr/>
                    <a:lstStyle/>
                    <a:p>
                      <a:pPr algn="ctr" fontAlgn="b"/>
                      <a:r>
                        <a:rPr lang="en-US" sz="2000" dirty="0">
                          <a:effectLst/>
                        </a:rPr>
                        <a:t>LTA-132</a:t>
                      </a:r>
                    </a:p>
                  </a:txBody>
                  <a:tcPr marL="9525" marR="9525" marT="9525" anchor="b"/>
                </a:tc>
                <a:tc>
                  <a:txBody>
                    <a:bodyPr/>
                    <a:lstStyle/>
                    <a:p>
                      <a:pPr algn="ctr" fontAlgn="b"/>
                      <a:r>
                        <a:rPr lang="en-US" sz="2000" dirty="0">
                          <a:effectLst/>
                        </a:rPr>
                        <a:t>5</a:t>
                      </a:r>
                    </a:p>
                  </a:txBody>
                  <a:tcPr marL="9525" marR="9525" marT="9525" anchor="b"/>
                </a:tc>
                <a:tc>
                  <a:txBody>
                    <a:bodyPr/>
                    <a:lstStyle/>
                    <a:p>
                      <a:pPr algn="ctr" fontAlgn="b"/>
                      <a:r>
                        <a:rPr lang="en-US" sz="2000">
                          <a:effectLst/>
                        </a:rPr>
                        <a:t>Student</a:t>
                      </a:r>
                    </a:p>
                  </a:txBody>
                  <a:tcPr marL="9525" marR="9525" marT="9525" anchor="b"/>
                </a:tc>
                <a:tc>
                  <a:txBody>
                    <a:bodyPr/>
                    <a:lstStyle/>
                    <a:p>
                      <a:pPr algn="ctr" fontAlgn="b"/>
                      <a:r>
                        <a:rPr lang="en-US" sz="2000" dirty="0">
                          <a:solidFill>
                            <a:srgbClr val="172B4D"/>
                          </a:solidFill>
                          <a:effectLst/>
                        </a:rPr>
                        <a:t>a toggle button to switch between light and dark modes</a:t>
                      </a:r>
                    </a:p>
                  </a:txBody>
                  <a:tcPr marL="9525" marR="9525" marT="9525" anchor="b"/>
                </a:tc>
                <a:tc>
                  <a:txBody>
                    <a:bodyPr/>
                    <a:lstStyle/>
                    <a:p>
                      <a:pPr algn="ctr" fontAlgn="b"/>
                      <a:r>
                        <a:rPr lang="en-US" sz="2000" dirty="0">
                          <a:solidFill>
                            <a:srgbClr val="172B4D"/>
                          </a:solidFill>
                          <a:effectLst/>
                        </a:rPr>
                        <a:t>I can change the interface based on my preference.</a:t>
                      </a:r>
                    </a:p>
                  </a:txBody>
                  <a:tcPr marL="9525" marR="9525" marT="9525" anchor="b"/>
                </a:tc>
                <a:tc>
                  <a:txBody>
                    <a:bodyPr/>
                    <a:lstStyle/>
                    <a:p>
                      <a:pPr algn="ctr" fontAlgn="b"/>
                      <a:r>
                        <a:rPr lang="en-US" sz="2000" dirty="0">
                          <a:effectLst/>
                        </a:rPr>
                        <a:t>Toggle Button for Light/Dark Mode</a:t>
                      </a:r>
                    </a:p>
                  </a:txBody>
                  <a:tcPr marL="9525" marR="9525" marT="9525" anchor="b"/>
                </a:tc>
                <a:extLst>
                  <a:ext uri="{0D108BD9-81ED-4DB2-BD59-A6C34878D82A}">
                    <a16:rowId xmlns:a16="http://schemas.microsoft.com/office/drawing/2014/main" val="4081018038"/>
                  </a:ext>
                </a:extLst>
              </a:tr>
              <a:tr h="910883">
                <a:tc>
                  <a:txBody>
                    <a:bodyPr/>
                    <a:lstStyle/>
                    <a:p>
                      <a:pPr algn="ctr" fontAlgn="b"/>
                      <a:r>
                        <a:rPr lang="en-US" sz="2000" dirty="0">
                          <a:effectLst/>
                        </a:rPr>
                        <a:t>LTA-133</a:t>
                      </a:r>
                    </a:p>
                  </a:txBody>
                  <a:tcPr marL="9525" marR="9525" marT="9525" anchor="b"/>
                </a:tc>
                <a:tc>
                  <a:txBody>
                    <a:bodyPr/>
                    <a:lstStyle/>
                    <a:p>
                      <a:pPr algn="ctr" fontAlgn="b"/>
                      <a:r>
                        <a:rPr lang="en-US" sz="2000" dirty="0">
                          <a:effectLst/>
                        </a:rPr>
                        <a:t>3</a:t>
                      </a:r>
                    </a:p>
                  </a:txBody>
                  <a:tcPr marL="9525" marR="9525" marT="9525" anchor="b"/>
                </a:tc>
                <a:tc>
                  <a:txBody>
                    <a:bodyPr/>
                    <a:lstStyle/>
                    <a:p>
                      <a:pPr algn="ctr" fontAlgn="b"/>
                      <a:r>
                        <a:rPr lang="en-US" sz="2000" dirty="0">
                          <a:effectLst/>
                        </a:rPr>
                        <a:t>Elder person</a:t>
                      </a:r>
                    </a:p>
                  </a:txBody>
                  <a:tcPr marL="9525" marR="9525" marT="9525" anchor="b"/>
                </a:tc>
                <a:tc>
                  <a:txBody>
                    <a:bodyPr/>
                    <a:lstStyle/>
                    <a:p>
                      <a:pPr algn="ctr" fontAlgn="b"/>
                      <a:r>
                        <a:rPr lang="en-US" sz="2000" dirty="0">
                          <a:solidFill>
                            <a:srgbClr val="172B4D"/>
                          </a:solidFill>
                          <a:effectLst/>
                        </a:rPr>
                        <a:t>my theme preference (light or dark mode) to be saved</a:t>
                      </a:r>
                    </a:p>
                  </a:txBody>
                  <a:tcPr marL="9525" marR="9525" marT="9525" anchor="b"/>
                </a:tc>
                <a:tc>
                  <a:txBody>
                    <a:bodyPr/>
                    <a:lstStyle/>
                    <a:p>
                      <a:pPr algn="ctr" fontAlgn="b"/>
                      <a:r>
                        <a:rPr lang="en-US" sz="2000" dirty="0">
                          <a:solidFill>
                            <a:srgbClr val="172B4D"/>
                          </a:solidFill>
                          <a:effectLst/>
                        </a:rPr>
                        <a:t>I can continue using my preferred mode across different sessions without resetting it.</a:t>
                      </a:r>
                    </a:p>
                  </a:txBody>
                  <a:tcPr marL="9525" marR="9525" marT="9525" anchor="b"/>
                </a:tc>
                <a:tc>
                  <a:txBody>
                    <a:bodyPr/>
                    <a:lstStyle/>
                    <a:p>
                      <a:pPr algn="ctr" fontAlgn="b"/>
                      <a:r>
                        <a:rPr lang="en-US" sz="2000" dirty="0">
                          <a:effectLst/>
                        </a:rPr>
                        <a:t>Persisting Theme Preference Across Sessions</a:t>
                      </a:r>
                    </a:p>
                  </a:txBody>
                  <a:tcPr marL="9525" marR="9525" marT="9525" anchor="b"/>
                </a:tc>
                <a:extLst>
                  <a:ext uri="{0D108BD9-81ED-4DB2-BD59-A6C34878D82A}">
                    <a16:rowId xmlns:a16="http://schemas.microsoft.com/office/drawing/2014/main" val="1602258190"/>
                  </a:ext>
                </a:extLst>
              </a:tr>
              <a:tr h="1104103">
                <a:tc>
                  <a:txBody>
                    <a:bodyPr/>
                    <a:lstStyle/>
                    <a:p>
                      <a:pPr algn="ctr" fontAlgn="b"/>
                      <a:r>
                        <a:rPr lang="en-US" sz="2000" dirty="0">
                          <a:effectLst/>
                        </a:rPr>
                        <a:t>LTA-134</a:t>
                      </a:r>
                    </a:p>
                  </a:txBody>
                  <a:tcPr marL="9525" marR="9525" marT="9525" anchor="b"/>
                </a:tc>
                <a:tc>
                  <a:txBody>
                    <a:bodyPr/>
                    <a:lstStyle/>
                    <a:p>
                      <a:pPr algn="ctr" fontAlgn="b"/>
                      <a:r>
                        <a:rPr lang="en-US" sz="2000" dirty="0">
                          <a:effectLst/>
                        </a:rPr>
                        <a:t>3</a:t>
                      </a:r>
                    </a:p>
                  </a:txBody>
                  <a:tcPr marL="9525" marR="9525" marT="9525" anchor="b"/>
                </a:tc>
                <a:tc>
                  <a:txBody>
                    <a:bodyPr/>
                    <a:lstStyle/>
                    <a:p>
                      <a:pPr algn="ctr" fontAlgn="b"/>
                      <a:r>
                        <a:rPr lang="en-US" sz="2000" dirty="0">
                          <a:effectLst/>
                        </a:rPr>
                        <a:t>Editor</a:t>
                      </a:r>
                    </a:p>
                  </a:txBody>
                  <a:tcPr marL="9525" marR="9525" marT="9525" anchor="b"/>
                </a:tc>
                <a:tc>
                  <a:txBody>
                    <a:bodyPr/>
                    <a:lstStyle/>
                    <a:p>
                      <a:pPr algn="ctr" fontAlgn="b"/>
                      <a:r>
                        <a:rPr lang="en-US" sz="2000" dirty="0">
                          <a:solidFill>
                            <a:srgbClr val="172B4D"/>
                          </a:solidFill>
                          <a:effectLst/>
                        </a:rPr>
                        <a:t>to mark a translation as a favorite by clicking a star icon</a:t>
                      </a:r>
                    </a:p>
                  </a:txBody>
                  <a:tcPr marL="9525" marR="9525" marT="9525" anchor="b"/>
                </a:tc>
                <a:tc>
                  <a:txBody>
                    <a:bodyPr/>
                    <a:lstStyle/>
                    <a:p>
                      <a:pPr algn="ctr" fontAlgn="b"/>
                      <a:r>
                        <a:rPr lang="en-US" sz="2000" dirty="0">
                          <a:solidFill>
                            <a:srgbClr val="172B4D"/>
                          </a:solidFill>
                          <a:effectLst/>
                        </a:rPr>
                        <a:t>I can easily identify and access important translations later.</a:t>
                      </a:r>
                    </a:p>
                  </a:txBody>
                  <a:tcPr marL="9525" marR="9525" marT="9525" anchor="b"/>
                </a:tc>
                <a:tc>
                  <a:txBody>
                    <a:bodyPr/>
                    <a:lstStyle/>
                    <a:p>
                      <a:pPr algn="ctr" fontAlgn="b"/>
                      <a:r>
                        <a:rPr lang="en-US" sz="2000" dirty="0">
                          <a:effectLst/>
                        </a:rPr>
                        <a:t>Marking and Unmarking a Translation as a Favorite</a:t>
                      </a:r>
                      <a:endParaRPr lang="en-US" sz="2000" dirty="0" err="1">
                        <a:effectLst/>
                      </a:endParaRPr>
                    </a:p>
                  </a:txBody>
                  <a:tcPr marL="9525" marR="9525" marT="9525" anchor="b"/>
                </a:tc>
                <a:extLst>
                  <a:ext uri="{0D108BD9-81ED-4DB2-BD59-A6C34878D82A}">
                    <a16:rowId xmlns:a16="http://schemas.microsoft.com/office/drawing/2014/main" val="2449907177"/>
                  </a:ext>
                </a:extLst>
              </a:tr>
              <a:tr h="1214513">
                <a:tc>
                  <a:txBody>
                    <a:bodyPr/>
                    <a:lstStyle/>
                    <a:p>
                      <a:pPr algn="ctr" fontAlgn="b"/>
                      <a:r>
                        <a:rPr lang="en-US" sz="2000" dirty="0">
                          <a:effectLst/>
                        </a:rPr>
                        <a:t>LTA-135</a:t>
                      </a:r>
                    </a:p>
                  </a:txBody>
                  <a:tcPr marL="9525" marR="9525" marT="9525" anchor="b"/>
                </a:tc>
                <a:tc>
                  <a:txBody>
                    <a:bodyPr/>
                    <a:lstStyle/>
                    <a:p>
                      <a:pPr algn="ctr" fontAlgn="b"/>
                      <a:r>
                        <a:rPr lang="en-US" sz="2000" dirty="0">
                          <a:effectLst/>
                        </a:rPr>
                        <a:t>5</a:t>
                      </a:r>
                    </a:p>
                  </a:txBody>
                  <a:tcPr marL="9525" marR="9525" marT="9525" anchor="b"/>
                </a:tc>
                <a:tc>
                  <a:txBody>
                    <a:bodyPr/>
                    <a:lstStyle/>
                    <a:p>
                      <a:pPr algn="ctr" fontAlgn="b"/>
                      <a:r>
                        <a:rPr lang="en-US" sz="2000" dirty="0">
                          <a:effectLst/>
                        </a:rPr>
                        <a:t>Artist</a:t>
                      </a:r>
                    </a:p>
                  </a:txBody>
                  <a:tcPr marL="9525" marR="9525" marT="9525" anchor="b"/>
                </a:tc>
                <a:tc>
                  <a:txBody>
                    <a:bodyPr/>
                    <a:lstStyle/>
                    <a:p>
                      <a:pPr algn="ctr" fontAlgn="b"/>
                      <a:r>
                        <a:rPr lang="en-US" sz="2000" dirty="0">
                          <a:solidFill>
                            <a:srgbClr val="172B4D"/>
                          </a:solidFill>
                          <a:effectLst/>
                        </a:rPr>
                        <a:t>to access my saved favorite translations in a dedicated "Favorites" section</a:t>
                      </a:r>
                    </a:p>
                  </a:txBody>
                  <a:tcPr marL="9525" marR="9525" marT="9525" anchor="b"/>
                </a:tc>
                <a:tc>
                  <a:txBody>
                    <a:bodyPr/>
                    <a:lstStyle/>
                    <a:p>
                      <a:pPr algn="ctr" fontAlgn="b"/>
                      <a:r>
                        <a:rPr lang="en-US" sz="2000" dirty="0">
                          <a:solidFill>
                            <a:srgbClr val="172B4D"/>
                          </a:solidFill>
                          <a:effectLst/>
                        </a:rPr>
                        <a:t>I can easily find and reuse my important translations.</a:t>
                      </a:r>
                    </a:p>
                  </a:txBody>
                  <a:tcPr marL="9525" marR="9525" marT="9525" anchor="b"/>
                </a:tc>
                <a:tc>
                  <a:txBody>
                    <a:bodyPr/>
                    <a:lstStyle/>
                    <a:p>
                      <a:pPr algn="ctr" fontAlgn="b"/>
                      <a:r>
                        <a:rPr lang="en-US" sz="2000" dirty="0">
                          <a:effectLst/>
                        </a:rPr>
                        <a:t>Accessing Favorite Translations</a:t>
                      </a:r>
                    </a:p>
                  </a:txBody>
                  <a:tcPr marL="9525" marR="9525" marT="9525" anchor="b"/>
                </a:tc>
                <a:extLst>
                  <a:ext uri="{0D108BD9-81ED-4DB2-BD59-A6C34878D82A}">
                    <a16:rowId xmlns:a16="http://schemas.microsoft.com/office/drawing/2014/main" val="2312662451"/>
                  </a:ext>
                </a:extLst>
              </a:tr>
            </a:tbl>
          </a:graphicData>
        </a:graphic>
      </p:graphicFrame>
      <p:sp>
        <p:nvSpPr>
          <p:cNvPr id="11" name="TextBox 10">
            <a:extLst>
              <a:ext uri="{FF2B5EF4-FFF2-40B4-BE49-F238E27FC236}">
                <a16:creationId xmlns:a16="http://schemas.microsoft.com/office/drawing/2014/main" id="{29ABA5F7-7B2D-93E1-7BF1-6A6F5FE251E3}"/>
              </a:ext>
            </a:extLst>
          </p:cNvPr>
          <p:cNvSpPr txBox="1"/>
          <p:nvPr/>
        </p:nvSpPr>
        <p:spPr>
          <a:xfrm>
            <a:off x="12343674" y="7880890"/>
            <a:ext cx="53530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The User Story ID Number is our Jira Ticket ID</a:t>
            </a:r>
            <a:endParaRPr lang="en-US">
              <a:solidFill>
                <a:schemeClr val="bg1"/>
              </a:solidFill>
            </a:endParaRPr>
          </a:p>
        </p:txBody>
      </p:sp>
    </p:spTree>
    <p:extLst>
      <p:ext uri="{BB962C8B-B14F-4D97-AF65-F5344CB8AC3E}">
        <p14:creationId xmlns:p14="http://schemas.microsoft.com/office/powerpoint/2010/main" val="11355076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795128" y="-4469"/>
            <a:ext cx="15805214" cy="1427057"/>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Sprint 2 Backlog</a:t>
            </a: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graphicFrame>
        <p:nvGraphicFramePr>
          <p:cNvPr id="3" name="Table 2">
            <a:extLst>
              <a:ext uri="{FF2B5EF4-FFF2-40B4-BE49-F238E27FC236}">
                <a16:creationId xmlns:a16="http://schemas.microsoft.com/office/drawing/2014/main" id="{DD4C952B-355B-E342-78DB-B5D710817465}"/>
              </a:ext>
            </a:extLst>
          </p:cNvPr>
          <p:cNvGraphicFramePr>
            <a:graphicFrameLocks noGrp="1"/>
          </p:cNvGraphicFramePr>
          <p:nvPr>
            <p:extLst>
              <p:ext uri="{D42A27DB-BD31-4B8C-83A1-F6EECF244321}">
                <p14:modId xmlns:p14="http://schemas.microsoft.com/office/powerpoint/2010/main" val="2671336496"/>
              </p:ext>
            </p:extLst>
          </p:nvPr>
        </p:nvGraphicFramePr>
        <p:xfrm>
          <a:off x="1080525" y="1399345"/>
          <a:ext cx="15258449" cy="8322252"/>
        </p:xfrm>
        <a:graphic>
          <a:graphicData uri="http://schemas.openxmlformats.org/drawingml/2006/table">
            <a:tbl>
              <a:tblPr bandRow="1">
                <a:tableStyleId>{775DCB02-9BB8-47FD-8907-85C794F793BA}</a:tableStyleId>
              </a:tblPr>
              <a:tblGrid>
                <a:gridCol w="1407256">
                  <a:extLst>
                    <a:ext uri="{9D8B030D-6E8A-4147-A177-3AD203B41FA5}">
                      <a16:colId xmlns:a16="http://schemas.microsoft.com/office/drawing/2014/main" val="1857078436"/>
                    </a:ext>
                  </a:extLst>
                </a:gridCol>
                <a:gridCol w="1691869">
                  <a:extLst>
                    <a:ext uri="{9D8B030D-6E8A-4147-A177-3AD203B41FA5}">
                      <a16:colId xmlns:a16="http://schemas.microsoft.com/office/drawing/2014/main" val="2132455037"/>
                    </a:ext>
                  </a:extLst>
                </a:gridCol>
                <a:gridCol w="1359820">
                  <a:extLst>
                    <a:ext uri="{9D8B030D-6E8A-4147-A177-3AD203B41FA5}">
                      <a16:colId xmlns:a16="http://schemas.microsoft.com/office/drawing/2014/main" val="53493027"/>
                    </a:ext>
                  </a:extLst>
                </a:gridCol>
                <a:gridCol w="4617065">
                  <a:extLst>
                    <a:ext uri="{9D8B030D-6E8A-4147-A177-3AD203B41FA5}">
                      <a16:colId xmlns:a16="http://schemas.microsoft.com/office/drawing/2014/main" val="1521027609"/>
                    </a:ext>
                  </a:extLst>
                </a:gridCol>
                <a:gridCol w="4016214">
                  <a:extLst>
                    <a:ext uri="{9D8B030D-6E8A-4147-A177-3AD203B41FA5}">
                      <a16:colId xmlns:a16="http://schemas.microsoft.com/office/drawing/2014/main" val="57424034"/>
                    </a:ext>
                  </a:extLst>
                </a:gridCol>
                <a:gridCol w="2166225">
                  <a:extLst>
                    <a:ext uri="{9D8B030D-6E8A-4147-A177-3AD203B41FA5}">
                      <a16:colId xmlns:a16="http://schemas.microsoft.com/office/drawing/2014/main" val="3289670309"/>
                    </a:ext>
                  </a:extLst>
                </a:gridCol>
              </a:tblGrid>
              <a:tr h="327973">
                <a:tc>
                  <a:txBody>
                    <a:bodyPr/>
                    <a:lstStyle/>
                    <a:p>
                      <a:pPr algn="ctr" fontAlgn="b"/>
                      <a:r>
                        <a:rPr lang="en-US" sz="1400" u="none" strike="noStrike" dirty="0">
                          <a:solidFill>
                            <a:srgbClr val="000000"/>
                          </a:solidFill>
                          <a:effectLst/>
                        </a:rPr>
                        <a:t>User Story ID</a:t>
                      </a:r>
                    </a:p>
                  </a:txBody>
                  <a:tcPr marL="9525" marR="9525" marT="9525" anchor="b"/>
                </a:tc>
                <a:tc>
                  <a:txBody>
                    <a:bodyPr/>
                    <a:lstStyle/>
                    <a:p>
                      <a:pPr algn="ctr" fontAlgn="b"/>
                      <a:r>
                        <a:rPr lang="en-US" sz="1400" u="none" strike="noStrike" dirty="0">
                          <a:solidFill>
                            <a:srgbClr val="000000"/>
                          </a:solidFill>
                          <a:effectLst/>
                        </a:rPr>
                        <a:t>Point estimated</a:t>
                      </a:r>
                    </a:p>
                  </a:txBody>
                  <a:tcPr marL="9525" marR="9525" marT="9525" anchor="b"/>
                </a:tc>
                <a:tc>
                  <a:txBody>
                    <a:bodyPr/>
                    <a:lstStyle/>
                    <a:p>
                      <a:pPr algn="ctr" fontAlgn="b"/>
                      <a:r>
                        <a:rPr lang="en-US" sz="1400" u="none" strike="noStrike" dirty="0">
                          <a:solidFill>
                            <a:srgbClr val="000000"/>
                          </a:solidFill>
                          <a:effectLst/>
                        </a:rPr>
                        <a:t>As a(n)</a:t>
                      </a:r>
                    </a:p>
                  </a:txBody>
                  <a:tcPr marL="9525" marR="9525" marT="9525" anchor="b"/>
                </a:tc>
                <a:tc>
                  <a:txBody>
                    <a:bodyPr/>
                    <a:lstStyle/>
                    <a:p>
                      <a:pPr algn="ctr" fontAlgn="b"/>
                      <a:r>
                        <a:rPr lang="en-US" sz="1400" u="none" strike="noStrike" dirty="0">
                          <a:solidFill>
                            <a:srgbClr val="000000"/>
                          </a:solidFill>
                          <a:effectLst/>
                        </a:rPr>
                        <a:t>I want </a:t>
                      </a:r>
                    </a:p>
                  </a:txBody>
                  <a:tcPr marL="9525" marR="9525" marT="9525" anchor="b"/>
                </a:tc>
                <a:tc>
                  <a:txBody>
                    <a:bodyPr/>
                    <a:lstStyle/>
                    <a:p>
                      <a:pPr algn="ctr" fontAlgn="b"/>
                      <a:r>
                        <a:rPr lang="en-US" sz="1400" u="none" strike="noStrike" dirty="0">
                          <a:solidFill>
                            <a:srgbClr val="000000"/>
                          </a:solidFill>
                          <a:effectLst/>
                        </a:rPr>
                        <a:t>So that</a:t>
                      </a:r>
                    </a:p>
                  </a:txBody>
                  <a:tcPr marL="9525" marR="9525" marT="9525" anchor="b"/>
                </a:tc>
                <a:tc>
                  <a:txBody>
                    <a:bodyPr/>
                    <a:lstStyle/>
                    <a:p>
                      <a:pPr algn="ctr" fontAlgn="b"/>
                      <a:r>
                        <a:rPr lang="en-US" sz="1400" u="none" strike="noStrike" dirty="0">
                          <a:solidFill>
                            <a:srgbClr val="000000"/>
                          </a:solidFill>
                          <a:effectLst/>
                        </a:rPr>
                        <a:t>Feature</a:t>
                      </a:r>
                    </a:p>
                  </a:txBody>
                  <a:tcPr marL="9525" marR="9525" marT="9525" anchor="b"/>
                </a:tc>
                <a:extLst>
                  <a:ext uri="{0D108BD9-81ED-4DB2-BD59-A6C34878D82A}">
                    <a16:rowId xmlns:a16="http://schemas.microsoft.com/office/drawing/2014/main" val="3205873706"/>
                  </a:ext>
                </a:extLst>
              </a:tr>
              <a:tr h="679374">
                <a:tc>
                  <a:txBody>
                    <a:bodyPr/>
                    <a:lstStyle/>
                    <a:p>
                      <a:pPr algn="ctr" fontAlgn="b"/>
                      <a:r>
                        <a:rPr lang="en-US" sz="1100" u="none" strike="noStrike" dirty="0">
                          <a:solidFill>
                            <a:srgbClr val="000000"/>
                          </a:solidFill>
                          <a:effectLst/>
                        </a:rPr>
                        <a:t>LTA-138</a:t>
                      </a:r>
                    </a:p>
                  </a:txBody>
                  <a:tcPr marL="9525" marR="9525" marT="9525" anchor="b"/>
                </a:tc>
                <a:tc>
                  <a:txBody>
                    <a:bodyPr/>
                    <a:lstStyle/>
                    <a:p>
                      <a:pPr algn="ctr" fontAlgn="b"/>
                      <a:r>
                        <a:rPr lang="en-US" sz="1100" u="none" strike="noStrike" dirty="0">
                          <a:solidFill>
                            <a:srgbClr val="000000"/>
                          </a:solidFill>
                          <a:effectLst/>
                        </a:rPr>
                        <a:t>5</a:t>
                      </a:r>
                    </a:p>
                  </a:txBody>
                  <a:tcPr marL="9525" marR="9525" marT="9525" anchor="b"/>
                </a:tc>
                <a:tc>
                  <a:txBody>
                    <a:bodyPr/>
                    <a:lstStyle/>
                    <a:p>
                      <a:pPr algn="ctr" fontAlgn="b"/>
                      <a:r>
                        <a:rPr lang="en-US" sz="1100" u="none" strike="noStrike" dirty="0">
                          <a:solidFill>
                            <a:srgbClr val="000000"/>
                          </a:solidFill>
                          <a:effectLst/>
                        </a:rPr>
                        <a:t>Admin</a:t>
                      </a:r>
                    </a:p>
                  </a:txBody>
                  <a:tcPr marL="9525" marR="9525" marT="9525" anchor="b"/>
                </a:tc>
                <a:tc>
                  <a:txBody>
                    <a:bodyPr/>
                    <a:lstStyle/>
                    <a:p>
                      <a:pPr algn="ctr" fontAlgn="b"/>
                      <a:r>
                        <a:rPr lang="en-US" sz="1100" u="none" strike="noStrike" dirty="0">
                          <a:solidFill>
                            <a:srgbClr val="000000"/>
                          </a:solidFill>
                          <a:effectLst/>
                        </a:rPr>
                        <a:t>to configure the Firebase database by following the provided UML diagram</a:t>
                      </a:r>
                    </a:p>
                  </a:txBody>
                  <a:tcPr marL="9525" marR="9525" marT="9525" anchor="b"/>
                </a:tc>
                <a:tc>
                  <a:txBody>
                    <a:bodyPr/>
                    <a:lstStyle/>
                    <a:p>
                      <a:pPr algn="ctr" fontAlgn="b"/>
                      <a:r>
                        <a:rPr lang="en-US" sz="1100" u="none" strike="noStrike" dirty="0">
                          <a:solidFill>
                            <a:srgbClr val="000000"/>
                          </a:solidFill>
                          <a:effectLst/>
                        </a:rPr>
                        <a:t>the database structure aligns with the system’s requirements and functions efficiently.</a:t>
                      </a:r>
                    </a:p>
                  </a:txBody>
                  <a:tcPr marL="9525" marR="9525" marT="9525" anchor="b"/>
                </a:tc>
                <a:tc>
                  <a:txBody>
                    <a:bodyPr/>
                    <a:lstStyle/>
                    <a:p>
                      <a:pPr algn="ctr" fontAlgn="b"/>
                      <a:r>
                        <a:rPr lang="en-US" sz="1100" u="none" strike="noStrike" dirty="0">
                          <a:solidFill>
                            <a:srgbClr val="000000"/>
                          </a:solidFill>
                          <a:effectLst/>
                        </a:rPr>
                        <a:t>Configure Firebase Database Based on UML Diagram</a:t>
                      </a:r>
                    </a:p>
                  </a:txBody>
                  <a:tcPr marL="9525" marR="9525" marT="9525" anchor="b"/>
                </a:tc>
                <a:extLst>
                  <a:ext uri="{0D108BD9-81ED-4DB2-BD59-A6C34878D82A}">
                    <a16:rowId xmlns:a16="http://schemas.microsoft.com/office/drawing/2014/main" val="4068898238"/>
                  </a:ext>
                </a:extLst>
              </a:tr>
              <a:tr h="357187">
                <a:tc>
                  <a:txBody>
                    <a:bodyPr/>
                    <a:lstStyle/>
                    <a:p>
                      <a:pPr algn="ctr" fontAlgn="b"/>
                      <a:r>
                        <a:rPr lang="en-US" sz="1100" u="none" strike="noStrike" dirty="0">
                          <a:solidFill>
                            <a:srgbClr val="000000"/>
                          </a:solidFill>
                          <a:effectLst/>
                        </a:rPr>
                        <a:t>LTA-118</a:t>
                      </a:r>
                    </a:p>
                  </a:txBody>
                  <a:tcPr marL="9525" marR="9525" marT="9525" anchor="b"/>
                </a:tc>
                <a:tc>
                  <a:txBody>
                    <a:bodyPr/>
                    <a:lstStyle/>
                    <a:p>
                      <a:pPr algn="ctr" fontAlgn="b"/>
                      <a:r>
                        <a:rPr lang="en-US" sz="1100" u="none" strike="noStrike" dirty="0">
                          <a:solidFill>
                            <a:srgbClr val="000000"/>
                          </a:solidFill>
                          <a:effectLst/>
                        </a:rPr>
                        <a:t>2</a:t>
                      </a:r>
                    </a:p>
                  </a:txBody>
                  <a:tcPr marL="9525" marR="9525" marT="9525" anchor="b"/>
                </a:tc>
                <a:tc>
                  <a:txBody>
                    <a:bodyPr/>
                    <a:lstStyle/>
                    <a:p>
                      <a:pPr algn="ctr" fontAlgn="b"/>
                      <a:r>
                        <a:rPr lang="en-US" sz="1100" u="none" strike="noStrike" dirty="0">
                          <a:solidFill>
                            <a:srgbClr val="000000"/>
                          </a:solidFill>
                          <a:effectLst/>
                        </a:rPr>
                        <a:t>Customer</a:t>
                      </a:r>
                    </a:p>
                  </a:txBody>
                  <a:tcPr marL="9525" marR="9525" marT="9525" anchor="b"/>
                </a:tc>
                <a:tc>
                  <a:txBody>
                    <a:bodyPr/>
                    <a:lstStyle/>
                    <a:p>
                      <a:pPr algn="ctr" fontAlgn="b"/>
                      <a:r>
                        <a:rPr lang="en-US" sz="1100" u="none" strike="noStrike" dirty="0">
                          <a:solidFill>
                            <a:srgbClr val="000000"/>
                          </a:solidFill>
                          <a:effectLst/>
                        </a:rPr>
                        <a:t>to be informed if the file I upload exceeds the size limit</a:t>
                      </a:r>
                    </a:p>
                  </a:txBody>
                  <a:tcPr marL="9525" marR="9525" marT="9525" anchor="b"/>
                </a:tc>
                <a:tc>
                  <a:txBody>
                    <a:bodyPr/>
                    <a:lstStyle/>
                    <a:p>
                      <a:pPr algn="ctr" fontAlgn="b"/>
                      <a:r>
                        <a:rPr lang="en-US" sz="1100" u="none" strike="noStrike" dirty="0">
                          <a:solidFill>
                            <a:srgbClr val="000000"/>
                          </a:solidFill>
                          <a:effectLst/>
                        </a:rPr>
                        <a:t>I can upload a smaller file or take appropriate action.</a:t>
                      </a:r>
                    </a:p>
                  </a:txBody>
                  <a:tcPr marL="9525" marR="9525" marT="9525" anchor="b"/>
                </a:tc>
                <a:tc>
                  <a:txBody>
                    <a:bodyPr/>
                    <a:lstStyle/>
                    <a:p>
                      <a:pPr algn="ctr" fontAlgn="b"/>
                      <a:r>
                        <a:rPr lang="en-US" sz="1100" u="none" strike="noStrike" dirty="0">
                          <a:solidFill>
                            <a:srgbClr val="000000"/>
                          </a:solidFill>
                          <a:effectLst/>
                        </a:rPr>
                        <a:t>File Size Limitation</a:t>
                      </a:r>
                    </a:p>
                  </a:txBody>
                  <a:tcPr marL="9525" marR="9525" marT="9525" anchor="b"/>
                </a:tc>
                <a:extLst>
                  <a:ext uri="{0D108BD9-81ED-4DB2-BD59-A6C34878D82A}">
                    <a16:rowId xmlns:a16="http://schemas.microsoft.com/office/drawing/2014/main" val="1951108524"/>
                  </a:ext>
                </a:extLst>
              </a:tr>
              <a:tr h="491960">
                <a:tc>
                  <a:txBody>
                    <a:bodyPr/>
                    <a:lstStyle/>
                    <a:p>
                      <a:pPr algn="ctr" fontAlgn="b"/>
                      <a:r>
                        <a:rPr lang="en-US" sz="1100" u="none" strike="noStrike" dirty="0">
                          <a:solidFill>
                            <a:srgbClr val="000000"/>
                          </a:solidFill>
                          <a:effectLst/>
                        </a:rPr>
                        <a:t>LTA-116</a:t>
                      </a:r>
                    </a:p>
                  </a:txBody>
                  <a:tcPr marL="9525" marR="9525" marT="9525" anchor="b"/>
                </a:tc>
                <a:tc>
                  <a:txBody>
                    <a:bodyPr/>
                    <a:lstStyle/>
                    <a:p>
                      <a:pPr algn="ctr" fontAlgn="b"/>
                      <a:r>
                        <a:rPr lang="en-US" sz="1100" u="none" strike="noStrike" dirty="0">
                          <a:solidFill>
                            <a:srgbClr val="000000"/>
                          </a:solidFill>
                          <a:effectLst/>
                        </a:rPr>
                        <a:t>1</a:t>
                      </a:r>
                    </a:p>
                  </a:txBody>
                  <a:tcPr marL="9525" marR="9525" marT="9525" anchor="b"/>
                </a:tc>
                <a:tc>
                  <a:txBody>
                    <a:bodyPr/>
                    <a:lstStyle/>
                    <a:p>
                      <a:pPr algn="ctr" fontAlgn="b"/>
                      <a:r>
                        <a:rPr lang="en-US" sz="1100" u="none" strike="noStrike" dirty="0">
                          <a:solidFill>
                            <a:srgbClr val="000000"/>
                          </a:solidFill>
                          <a:effectLst/>
                        </a:rPr>
                        <a:t>Student</a:t>
                      </a:r>
                    </a:p>
                  </a:txBody>
                  <a:tcPr marL="9525" marR="9525" marT="9525" anchor="b"/>
                </a:tc>
                <a:tc>
                  <a:txBody>
                    <a:bodyPr/>
                    <a:lstStyle/>
                    <a:p>
                      <a:pPr algn="ctr" fontAlgn="b"/>
                      <a:r>
                        <a:rPr lang="en-US" sz="1100" u="none" strike="noStrike" dirty="0">
                          <a:solidFill>
                            <a:srgbClr val="000000"/>
                          </a:solidFill>
                          <a:effectLst/>
                        </a:rPr>
                        <a:t>to see an error message when I upload an unsupported file type</a:t>
                      </a:r>
                    </a:p>
                  </a:txBody>
                  <a:tcPr marL="9525" marR="9525" marT="9525" anchor="b"/>
                </a:tc>
                <a:tc>
                  <a:txBody>
                    <a:bodyPr/>
                    <a:lstStyle/>
                    <a:p>
                      <a:pPr algn="ctr" fontAlgn="b"/>
                      <a:r>
                        <a:rPr lang="en-US" sz="1100" u="none" strike="noStrike" dirty="0">
                          <a:solidFill>
                            <a:srgbClr val="000000"/>
                          </a:solidFill>
                          <a:effectLst/>
                        </a:rPr>
                        <a:t>I am informed about the file type restrictions and can take corrective action.</a:t>
                      </a:r>
                    </a:p>
                  </a:txBody>
                  <a:tcPr marL="9525" marR="9525" marT="9525" anchor="b"/>
                </a:tc>
                <a:tc>
                  <a:txBody>
                    <a:bodyPr/>
                    <a:lstStyle/>
                    <a:p>
                      <a:pPr algn="ctr" fontAlgn="b"/>
                      <a:r>
                        <a:rPr lang="en-US" sz="1100" u="none" strike="noStrike" dirty="0">
                          <a:solidFill>
                            <a:srgbClr val="000000"/>
                          </a:solidFill>
                          <a:effectLst/>
                        </a:rPr>
                        <a:t>Error Message for Unsupported File Types</a:t>
                      </a:r>
                    </a:p>
                  </a:txBody>
                  <a:tcPr marL="9525" marR="9525" marT="9525" anchor="b"/>
                </a:tc>
                <a:extLst>
                  <a:ext uri="{0D108BD9-81ED-4DB2-BD59-A6C34878D82A}">
                    <a16:rowId xmlns:a16="http://schemas.microsoft.com/office/drawing/2014/main" val="1783391017"/>
                  </a:ext>
                </a:extLst>
              </a:tr>
              <a:tr h="281119">
                <a:tc>
                  <a:txBody>
                    <a:bodyPr/>
                    <a:lstStyle/>
                    <a:p>
                      <a:pPr algn="ctr" fontAlgn="b"/>
                      <a:r>
                        <a:rPr lang="en-US" sz="1100" u="none" strike="noStrike" dirty="0">
                          <a:solidFill>
                            <a:srgbClr val="000000"/>
                          </a:solidFill>
                          <a:effectLst/>
                        </a:rPr>
                        <a:t>LTA-127</a:t>
                      </a:r>
                    </a:p>
                  </a:txBody>
                  <a:tcPr marL="9525" marR="9525" marT="9525" anchor="b"/>
                </a:tc>
                <a:tc>
                  <a:txBody>
                    <a:bodyPr/>
                    <a:lstStyle/>
                    <a:p>
                      <a:pPr algn="ctr" fontAlgn="b"/>
                      <a:r>
                        <a:rPr lang="en-US" sz="1100" u="none" strike="noStrike" dirty="0">
                          <a:solidFill>
                            <a:srgbClr val="000000"/>
                          </a:solidFill>
                          <a:effectLst/>
                        </a:rPr>
                        <a:t>3</a:t>
                      </a:r>
                    </a:p>
                  </a:txBody>
                  <a:tcPr marL="9525" marR="9525" marT="9525" anchor="b"/>
                </a:tc>
                <a:tc>
                  <a:txBody>
                    <a:bodyPr/>
                    <a:lstStyle/>
                    <a:p>
                      <a:pPr algn="ctr" fontAlgn="b"/>
                      <a:r>
                        <a:rPr lang="en-US" sz="1100" u="none" strike="noStrike" dirty="0">
                          <a:solidFill>
                            <a:srgbClr val="000000"/>
                          </a:solidFill>
                          <a:effectLst/>
                        </a:rPr>
                        <a:t>Teacher</a:t>
                      </a:r>
                    </a:p>
                  </a:txBody>
                  <a:tcPr marL="9525" marR="9525" marT="9525" anchor="b"/>
                </a:tc>
                <a:tc>
                  <a:txBody>
                    <a:bodyPr/>
                    <a:lstStyle/>
                    <a:p>
                      <a:pPr algn="ctr" fontAlgn="b"/>
                      <a:r>
                        <a:rPr lang="en-US" sz="1100" u="none" strike="noStrike" dirty="0">
                          <a:solidFill>
                            <a:srgbClr val="000000"/>
                          </a:solidFill>
                          <a:effectLst/>
                        </a:rPr>
                        <a:t>to quickly copy the translated text</a:t>
                      </a:r>
                    </a:p>
                  </a:txBody>
                  <a:tcPr marL="9525" marR="9525" marT="9525" anchor="b"/>
                </a:tc>
                <a:tc>
                  <a:txBody>
                    <a:bodyPr/>
                    <a:lstStyle/>
                    <a:p>
                      <a:pPr algn="ctr" fontAlgn="b"/>
                      <a:r>
                        <a:rPr lang="en-US" sz="1100" u="none" strike="noStrike" dirty="0">
                          <a:solidFill>
                            <a:srgbClr val="000000"/>
                          </a:solidFill>
                          <a:effectLst/>
                        </a:rPr>
                        <a:t>I can paste it into other applications.</a:t>
                      </a:r>
                    </a:p>
                  </a:txBody>
                  <a:tcPr marL="9525" marR="9525" marT="9525" anchor="b"/>
                </a:tc>
                <a:tc>
                  <a:txBody>
                    <a:bodyPr/>
                    <a:lstStyle/>
                    <a:p>
                      <a:pPr fontAlgn="b"/>
                      <a:r>
                        <a:rPr lang="en-US" sz="1100" u="none" strike="noStrike" dirty="0">
                          <a:solidFill>
                            <a:srgbClr val="000000"/>
                          </a:solidFill>
                          <a:effectLst/>
                        </a:rPr>
                        <a:t>Copy Translated Text</a:t>
                      </a:r>
                    </a:p>
                  </a:txBody>
                  <a:tcPr marL="9525" marR="9525" marT="9525" anchor="b"/>
                </a:tc>
                <a:extLst>
                  <a:ext uri="{0D108BD9-81ED-4DB2-BD59-A6C34878D82A}">
                    <a16:rowId xmlns:a16="http://schemas.microsoft.com/office/drawing/2014/main" val="2406183151"/>
                  </a:ext>
                </a:extLst>
              </a:tr>
              <a:tr h="491960">
                <a:tc>
                  <a:txBody>
                    <a:bodyPr/>
                    <a:lstStyle/>
                    <a:p>
                      <a:pPr algn="ctr" fontAlgn="b"/>
                      <a:r>
                        <a:rPr lang="en-US" sz="1100" u="none" strike="noStrike" dirty="0">
                          <a:solidFill>
                            <a:srgbClr val="000000"/>
                          </a:solidFill>
                          <a:effectLst/>
                        </a:rPr>
                        <a:t>LTA-119</a:t>
                      </a:r>
                    </a:p>
                  </a:txBody>
                  <a:tcPr marL="9525" marR="9525" marT="9525" anchor="b"/>
                </a:tc>
                <a:tc>
                  <a:txBody>
                    <a:bodyPr/>
                    <a:lstStyle/>
                    <a:p>
                      <a:pPr algn="ctr" fontAlgn="b"/>
                      <a:r>
                        <a:rPr lang="en-US" sz="1100" u="none" strike="noStrike" dirty="0">
                          <a:solidFill>
                            <a:srgbClr val="000000"/>
                          </a:solidFill>
                          <a:effectLst/>
                        </a:rPr>
                        <a:t>3</a:t>
                      </a:r>
                    </a:p>
                  </a:txBody>
                  <a:tcPr marL="9525" marR="9525" marT="9525" anchor="b"/>
                </a:tc>
                <a:tc>
                  <a:txBody>
                    <a:bodyPr/>
                    <a:lstStyle/>
                    <a:p>
                      <a:pPr algn="ctr" fontAlgn="b"/>
                      <a:r>
                        <a:rPr lang="en-US" sz="1100" u="none" strike="noStrike" dirty="0">
                          <a:solidFill>
                            <a:srgbClr val="000000"/>
                          </a:solidFill>
                          <a:effectLst/>
                        </a:rPr>
                        <a:t>Diplomat</a:t>
                      </a:r>
                    </a:p>
                  </a:txBody>
                  <a:tcPr marL="9525" marR="9525" marT="9525" anchor="b"/>
                </a:tc>
                <a:tc>
                  <a:txBody>
                    <a:bodyPr/>
                    <a:lstStyle/>
                    <a:p>
                      <a:pPr algn="ctr" fontAlgn="b"/>
                      <a:r>
                        <a:rPr lang="en-US" sz="1100" u="none" strike="noStrike" dirty="0">
                          <a:solidFill>
                            <a:srgbClr val="000000"/>
                          </a:solidFill>
                          <a:effectLst/>
                        </a:rPr>
                        <a:t>to have a "Microphone" button</a:t>
                      </a:r>
                    </a:p>
                  </a:txBody>
                  <a:tcPr marL="9525" marR="9525" marT="9525" anchor="b"/>
                </a:tc>
                <a:tc>
                  <a:txBody>
                    <a:bodyPr/>
                    <a:lstStyle/>
                    <a:p>
                      <a:pPr algn="ctr" fontAlgn="b"/>
                      <a:r>
                        <a:rPr lang="en-US" sz="1100" u="none" strike="noStrike" dirty="0">
                          <a:solidFill>
                            <a:srgbClr val="000000"/>
                          </a:solidFill>
                          <a:effectLst/>
                        </a:rPr>
                        <a:t>I can record my voice input for translation without typing.</a:t>
                      </a:r>
                    </a:p>
                  </a:txBody>
                  <a:tcPr marL="9525" marR="9525" marT="9525" anchor="b"/>
                </a:tc>
                <a:tc>
                  <a:txBody>
                    <a:bodyPr/>
                    <a:lstStyle/>
                    <a:p>
                      <a:pPr fontAlgn="b"/>
                      <a:r>
                        <a:rPr lang="en-US" sz="1100" u="none" strike="noStrike" dirty="0">
                          <a:solidFill>
                            <a:srgbClr val="000000"/>
                          </a:solidFill>
                          <a:effectLst/>
                        </a:rPr>
                        <a:t>Microphone Button for Voice Input</a:t>
                      </a:r>
                    </a:p>
                  </a:txBody>
                  <a:tcPr marL="9525" marR="9525" marT="9525" anchor="b"/>
                </a:tc>
                <a:extLst>
                  <a:ext uri="{0D108BD9-81ED-4DB2-BD59-A6C34878D82A}">
                    <a16:rowId xmlns:a16="http://schemas.microsoft.com/office/drawing/2014/main" val="4231737016"/>
                  </a:ext>
                </a:extLst>
              </a:tr>
              <a:tr h="491960">
                <a:tc>
                  <a:txBody>
                    <a:bodyPr/>
                    <a:lstStyle/>
                    <a:p>
                      <a:pPr algn="ctr" fontAlgn="b"/>
                      <a:r>
                        <a:rPr lang="en-US" sz="1100" u="none" strike="noStrike" dirty="0">
                          <a:solidFill>
                            <a:srgbClr val="000000"/>
                          </a:solidFill>
                          <a:effectLst/>
                        </a:rPr>
                        <a:t>LTA-124</a:t>
                      </a:r>
                    </a:p>
                  </a:txBody>
                  <a:tcPr marL="9525" marR="9525" marT="9525" anchor="b"/>
                </a:tc>
                <a:tc>
                  <a:txBody>
                    <a:bodyPr/>
                    <a:lstStyle/>
                    <a:p>
                      <a:pPr algn="ctr" fontAlgn="b"/>
                      <a:r>
                        <a:rPr lang="en-US" sz="1100" u="none" strike="noStrike" dirty="0">
                          <a:solidFill>
                            <a:srgbClr val="000000"/>
                          </a:solidFill>
                          <a:effectLst/>
                        </a:rPr>
                        <a:t>2</a:t>
                      </a:r>
                    </a:p>
                  </a:txBody>
                  <a:tcPr marL="9525" marR="9525" marT="9525" anchor="b"/>
                </a:tc>
                <a:tc>
                  <a:txBody>
                    <a:bodyPr/>
                    <a:lstStyle/>
                    <a:p>
                      <a:pPr algn="ctr" fontAlgn="b"/>
                      <a:r>
                        <a:rPr lang="en-US" sz="1100" u="none" strike="noStrike" dirty="0">
                          <a:solidFill>
                            <a:srgbClr val="000000"/>
                          </a:solidFill>
                          <a:effectLst/>
                        </a:rPr>
                        <a:t>Lawyer</a:t>
                      </a:r>
                    </a:p>
                  </a:txBody>
                  <a:tcPr marL="9525" marR="9525" marT="9525" anchor="b"/>
                </a:tc>
                <a:tc>
                  <a:txBody>
                    <a:bodyPr/>
                    <a:lstStyle/>
                    <a:p>
                      <a:pPr algn="ctr" fontAlgn="b"/>
                      <a:r>
                        <a:rPr lang="en-US" sz="1100" u="none" strike="noStrike" dirty="0">
                          <a:solidFill>
                            <a:srgbClr val="000000"/>
                          </a:solidFill>
                          <a:effectLst/>
                        </a:rPr>
                        <a:t>to be informed if my audio recording exceeds a certain time limit</a:t>
                      </a:r>
                    </a:p>
                  </a:txBody>
                  <a:tcPr marL="9525" marR="9525" marT="9525" anchor="b"/>
                </a:tc>
                <a:tc>
                  <a:txBody>
                    <a:bodyPr/>
                    <a:lstStyle/>
                    <a:p>
                      <a:pPr algn="ctr" fontAlgn="b"/>
                      <a:r>
                        <a:rPr lang="en-US" sz="1100" u="none" strike="noStrike" dirty="0">
                          <a:solidFill>
                            <a:srgbClr val="000000"/>
                          </a:solidFill>
                          <a:effectLst/>
                        </a:rPr>
                        <a:t>I can manage the length of my input and avoid losing the recording.</a:t>
                      </a:r>
                    </a:p>
                  </a:txBody>
                  <a:tcPr marL="9525" marR="9525" marT="9525" anchor="b"/>
                </a:tc>
                <a:tc>
                  <a:txBody>
                    <a:bodyPr/>
                    <a:lstStyle/>
                    <a:p>
                      <a:pPr fontAlgn="b"/>
                      <a:r>
                        <a:rPr lang="en-US" sz="1100" u="none" strike="noStrike" dirty="0">
                          <a:solidFill>
                            <a:srgbClr val="000000"/>
                          </a:solidFill>
                          <a:effectLst/>
                        </a:rPr>
                        <a:t>Audio Input Time Limitation</a:t>
                      </a:r>
                    </a:p>
                  </a:txBody>
                  <a:tcPr marL="9525" marR="9525" marT="9525" anchor="b"/>
                </a:tc>
                <a:extLst>
                  <a:ext uri="{0D108BD9-81ED-4DB2-BD59-A6C34878D82A}">
                    <a16:rowId xmlns:a16="http://schemas.microsoft.com/office/drawing/2014/main" val="2784409679"/>
                  </a:ext>
                </a:extLst>
              </a:tr>
              <a:tr h="491960">
                <a:tc>
                  <a:txBody>
                    <a:bodyPr/>
                    <a:lstStyle/>
                    <a:p>
                      <a:pPr algn="ctr" fontAlgn="b"/>
                      <a:r>
                        <a:rPr lang="en-US" sz="1100" u="none" strike="noStrike" dirty="0">
                          <a:solidFill>
                            <a:srgbClr val="000000"/>
                          </a:solidFill>
                          <a:effectLst/>
                        </a:rPr>
                        <a:t>LTA-120</a:t>
                      </a:r>
                    </a:p>
                  </a:txBody>
                  <a:tcPr marL="9525" marR="9525" marT="9525" anchor="b"/>
                </a:tc>
                <a:tc>
                  <a:txBody>
                    <a:bodyPr/>
                    <a:lstStyle/>
                    <a:p>
                      <a:pPr algn="ctr" fontAlgn="b"/>
                      <a:r>
                        <a:rPr lang="en-US" sz="1100" u="none" strike="noStrike" dirty="0">
                          <a:solidFill>
                            <a:srgbClr val="000000"/>
                          </a:solidFill>
                          <a:effectLst/>
                        </a:rPr>
                        <a:t>5</a:t>
                      </a:r>
                    </a:p>
                  </a:txBody>
                  <a:tcPr marL="9525" marR="9525" marT="9525" anchor="b"/>
                </a:tc>
                <a:tc>
                  <a:txBody>
                    <a:bodyPr/>
                    <a:lstStyle/>
                    <a:p>
                      <a:pPr algn="ctr" fontAlgn="b"/>
                      <a:r>
                        <a:rPr lang="en-US" sz="1100" u="none" strike="noStrike" dirty="0">
                          <a:solidFill>
                            <a:srgbClr val="000000"/>
                          </a:solidFill>
                          <a:effectLst/>
                        </a:rPr>
                        <a:t>Doctor</a:t>
                      </a:r>
                    </a:p>
                  </a:txBody>
                  <a:tcPr marL="9525" marR="9525" marT="9525" anchor="b"/>
                </a:tc>
                <a:tc>
                  <a:txBody>
                    <a:bodyPr/>
                    <a:lstStyle/>
                    <a:p>
                      <a:pPr algn="ctr" fontAlgn="b"/>
                      <a:r>
                        <a:rPr lang="en-US" sz="1100" u="none" strike="noStrike" dirty="0">
                          <a:solidFill>
                            <a:srgbClr val="000000"/>
                          </a:solidFill>
                          <a:effectLst/>
                        </a:rPr>
                        <a:t>the system to accurately translate my recorded audio into another language</a:t>
                      </a:r>
                    </a:p>
                  </a:txBody>
                  <a:tcPr marL="9525" marR="9525" marT="9525" anchor="b"/>
                </a:tc>
                <a:tc>
                  <a:txBody>
                    <a:bodyPr/>
                    <a:lstStyle/>
                    <a:p>
                      <a:pPr algn="ctr" fontAlgn="b"/>
                      <a:r>
                        <a:rPr lang="en-US" sz="1100" u="none" strike="noStrike" dirty="0">
                          <a:solidFill>
                            <a:srgbClr val="000000"/>
                          </a:solidFill>
                          <a:effectLst/>
                        </a:rPr>
                        <a:t>I can understand the content in a different language.</a:t>
                      </a:r>
                    </a:p>
                  </a:txBody>
                  <a:tcPr marL="9525" marR="9525" marT="9525" anchor="b"/>
                </a:tc>
                <a:tc>
                  <a:txBody>
                    <a:bodyPr/>
                    <a:lstStyle/>
                    <a:p>
                      <a:pPr fontAlgn="b"/>
                      <a:r>
                        <a:rPr lang="en-US" sz="1100" u="none" strike="noStrike" dirty="0">
                          <a:solidFill>
                            <a:srgbClr val="000000"/>
                          </a:solidFill>
                          <a:effectLst/>
                        </a:rPr>
                        <a:t>Accurate Translation of Audio Input</a:t>
                      </a:r>
                    </a:p>
                  </a:txBody>
                  <a:tcPr marL="9525" marR="9525" marT="9525" anchor="b"/>
                </a:tc>
                <a:extLst>
                  <a:ext uri="{0D108BD9-81ED-4DB2-BD59-A6C34878D82A}">
                    <a16:rowId xmlns:a16="http://schemas.microsoft.com/office/drawing/2014/main" val="2537890076"/>
                  </a:ext>
                </a:extLst>
              </a:tr>
              <a:tr h="281119">
                <a:tc>
                  <a:txBody>
                    <a:bodyPr/>
                    <a:lstStyle/>
                    <a:p>
                      <a:pPr algn="ctr" fontAlgn="b"/>
                      <a:r>
                        <a:rPr lang="en-US" sz="1100" u="none" strike="noStrike" dirty="0">
                          <a:solidFill>
                            <a:srgbClr val="000000"/>
                          </a:solidFill>
                          <a:effectLst/>
                        </a:rPr>
                        <a:t>LTA-122</a:t>
                      </a:r>
                    </a:p>
                  </a:txBody>
                  <a:tcPr marL="9525" marR="9525" marT="9525" anchor="b"/>
                </a:tc>
                <a:tc>
                  <a:txBody>
                    <a:bodyPr/>
                    <a:lstStyle/>
                    <a:p>
                      <a:pPr algn="ctr" fontAlgn="b"/>
                      <a:r>
                        <a:rPr lang="en-US" sz="1100" u="none" strike="noStrike" dirty="0">
                          <a:solidFill>
                            <a:srgbClr val="000000"/>
                          </a:solidFill>
                          <a:effectLst/>
                        </a:rPr>
                        <a:t>2</a:t>
                      </a:r>
                    </a:p>
                  </a:txBody>
                  <a:tcPr marL="9525" marR="9525" marT="9525" anchor="b"/>
                </a:tc>
                <a:tc>
                  <a:txBody>
                    <a:bodyPr/>
                    <a:lstStyle/>
                    <a:p>
                      <a:pPr algn="ctr" fontAlgn="b"/>
                      <a:r>
                        <a:rPr lang="en-US" sz="1100" u="none" strike="noStrike" dirty="0">
                          <a:solidFill>
                            <a:srgbClr val="000000"/>
                          </a:solidFill>
                          <a:effectLst/>
                        </a:rPr>
                        <a:t>Elderly user</a:t>
                      </a:r>
                    </a:p>
                  </a:txBody>
                  <a:tcPr marL="9525" marR="9525" marT="9525" anchor="b"/>
                </a:tc>
                <a:tc>
                  <a:txBody>
                    <a:bodyPr/>
                    <a:lstStyle/>
                    <a:p>
                      <a:pPr algn="ctr" fontAlgn="b"/>
                      <a:r>
                        <a:rPr lang="en-US" sz="1100" u="none" strike="noStrike" dirty="0">
                          <a:solidFill>
                            <a:srgbClr val="000000"/>
                          </a:solidFill>
                          <a:effectLst/>
                        </a:rPr>
                        <a:t>to see visual indicator during the audio recording</a:t>
                      </a:r>
                    </a:p>
                  </a:txBody>
                  <a:tcPr marL="9525" marR="9525" marT="9525" anchor="b"/>
                </a:tc>
                <a:tc>
                  <a:txBody>
                    <a:bodyPr/>
                    <a:lstStyle/>
                    <a:p>
                      <a:pPr algn="ctr" fontAlgn="b"/>
                      <a:r>
                        <a:rPr lang="en-US" sz="1100" u="none" strike="noStrike" dirty="0">
                          <a:solidFill>
                            <a:srgbClr val="000000"/>
                          </a:solidFill>
                          <a:effectLst/>
                        </a:rPr>
                        <a:t>I know when my voice is being recorded.</a:t>
                      </a:r>
                    </a:p>
                  </a:txBody>
                  <a:tcPr marL="9525" marR="9525" marT="9525" anchor="b"/>
                </a:tc>
                <a:tc>
                  <a:txBody>
                    <a:bodyPr/>
                    <a:lstStyle/>
                    <a:p>
                      <a:pPr fontAlgn="b"/>
                      <a:r>
                        <a:rPr lang="en-US" sz="1100" u="none" strike="noStrike" dirty="0">
                          <a:solidFill>
                            <a:srgbClr val="000000"/>
                          </a:solidFill>
                          <a:effectLst/>
                        </a:rPr>
                        <a:t>Audio Recording Indicator</a:t>
                      </a:r>
                    </a:p>
                  </a:txBody>
                  <a:tcPr marL="9525" marR="9525" marT="9525" anchor="b"/>
                </a:tc>
                <a:extLst>
                  <a:ext uri="{0D108BD9-81ED-4DB2-BD59-A6C34878D82A}">
                    <a16:rowId xmlns:a16="http://schemas.microsoft.com/office/drawing/2014/main" val="4129332723"/>
                  </a:ext>
                </a:extLst>
              </a:tr>
              <a:tr h="491960">
                <a:tc>
                  <a:txBody>
                    <a:bodyPr/>
                    <a:lstStyle/>
                    <a:p>
                      <a:pPr algn="ctr" fontAlgn="b"/>
                      <a:r>
                        <a:rPr lang="en-US" sz="1100" u="none" strike="noStrike" dirty="0">
                          <a:solidFill>
                            <a:srgbClr val="000000"/>
                          </a:solidFill>
                          <a:effectLst/>
                        </a:rPr>
                        <a:t>LTA-126</a:t>
                      </a:r>
                    </a:p>
                  </a:txBody>
                  <a:tcPr marL="9525" marR="9525" marT="9525" anchor="b"/>
                </a:tc>
                <a:tc>
                  <a:txBody>
                    <a:bodyPr/>
                    <a:lstStyle/>
                    <a:p>
                      <a:pPr algn="ctr" fontAlgn="b"/>
                      <a:r>
                        <a:rPr lang="en-US" sz="1100" u="none" strike="noStrike" dirty="0">
                          <a:solidFill>
                            <a:srgbClr val="000000"/>
                          </a:solidFill>
                          <a:effectLst/>
                        </a:rPr>
                        <a:t>2</a:t>
                      </a:r>
                    </a:p>
                  </a:txBody>
                  <a:tcPr marL="9525" marR="9525" marT="9525" anchor="b"/>
                </a:tc>
                <a:tc>
                  <a:txBody>
                    <a:bodyPr/>
                    <a:lstStyle/>
                    <a:p>
                      <a:pPr algn="ctr" fontAlgn="b"/>
                      <a:r>
                        <a:rPr lang="en-US" sz="1100" u="none" strike="noStrike" dirty="0">
                          <a:solidFill>
                            <a:srgbClr val="000000"/>
                          </a:solidFill>
                          <a:effectLst/>
                        </a:rPr>
                        <a:t>Student</a:t>
                      </a:r>
                    </a:p>
                  </a:txBody>
                  <a:tcPr marL="9525" marR="9525" marT="9525" anchor="b"/>
                </a:tc>
                <a:tc>
                  <a:txBody>
                    <a:bodyPr/>
                    <a:lstStyle/>
                    <a:p>
                      <a:pPr algn="ctr" fontAlgn="b"/>
                      <a:r>
                        <a:rPr lang="en-US" sz="1100" u="none" strike="noStrike" dirty="0">
                          <a:solidFill>
                            <a:srgbClr val="000000"/>
                          </a:solidFill>
                          <a:effectLst/>
                        </a:rPr>
                        <a:t>a dropdown menu for selecting the output language</a:t>
                      </a:r>
                    </a:p>
                  </a:txBody>
                  <a:tcPr marL="9525" marR="9525" marT="9525" anchor="b"/>
                </a:tc>
                <a:tc>
                  <a:txBody>
                    <a:bodyPr/>
                    <a:lstStyle/>
                    <a:p>
                      <a:pPr algn="ctr" fontAlgn="b"/>
                      <a:r>
                        <a:rPr lang="en-US" sz="1100" u="none" strike="noStrike" dirty="0">
                          <a:solidFill>
                            <a:srgbClr val="000000"/>
                          </a:solidFill>
                          <a:effectLst/>
                        </a:rPr>
                        <a:t>I can receive translations in any language of my choice.</a:t>
                      </a:r>
                    </a:p>
                  </a:txBody>
                  <a:tcPr marL="9525" marR="9525" marT="9525" anchor="b"/>
                </a:tc>
                <a:tc>
                  <a:txBody>
                    <a:bodyPr/>
                    <a:lstStyle/>
                    <a:p>
                      <a:pPr fontAlgn="b"/>
                      <a:r>
                        <a:rPr lang="en-US" sz="1100" u="none" strike="noStrike" dirty="0">
                          <a:solidFill>
                            <a:srgbClr val="000000"/>
                          </a:solidFill>
                          <a:effectLst/>
                        </a:rPr>
                        <a:t>Dropdown for Output Language Selection</a:t>
                      </a:r>
                    </a:p>
                  </a:txBody>
                  <a:tcPr marL="9525" marR="9525" marT="9525" anchor="b"/>
                </a:tc>
                <a:extLst>
                  <a:ext uri="{0D108BD9-81ED-4DB2-BD59-A6C34878D82A}">
                    <a16:rowId xmlns:a16="http://schemas.microsoft.com/office/drawing/2014/main" val="2443981368"/>
                  </a:ext>
                </a:extLst>
              </a:tr>
              <a:tr h="491960">
                <a:tc>
                  <a:txBody>
                    <a:bodyPr/>
                    <a:lstStyle/>
                    <a:p>
                      <a:pPr algn="ctr" fontAlgn="b"/>
                      <a:r>
                        <a:rPr lang="en-US" sz="1100" u="none" strike="noStrike" dirty="0">
                          <a:solidFill>
                            <a:srgbClr val="000000"/>
                          </a:solidFill>
                          <a:effectLst/>
                        </a:rPr>
                        <a:t>LTA-131</a:t>
                      </a:r>
                    </a:p>
                  </a:txBody>
                  <a:tcPr marL="9525" marR="9525" marT="9525" anchor="b"/>
                </a:tc>
                <a:tc>
                  <a:txBody>
                    <a:bodyPr/>
                    <a:lstStyle/>
                    <a:p>
                      <a:pPr algn="ctr" fontAlgn="b"/>
                      <a:r>
                        <a:rPr lang="en-US" sz="1100" u="none" strike="noStrike" dirty="0">
                          <a:solidFill>
                            <a:srgbClr val="000000"/>
                          </a:solidFill>
                          <a:effectLst/>
                        </a:rPr>
                        <a:t>3</a:t>
                      </a:r>
                    </a:p>
                  </a:txBody>
                  <a:tcPr marL="9525" marR="9525" marT="9525" anchor="b"/>
                </a:tc>
                <a:tc>
                  <a:txBody>
                    <a:bodyPr/>
                    <a:lstStyle/>
                    <a:p>
                      <a:pPr lvl="0" algn="ctr">
                        <a:buNone/>
                      </a:pPr>
                      <a:r>
                        <a:rPr lang="en-US" sz="1100" b="0" i="0" u="none" strike="noStrike" noProof="0" dirty="0">
                          <a:solidFill>
                            <a:srgbClr val="000000"/>
                          </a:solidFill>
                          <a:effectLst/>
                          <a:latin typeface="Aptos Narrow"/>
                        </a:rPr>
                        <a:t>Multilinguistic</a:t>
                      </a:r>
                      <a:endParaRPr lang="en-US" sz="1100" u="none" strike="noStrike" dirty="0">
                        <a:solidFill>
                          <a:srgbClr val="000000"/>
                        </a:solidFill>
                        <a:effectLst/>
                      </a:endParaRPr>
                    </a:p>
                  </a:txBody>
                  <a:tcPr marL="9525" marR="9525" marT="9525" anchor="b"/>
                </a:tc>
                <a:tc>
                  <a:txBody>
                    <a:bodyPr/>
                    <a:lstStyle/>
                    <a:p>
                      <a:pPr algn="ctr" fontAlgn="b"/>
                      <a:r>
                        <a:rPr lang="en-US" sz="1100" u="none" strike="noStrike" dirty="0">
                          <a:solidFill>
                            <a:srgbClr val="000000"/>
                          </a:solidFill>
                          <a:effectLst/>
                        </a:rPr>
                        <a:t>the system to save all my past translations</a:t>
                      </a:r>
                    </a:p>
                  </a:txBody>
                  <a:tcPr marL="9525" marR="9525" marT="9525" anchor="b"/>
                </a:tc>
                <a:tc>
                  <a:txBody>
                    <a:bodyPr/>
                    <a:lstStyle/>
                    <a:p>
                      <a:pPr algn="ctr" fontAlgn="b"/>
                      <a:r>
                        <a:rPr lang="en-US" sz="1100" u="none" strike="noStrike" dirty="0">
                          <a:solidFill>
                            <a:srgbClr val="000000"/>
                          </a:solidFill>
                          <a:effectLst/>
                        </a:rPr>
                        <a:t>I can access my full translation history at any time.</a:t>
                      </a:r>
                    </a:p>
                  </a:txBody>
                  <a:tcPr marL="9525" marR="9525" marT="9525" anchor="b"/>
                </a:tc>
                <a:tc>
                  <a:txBody>
                    <a:bodyPr/>
                    <a:lstStyle/>
                    <a:p>
                      <a:pPr fontAlgn="b"/>
                      <a:r>
                        <a:rPr lang="en-US" sz="1100" u="none" strike="noStrike" dirty="0">
                          <a:solidFill>
                            <a:srgbClr val="000000"/>
                          </a:solidFill>
                          <a:effectLst/>
                        </a:rPr>
                        <a:t>Ability to Save All Past Translations</a:t>
                      </a:r>
                    </a:p>
                  </a:txBody>
                  <a:tcPr marL="9525" marR="9525" marT="9525" anchor="b"/>
                </a:tc>
                <a:extLst>
                  <a:ext uri="{0D108BD9-81ED-4DB2-BD59-A6C34878D82A}">
                    <a16:rowId xmlns:a16="http://schemas.microsoft.com/office/drawing/2014/main" val="59726028"/>
                  </a:ext>
                </a:extLst>
              </a:tr>
              <a:tr h="491960">
                <a:tc>
                  <a:txBody>
                    <a:bodyPr/>
                    <a:lstStyle/>
                    <a:p>
                      <a:pPr algn="ctr" fontAlgn="b"/>
                      <a:r>
                        <a:rPr lang="en-US" sz="1100" u="none" strike="noStrike" dirty="0">
                          <a:solidFill>
                            <a:srgbClr val="000000"/>
                          </a:solidFill>
                          <a:effectLst/>
                        </a:rPr>
                        <a:t>LTA-129</a:t>
                      </a:r>
                    </a:p>
                  </a:txBody>
                  <a:tcPr marL="9525" marR="9525" marT="9525" anchor="b"/>
                </a:tc>
                <a:tc>
                  <a:txBody>
                    <a:bodyPr/>
                    <a:lstStyle/>
                    <a:p>
                      <a:pPr algn="ctr" fontAlgn="b"/>
                      <a:r>
                        <a:rPr lang="en-US" sz="1100" u="none" strike="noStrike" dirty="0">
                          <a:solidFill>
                            <a:srgbClr val="000000"/>
                          </a:solidFill>
                          <a:effectLst/>
                        </a:rPr>
                        <a:t>2</a:t>
                      </a:r>
                    </a:p>
                  </a:txBody>
                  <a:tcPr marL="9525" marR="9525" marT="9525" anchor="b"/>
                </a:tc>
                <a:tc>
                  <a:txBody>
                    <a:bodyPr/>
                    <a:lstStyle/>
                    <a:p>
                      <a:pPr algn="ctr" fontAlgn="b"/>
                      <a:r>
                        <a:rPr lang="en-US" sz="1100" u="none" strike="noStrike" dirty="0">
                          <a:solidFill>
                            <a:srgbClr val="000000"/>
                          </a:solidFill>
                          <a:effectLst/>
                        </a:rPr>
                        <a:t>Patient</a:t>
                      </a:r>
                    </a:p>
                  </a:txBody>
                  <a:tcPr marL="9525" marR="9525" marT="9525" anchor="b"/>
                </a:tc>
                <a:tc>
                  <a:txBody>
                    <a:bodyPr/>
                    <a:lstStyle/>
                    <a:p>
                      <a:pPr algn="ctr" fontAlgn="b"/>
                      <a:r>
                        <a:rPr lang="en-US" sz="1100" u="none" strike="noStrike" dirty="0">
                          <a:solidFill>
                            <a:srgbClr val="000000"/>
                          </a:solidFill>
                          <a:effectLst/>
                        </a:rPr>
                        <a:t>to download the translated text in different file formats (e.g., .txt, .docx)</a:t>
                      </a:r>
                    </a:p>
                  </a:txBody>
                  <a:tcPr marL="9525" marR="9525" marT="9525" anchor="b"/>
                </a:tc>
                <a:tc>
                  <a:txBody>
                    <a:bodyPr/>
                    <a:lstStyle/>
                    <a:p>
                      <a:pPr algn="ctr" fontAlgn="b"/>
                      <a:r>
                        <a:rPr lang="en-US" sz="1100" u="none" strike="noStrike" dirty="0">
                          <a:solidFill>
                            <a:srgbClr val="000000"/>
                          </a:solidFill>
                          <a:effectLst/>
                        </a:rPr>
                        <a:t>I can choose the format that best suits my needs.</a:t>
                      </a:r>
                    </a:p>
                  </a:txBody>
                  <a:tcPr marL="9525" marR="9525" marT="9525" anchor="b"/>
                </a:tc>
                <a:tc>
                  <a:txBody>
                    <a:bodyPr/>
                    <a:lstStyle/>
                    <a:p>
                      <a:pPr fontAlgn="b"/>
                      <a:r>
                        <a:rPr lang="en-US" sz="1100" u="none" strike="noStrike" dirty="0">
                          <a:solidFill>
                            <a:srgbClr val="000000"/>
                          </a:solidFill>
                          <a:effectLst/>
                        </a:rPr>
                        <a:t>Supported Formats for Downloaded File</a:t>
                      </a:r>
                    </a:p>
                  </a:txBody>
                  <a:tcPr marL="9525" marR="9525" marT="9525" anchor="b"/>
                </a:tc>
                <a:extLst>
                  <a:ext uri="{0D108BD9-81ED-4DB2-BD59-A6C34878D82A}">
                    <a16:rowId xmlns:a16="http://schemas.microsoft.com/office/drawing/2014/main" val="996871209"/>
                  </a:ext>
                </a:extLst>
              </a:tr>
              <a:tr h="491960">
                <a:tc>
                  <a:txBody>
                    <a:bodyPr/>
                    <a:lstStyle/>
                    <a:p>
                      <a:pPr algn="ctr" fontAlgn="b"/>
                      <a:r>
                        <a:rPr lang="en-US" sz="1100" u="none" strike="noStrike" dirty="0">
                          <a:solidFill>
                            <a:srgbClr val="000000"/>
                          </a:solidFill>
                          <a:effectLst/>
                        </a:rPr>
                        <a:t>LTA-128</a:t>
                      </a:r>
                    </a:p>
                  </a:txBody>
                  <a:tcPr marL="9525" marR="9525" marT="9525" anchor="b"/>
                </a:tc>
                <a:tc>
                  <a:txBody>
                    <a:bodyPr/>
                    <a:lstStyle/>
                    <a:p>
                      <a:pPr algn="ctr" fontAlgn="b"/>
                      <a:r>
                        <a:rPr lang="en-US" sz="1100" u="none" strike="noStrike" dirty="0">
                          <a:solidFill>
                            <a:srgbClr val="000000"/>
                          </a:solidFill>
                          <a:effectLst/>
                        </a:rPr>
                        <a:t>2</a:t>
                      </a:r>
                    </a:p>
                  </a:txBody>
                  <a:tcPr marL="9525" marR="9525" marT="9525" anchor="b"/>
                </a:tc>
                <a:tc>
                  <a:txBody>
                    <a:bodyPr/>
                    <a:lstStyle/>
                    <a:p>
                      <a:pPr algn="ctr" fontAlgn="b"/>
                      <a:r>
                        <a:rPr lang="en-US" sz="1100" u="none" strike="noStrike" dirty="0">
                          <a:solidFill>
                            <a:srgbClr val="000000"/>
                          </a:solidFill>
                          <a:effectLst/>
                        </a:rPr>
                        <a:t>Working </a:t>
                      </a:r>
                      <a:r>
                        <a:rPr lang="en-US" sz="1100" u="none" strike="noStrike">
                          <a:solidFill>
                            <a:srgbClr val="000000"/>
                          </a:solidFill>
                          <a:effectLst/>
                        </a:rPr>
                        <a:t>Professional</a:t>
                      </a:r>
                      <a:endParaRPr lang="en-US" sz="1100" u="none" strike="noStrike" dirty="0">
                        <a:solidFill>
                          <a:srgbClr val="000000"/>
                        </a:solidFill>
                        <a:effectLst/>
                      </a:endParaRPr>
                    </a:p>
                  </a:txBody>
                  <a:tcPr marL="9525" marR="9525" marT="9525" anchor="b"/>
                </a:tc>
                <a:tc>
                  <a:txBody>
                    <a:bodyPr/>
                    <a:lstStyle/>
                    <a:p>
                      <a:pPr algn="ctr" fontAlgn="b"/>
                      <a:r>
                        <a:rPr lang="en-US" sz="1100" u="none" strike="noStrike" dirty="0">
                          <a:solidFill>
                            <a:srgbClr val="000000"/>
                          </a:solidFill>
                          <a:effectLst/>
                        </a:rPr>
                        <a:t>a "Download" button next to the translated text</a:t>
                      </a:r>
                    </a:p>
                  </a:txBody>
                  <a:tcPr marL="9525" marR="9525" marT="9525" anchor="b"/>
                </a:tc>
                <a:tc>
                  <a:txBody>
                    <a:bodyPr/>
                    <a:lstStyle/>
                    <a:p>
                      <a:pPr algn="ctr" fontAlgn="b"/>
                      <a:r>
                        <a:rPr lang="en-US" sz="1100" u="none" strike="noStrike" dirty="0">
                          <a:solidFill>
                            <a:srgbClr val="000000"/>
                          </a:solidFill>
                          <a:effectLst/>
                        </a:rPr>
                        <a:t>I can download and save the translated content for future use.</a:t>
                      </a:r>
                    </a:p>
                  </a:txBody>
                  <a:tcPr marL="9525" marR="9525" marT="9525" anchor="b"/>
                </a:tc>
                <a:tc>
                  <a:txBody>
                    <a:bodyPr/>
                    <a:lstStyle/>
                    <a:p>
                      <a:pPr fontAlgn="b"/>
                      <a:r>
                        <a:rPr lang="en-US" sz="1100" u="none" strike="noStrike" dirty="0">
                          <a:solidFill>
                            <a:srgbClr val="000000"/>
                          </a:solidFill>
                          <a:effectLst/>
                        </a:rPr>
                        <a:t>Download Button for Translated Text</a:t>
                      </a:r>
                    </a:p>
                  </a:txBody>
                  <a:tcPr marL="9525" marR="9525" marT="9525" anchor="b"/>
                </a:tc>
                <a:extLst>
                  <a:ext uri="{0D108BD9-81ED-4DB2-BD59-A6C34878D82A}">
                    <a16:rowId xmlns:a16="http://schemas.microsoft.com/office/drawing/2014/main" val="2053054167"/>
                  </a:ext>
                </a:extLst>
              </a:tr>
              <a:tr h="491960">
                <a:tc>
                  <a:txBody>
                    <a:bodyPr/>
                    <a:lstStyle/>
                    <a:p>
                      <a:pPr algn="ctr" fontAlgn="b"/>
                      <a:r>
                        <a:rPr lang="en-US" sz="1100" u="none" strike="noStrike" dirty="0">
                          <a:solidFill>
                            <a:srgbClr val="000000"/>
                          </a:solidFill>
                          <a:effectLst/>
                        </a:rPr>
                        <a:t>LTA-151</a:t>
                      </a:r>
                    </a:p>
                  </a:txBody>
                  <a:tcPr marL="9525" marR="9525" marT="9525" anchor="b"/>
                </a:tc>
                <a:tc>
                  <a:txBody>
                    <a:bodyPr/>
                    <a:lstStyle/>
                    <a:p>
                      <a:pPr algn="ctr" fontAlgn="b"/>
                      <a:r>
                        <a:rPr lang="en-US" sz="1100" u="none" strike="noStrike" dirty="0">
                          <a:solidFill>
                            <a:srgbClr val="000000"/>
                          </a:solidFill>
                          <a:effectLst/>
                        </a:rPr>
                        <a:t>1</a:t>
                      </a:r>
                    </a:p>
                  </a:txBody>
                  <a:tcPr marL="9525" marR="9525" marT="9525" anchor="b"/>
                </a:tc>
                <a:tc>
                  <a:txBody>
                    <a:bodyPr/>
                    <a:lstStyle/>
                    <a:p>
                      <a:pPr algn="ctr" fontAlgn="b"/>
                      <a:r>
                        <a:rPr lang="en-US" sz="1100" u="none" strike="noStrike" dirty="0">
                          <a:solidFill>
                            <a:srgbClr val="000000"/>
                          </a:solidFill>
                          <a:effectLst/>
                        </a:rPr>
                        <a:t>Team</a:t>
                      </a:r>
                    </a:p>
                  </a:txBody>
                  <a:tcPr marL="9525" marR="9525" marT="9525" anchor="b"/>
                </a:tc>
                <a:tc>
                  <a:txBody>
                    <a:bodyPr/>
                    <a:lstStyle/>
                    <a:p>
                      <a:pPr algn="ctr" fontAlgn="b"/>
                      <a:r>
                        <a:rPr lang="en-US" sz="1100" u="none" strike="noStrike" dirty="0">
                          <a:solidFill>
                            <a:srgbClr val="000000"/>
                          </a:solidFill>
                          <a:effectLst/>
                        </a:rPr>
                        <a:t>make necessary modifications in our project as per professor’s feedback</a:t>
                      </a:r>
                    </a:p>
                  </a:txBody>
                  <a:tcPr marL="9525" marR="9525" marT="9525" anchor="b"/>
                </a:tc>
                <a:tc>
                  <a:txBody>
                    <a:bodyPr/>
                    <a:lstStyle/>
                    <a:p>
                      <a:pPr algn="ctr" fontAlgn="b"/>
                      <a:r>
                        <a:rPr lang="en-US" sz="1100" u="none" strike="noStrike" dirty="0">
                          <a:solidFill>
                            <a:srgbClr val="000000"/>
                          </a:solidFill>
                          <a:effectLst/>
                        </a:rPr>
                        <a:t>we deliver better presentation next sprint</a:t>
                      </a:r>
                    </a:p>
                  </a:txBody>
                  <a:tcPr marL="9525" marR="9525" marT="9525" anchor="b"/>
                </a:tc>
                <a:tc>
                  <a:txBody>
                    <a:bodyPr/>
                    <a:lstStyle/>
                    <a:p>
                      <a:pPr fontAlgn="b"/>
                      <a:r>
                        <a:rPr lang="en-US" sz="1100" u="none" strike="noStrike" dirty="0">
                          <a:solidFill>
                            <a:srgbClr val="000000"/>
                          </a:solidFill>
                          <a:effectLst/>
                        </a:rPr>
                        <a:t>Improvement Feedback from Sprint 1</a:t>
                      </a:r>
                    </a:p>
                  </a:txBody>
                  <a:tcPr marL="9525" marR="9525" marT="9525" anchor="b"/>
                </a:tc>
                <a:extLst>
                  <a:ext uri="{0D108BD9-81ED-4DB2-BD59-A6C34878D82A}">
                    <a16:rowId xmlns:a16="http://schemas.microsoft.com/office/drawing/2014/main" val="3238281752"/>
                  </a:ext>
                </a:extLst>
              </a:tr>
              <a:tr h="491960">
                <a:tc>
                  <a:txBody>
                    <a:bodyPr/>
                    <a:lstStyle/>
                    <a:p>
                      <a:pPr algn="ctr" fontAlgn="b"/>
                      <a:r>
                        <a:rPr lang="en-US" sz="1100" u="none" strike="noStrike" dirty="0">
                          <a:solidFill>
                            <a:srgbClr val="000000"/>
                          </a:solidFill>
                          <a:effectLst/>
                        </a:rPr>
                        <a:t>LTA-149</a:t>
                      </a:r>
                    </a:p>
                  </a:txBody>
                  <a:tcPr marL="9525" marR="9525" marT="9525" anchor="b"/>
                </a:tc>
                <a:tc>
                  <a:txBody>
                    <a:bodyPr/>
                    <a:lstStyle/>
                    <a:p>
                      <a:pPr algn="ctr" fontAlgn="b"/>
                      <a:r>
                        <a:rPr lang="en-US" sz="1100" u="none" strike="noStrike" dirty="0">
                          <a:solidFill>
                            <a:srgbClr val="000000"/>
                          </a:solidFill>
                          <a:effectLst/>
                        </a:rPr>
                        <a:t>2</a:t>
                      </a:r>
                    </a:p>
                  </a:txBody>
                  <a:tcPr marL="9525" marR="9525" marT="9525" anchor="b"/>
                </a:tc>
                <a:tc>
                  <a:txBody>
                    <a:bodyPr/>
                    <a:lstStyle/>
                    <a:p>
                      <a:pPr algn="ctr" fontAlgn="b"/>
                      <a:r>
                        <a:rPr lang="en-US" sz="1100" u="none" strike="noStrike" dirty="0">
                          <a:solidFill>
                            <a:srgbClr val="000000"/>
                          </a:solidFill>
                          <a:effectLst/>
                        </a:rPr>
                        <a:t>Team Member</a:t>
                      </a:r>
                    </a:p>
                  </a:txBody>
                  <a:tcPr marL="9525" marR="9525" marT="9525" anchor="b"/>
                </a:tc>
                <a:tc>
                  <a:txBody>
                    <a:bodyPr/>
                    <a:lstStyle/>
                    <a:p>
                      <a:pPr algn="ctr" fontAlgn="b"/>
                      <a:r>
                        <a:rPr lang="en-US" sz="1100" u="none" strike="noStrike" dirty="0">
                          <a:solidFill>
                            <a:srgbClr val="000000"/>
                          </a:solidFill>
                          <a:effectLst/>
                        </a:rPr>
                        <a:t>update the wiki page with our current deliverable</a:t>
                      </a:r>
                    </a:p>
                  </a:txBody>
                  <a:tcPr marL="9525" marR="9525" marT="9525" anchor="b"/>
                </a:tc>
                <a:tc>
                  <a:txBody>
                    <a:bodyPr/>
                    <a:lstStyle/>
                    <a:p>
                      <a:pPr algn="ctr" fontAlgn="b"/>
                      <a:r>
                        <a:rPr lang="en-US" sz="1100" u="none" strike="noStrike" dirty="0">
                          <a:solidFill>
                            <a:srgbClr val="000000"/>
                          </a:solidFill>
                          <a:effectLst/>
                        </a:rPr>
                        <a:t>customers can checkout our current progress for this sprint</a:t>
                      </a:r>
                    </a:p>
                  </a:txBody>
                  <a:tcPr marL="9525" marR="9525" marT="9525" anchor="b"/>
                </a:tc>
                <a:tc>
                  <a:txBody>
                    <a:bodyPr/>
                    <a:lstStyle/>
                    <a:p>
                      <a:pPr fontAlgn="b"/>
                      <a:r>
                        <a:rPr lang="en-US" sz="1100" u="none" strike="noStrike" dirty="0">
                          <a:solidFill>
                            <a:srgbClr val="000000"/>
                          </a:solidFill>
                          <a:effectLst/>
                        </a:rPr>
                        <a:t>Wiki Page for Sprint 2</a:t>
                      </a:r>
                    </a:p>
                  </a:txBody>
                  <a:tcPr marL="9525" marR="9525" marT="9525" anchor="b"/>
                </a:tc>
                <a:extLst>
                  <a:ext uri="{0D108BD9-81ED-4DB2-BD59-A6C34878D82A}">
                    <a16:rowId xmlns:a16="http://schemas.microsoft.com/office/drawing/2014/main" val="3630858368"/>
                  </a:ext>
                </a:extLst>
              </a:tr>
              <a:tr h="491960">
                <a:tc>
                  <a:txBody>
                    <a:bodyPr/>
                    <a:lstStyle/>
                    <a:p>
                      <a:pPr algn="ctr" fontAlgn="b"/>
                      <a:r>
                        <a:rPr lang="en-US" sz="1100" u="none" strike="noStrike" dirty="0">
                          <a:solidFill>
                            <a:srgbClr val="000000"/>
                          </a:solidFill>
                          <a:effectLst/>
                        </a:rPr>
                        <a:t>LTA-148</a:t>
                      </a:r>
                    </a:p>
                  </a:txBody>
                  <a:tcPr marL="9525" marR="9525" marT="9525" anchor="b"/>
                </a:tc>
                <a:tc>
                  <a:txBody>
                    <a:bodyPr/>
                    <a:lstStyle/>
                    <a:p>
                      <a:pPr algn="ctr" fontAlgn="b"/>
                      <a:r>
                        <a:rPr lang="en-US" sz="1100" u="none" strike="noStrike" dirty="0">
                          <a:solidFill>
                            <a:srgbClr val="000000"/>
                          </a:solidFill>
                          <a:effectLst/>
                        </a:rPr>
                        <a:t>5</a:t>
                      </a:r>
                    </a:p>
                  </a:txBody>
                  <a:tcPr marL="9525" marR="9525" marT="9525" anchor="b"/>
                </a:tc>
                <a:tc>
                  <a:txBody>
                    <a:bodyPr/>
                    <a:lstStyle/>
                    <a:p>
                      <a:pPr algn="ctr" fontAlgn="b"/>
                      <a:r>
                        <a:rPr lang="en-US" sz="1100" u="none" strike="noStrike" dirty="0">
                          <a:solidFill>
                            <a:srgbClr val="000000"/>
                          </a:solidFill>
                          <a:effectLst/>
                        </a:rPr>
                        <a:t>Client</a:t>
                      </a:r>
                    </a:p>
                  </a:txBody>
                  <a:tcPr marL="9525" marR="9525" marT="9525" anchor="b"/>
                </a:tc>
                <a:tc>
                  <a:txBody>
                    <a:bodyPr/>
                    <a:lstStyle/>
                    <a:p>
                      <a:pPr fontAlgn="b"/>
                      <a:r>
                        <a:rPr lang="en-US" sz="1100" u="none" strike="noStrike" dirty="0">
                          <a:solidFill>
                            <a:srgbClr val="000000"/>
                          </a:solidFill>
                          <a:effectLst/>
                        </a:rPr>
                        <a:t>like to know more about the product through a detailed technical paper</a:t>
                      </a:r>
                    </a:p>
                  </a:txBody>
                  <a:tcPr marL="9525" marR="9525" marT="9525" anchor="b"/>
                </a:tc>
                <a:tc>
                  <a:txBody>
                    <a:bodyPr/>
                    <a:lstStyle/>
                    <a:p>
                      <a:pPr fontAlgn="b"/>
                      <a:r>
                        <a:rPr lang="en-US" sz="1100" u="none" strike="noStrike" dirty="0">
                          <a:solidFill>
                            <a:srgbClr val="000000"/>
                          </a:solidFill>
                          <a:effectLst/>
                        </a:rPr>
                        <a:t>I can have documented understanding of the product.</a:t>
                      </a:r>
                    </a:p>
                  </a:txBody>
                  <a:tcPr marL="9525" marR="9525" marT="9525" anchor="b"/>
                </a:tc>
                <a:tc>
                  <a:txBody>
                    <a:bodyPr/>
                    <a:lstStyle/>
                    <a:p>
                      <a:pPr fontAlgn="b"/>
                      <a:r>
                        <a:rPr lang="en-US" sz="1100" u="none" strike="noStrike" dirty="0">
                          <a:solidFill>
                            <a:srgbClr val="000000"/>
                          </a:solidFill>
                          <a:effectLst/>
                        </a:rPr>
                        <a:t>Technical Report</a:t>
                      </a:r>
                    </a:p>
                  </a:txBody>
                  <a:tcPr marL="9525" marR="9525" marT="9525" anchor="b"/>
                </a:tc>
                <a:extLst>
                  <a:ext uri="{0D108BD9-81ED-4DB2-BD59-A6C34878D82A}">
                    <a16:rowId xmlns:a16="http://schemas.microsoft.com/office/drawing/2014/main" val="3502293738"/>
                  </a:ext>
                </a:extLst>
              </a:tr>
              <a:tr h="491960">
                <a:tc>
                  <a:txBody>
                    <a:bodyPr/>
                    <a:lstStyle/>
                    <a:p>
                      <a:pPr algn="ctr" fontAlgn="b"/>
                      <a:r>
                        <a:rPr lang="en-US" sz="1100" u="none" strike="noStrike" dirty="0">
                          <a:solidFill>
                            <a:srgbClr val="000000"/>
                          </a:solidFill>
                          <a:effectLst/>
                        </a:rPr>
                        <a:t>LTA-130</a:t>
                      </a:r>
                    </a:p>
                  </a:txBody>
                  <a:tcPr marL="9525" marR="9525" marT="9525" anchor="b"/>
                </a:tc>
                <a:tc>
                  <a:txBody>
                    <a:bodyPr/>
                    <a:lstStyle/>
                    <a:p>
                      <a:pPr algn="ctr" fontAlgn="b"/>
                      <a:r>
                        <a:rPr lang="en-US" sz="1100" u="none" strike="noStrike" dirty="0">
                          <a:solidFill>
                            <a:srgbClr val="000000"/>
                          </a:solidFill>
                          <a:effectLst/>
                        </a:rPr>
                        <a:t>3</a:t>
                      </a:r>
                    </a:p>
                  </a:txBody>
                  <a:tcPr marL="9525" marR="9525" marT="9525" anchor="b"/>
                </a:tc>
                <a:tc>
                  <a:txBody>
                    <a:bodyPr/>
                    <a:lstStyle/>
                    <a:p>
                      <a:pPr algn="ctr" fontAlgn="b"/>
                      <a:r>
                        <a:rPr lang="en-US" sz="1100" u="none" strike="noStrike" dirty="0">
                          <a:solidFill>
                            <a:srgbClr val="000000"/>
                          </a:solidFill>
                          <a:effectLst/>
                        </a:rPr>
                        <a:t>Accountant</a:t>
                      </a:r>
                    </a:p>
                  </a:txBody>
                  <a:tcPr marL="9525" marR="9525" marT="9525" anchor="b"/>
                </a:tc>
                <a:tc>
                  <a:txBody>
                    <a:bodyPr/>
                    <a:lstStyle/>
                    <a:p>
                      <a:pPr fontAlgn="b"/>
                      <a:r>
                        <a:rPr lang="en-US" sz="1100" u="none" strike="noStrike" dirty="0">
                          <a:solidFill>
                            <a:srgbClr val="000000"/>
                          </a:solidFill>
                          <a:effectLst/>
                        </a:rPr>
                        <a:t>to be able to reuse my past translations</a:t>
                      </a:r>
                    </a:p>
                  </a:txBody>
                  <a:tcPr marL="9525" marR="9525" marT="9525" anchor="b"/>
                </a:tc>
                <a:tc>
                  <a:txBody>
                    <a:bodyPr/>
                    <a:lstStyle/>
                    <a:p>
                      <a:pPr fontAlgn="b"/>
                      <a:r>
                        <a:rPr lang="en-US" sz="1100" u="none" strike="noStrike" dirty="0">
                          <a:solidFill>
                            <a:srgbClr val="000000"/>
                          </a:solidFill>
                          <a:effectLst/>
                        </a:rPr>
                        <a:t>I can revisit previous translations without re-entering the same text.</a:t>
                      </a:r>
                    </a:p>
                  </a:txBody>
                  <a:tcPr marL="9525" marR="9525" marT="9525" anchor="b"/>
                </a:tc>
                <a:tc>
                  <a:txBody>
                    <a:bodyPr/>
                    <a:lstStyle/>
                    <a:p>
                      <a:pPr fontAlgn="b"/>
                      <a:r>
                        <a:rPr lang="en-US" sz="1100" u="none" strike="noStrike" dirty="0">
                          <a:solidFill>
                            <a:srgbClr val="000000"/>
                          </a:solidFill>
                          <a:effectLst/>
                        </a:rPr>
                        <a:t>Ability to Reuse Past Translations</a:t>
                      </a:r>
                    </a:p>
                  </a:txBody>
                  <a:tcPr marL="9525" marR="9525" marT="9525" anchor="b"/>
                </a:tc>
                <a:extLst>
                  <a:ext uri="{0D108BD9-81ED-4DB2-BD59-A6C34878D82A}">
                    <a16:rowId xmlns:a16="http://schemas.microsoft.com/office/drawing/2014/main" val="3664757002"/>
                  </a:ext>
                </a:extLst>
              </a:tr>
              <a:tr h="491960">
                <a:tc>
                  <a:txBody>
                    <a:bodyPr/>
                    <a:lstStyle/>
                    <a:p>
                      <a:pPr algn="ctr" fontAlgn="b"/>
                      <a:r>
                        <a:rPr lang="en-US" sz="1100" u="none" strike="noStrike" dirty="0">
                          <a:solidFill>
                            <a:srgbClr val="000000"/>
                          </a:solidFill>
                          <a:effectLst/>
                        </a:rPr>
                        <a:t>LTA-137</a:t>
                      </a:r>
                    </a:p>
                  </a:txBody>
                  <a:tcPr marL="9525" marR="9525" marT="9525" anchor="b"/>
                </a:tc>
                <a:tc>
                  <a:txBody>
                    <a:bodyPr/>
                    <a:lstStyle/>
                    <a:p>
                      <a:pPr algn="ctr" fontAlgn="b"/>
                      <a:r>
                        <a:rPr lang="en-US" sz="1100" u="none" strike="noStrike" dirty="0">
                          <a:solidFill>
                            <a:srgbClr val="000000"/>
                          </a:solidFill>
                          <a:effectLst/>
                        </a:rPr>
                        <a:t>2</a:t>
                      </a:r>
                    </a:p>
                  </a:txBody>
                  <a:tcPr marL="9525" marR="9525" marT="9525" anchor="b"/>
                </a:tc>
                <a:tc>
                  <a:txBody>
                    <a:bodyPr/>
                    <a:lstStyle/>
                    <a:p>
                      <a:pPr algn="ctr" fontAlgn="b"/>
                      <a:r>
                        <a:rPr lang="en-US" sz="1100" u="none" strike="noStrike" dirty="0">
                          <a:solidFill>
                            <a:srgbClr val="000000"/>
                          </a:solidFill>
                          <a:effectLst/>
                        </a:rPr>
                        <a:t>Frequent user</a:t>
                      </a:r>
                    </a:p>
                  </a:txBody>
                  <a:tcPr marL="9525" marR="9525" marT="9525" anchor="b"/>
                </a:tc>
                <a:tc>
                  <a:txBody>
                    <a:bodyPr/>
                    <a:lstStyle/>
                    <a:p>
                      <a:pPr fontAlgn="b"/>
                      <a:r>
                        <a:rPr lang="en-US" sz="1100" u="none" strike="noStrike" dirty="0">
                          <a:solidFill>
                            <a:srgbClr val="000000"/>
                          </a:solidFill>
                          <a:effectLst/>
                        </a:rPr>
                        <a:t>to access my profile and settings through dropdown menus on the right side of the header</a:t>
                      </a:r>
                    </a:p>
                  </a:txBody>
                  <a:tcPr marL="9525" marR="9525" marT="9525" anchor="b"/>
                </a:tc>
                <a:tc>
                  <a:txBody>
                    <a:bodyPr/>
                    <a:lstStyle/>
                    <a:p>
                      <a:pPr fontAlgn="b"/>
                      <a:r>
                        <a:rPr lang="en-US" sz="1100" u="none" strike="noStrike" dirty="0">
                          <a:solidFill>
                            <a:srgbClr val="000000"/>
                          </a:solidFill>
                          <a:effectLst/>
                        </a:rPr>
                        <a:t>I can manage my account and customize my </a:t>
                      </a:r>
                    </a:p>
                  </a:txBody>
                  <a:tcPr marL="9525" marR="9525" marT="9525" anchor="b"/>
                </a:tc>
                <a:tc>
                  <a:txBody>
                    <a:bodyPr/>
                    <a:lstStyle/>
                    <a:p>
                      <a:pPr fontAlgn="b"/>
                      <a:r>
                        <a:rPr lang="en-US" sz="1100" u="none" strike="noStrike" dirty="0">
                          <a:solidFill>
                            <a:srgbClr val="000000"/>
                          </a:solidFill>
                          <a:effectLst/>
                        </a:rPr>
                        <a:t>Dropdown Menus for Profile and Settings</a:t>
                      </a:r>
                    </a:p>
                  </a:txBody>
                  <a:tcPr marL="9525" marR="9525" marT="9525" anchor="b"/>
                </a:tc>
                <a:extLst>
                  <a:ext uri="{0D108BD9-81ED-4DB2-BD59-A6C34878D82A}">
                    <a16:rowId xmlns:a16="http://schemas.microsoft.com/office/drawing/2014/main" val="627483291"/>
                  </a:ext>
                </a:extLst>
              </a:tr>
            </a:tbl>
          </a:graphicData>
        </a:graphic>
      </p:graphicFrame>
      <p:sp>
        <p:nvSpPr>
          <p:cNvPr id="7" name="TextBox 6">
            <a:extLst>
              <a:ext uri="{FF2B5EF4-FFF2-40B4-BE49-F238E27FC236}">
                <a16:creationId xmlns:a16="http://schemas.microsoft.com/office/drawing/2014/main" id="{7A431DA7-2262-6C92-E2EC-682701843CCB}"/>
              </a:ext>
            </a:extLst>
          </p:cNvPr>
          <p:cNvSpPr txBox="1"/>
          <p:nvPr/>
        </p:nvSpPr>
        <p:spPr>
          <a:xfrm>
            <a:off x="12027924" y="9620864"/>
            <a:ext cx="53530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The User Story ID Number is our Jira Ticket ID</a:t>
            </a:r>
            <a:endParaRPr lang="en-US">
              <a:solidFill>
                <a:schemeClr val="bg1"/>
              </a:solidFill>
            </a:endParaRPr>
          </a:p>
        </p:txBody>
      </p:sp>
    </p:spTree>
    <p:extLst>
      <p:ext uri="{BB962C8B-B14F-4D97-AF65-F5344CB8AC3E}">
        <p14:creationId xmlns:p14="http://schemas.microsoft.com/office/powerpoint/2010/main" val="34098192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683505" y="14472"/>
            <a:ext cx="15805214" cy="1399229"/>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Sprint 2 User Stories</a:t>
            </a: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graphicFrame>
        <p:nvGraphicFramePr>
          <p:cNvPr id="7" name="Table 6">
            <a:extLst>
              <a:ext uri="{FF2B5EF4-FFF2-40B4-BE49-F238E27FC236}">
                <a16:creationId xmlns:a16="http://schemas.microsoft.com/office/drawing/2014/main" id="{83A10E6F-52C3-6A0E-A52C-37E75DBDA364}"/>
              </a:ext>
            </a:extLst>
          </p:cNvPr>
          <p:cNvGraphicFramePr>
            <a:graphicFrameLocks noGrp="1"/>
          </p:cNvGraphicFramePr>
          <p:nvPr>
            <p:extLst>
              <p:ext uri="{D42A27DB-BD31-4B8C-83A1-F6EECF244321}">
                <p14:modId xmlns:p14="http://schemas.microsoft.com/office/powerpoint/2010/main" val="3451839381"/>
              </p:ext>
            </p:extLst>
          </p:nvPr>
        </p:nvGraphicFramePr>
        <p:xfrm>
          <a:off x="507740" y="1423008"/>
          <a:ext cx="17674832" cy="8360205"/>
        </p:xfrm>
        <a:graphic>
          <a:graphicData uri="http://schemas.openxmlformats.org/drawingml/2006/table">
            <a:tbl>
              <a:tblPr bandRow="1">
                <a:tableStyleId>{775DCB02-9BB8-47FD-8907-85C794F793BA}</a:tableStyleId>
              </a:tblPr>
              <a:tblGrid>
                <a:gridCol w="1323887">
                  <a:extLst>
                    <a:ext uri="{9D8B030D-6E8A-4147-A177-3AD203B41FA5}">
                      <a16:colId xmlns:a16="http://schemas.microsoft.com/office/drawing/2014/main" val="4191103453"/>
                    </a:ext>
                  </a:extLst>
                </a:gridCol>
                <a:gridCol w="4160801">
                  <a:extLst>
                    <a:ext uri="{9D8B030D-6E8A-4147-A177-3AD203B41FA5}">
                      <a16:colId xmlns:a16="http://schemas.microsoft.com/office/drawing/2014/main" val="174567673"/>
                    </a:ext>
                  </a:extLst>
                </a:gridCol>
                <a:gridCol w="4728182">
                  <a:extLst>
                    <a:ext uri="{9D8B030D-6E8A-4147-A177-3AD203B41FA5}">
                      <a16:colId xmlns:a16="http://schemas.microsoft.com/office/drawing/2014/main" val="4105553384"/>
                    </a:ext>
                  </a:extLst>
                </a:gridCol>
                <a:gridCol w="6326535">
                  <a:extLst>
                    <a:ext uri="{9D8B030D-6E8A-4147-A177-3AD203B41FA5}">
                      <a16:colId xmlns:a16="http://schemas.microsoft.com/office/drawing/2014/main" val="14212212"/>
                    </a:ext>
                  </a:extLst>
                </a:gridCol>
                <a:gridCol w="1135427">
                  <a:extLst>
                    <a:ext uri="{9D8B030D-6E8A-4147-A177-3AD203B41FA5}">
                      <a16:colId xmlns:a16="http://schemas.microsoft.com/office/drawing/2014/main" val="2732902106"/>
                    </a:ext>
                  </a:extLst>
                </a:gridCol>
              </a:tblGrid>
              <a:tr h="423307">
                <a:tc>
                  <a:txBody>
                    <a:bodyPr/>
                    <a:lstStyle/>
                    <a:p>
                      <a:pPr algn="ctr"/>
                      <a:r>
                        <a:rPr lang="en-US" sz="2400" b="1">
                          <a:effectLst/>
                        </a:rPr>
                        <a:t>Key</a:t>
                      </a:r>
                    </a:p>
                  </a:txBody>
                  <a:tcPr marL="0" marR="0" marT="0" marB="0" anchor="ctr"/>
                </a:tc>
                <a:tc>
                  <a:txBody>
                    <a:bodyPr/>
                    <a:lstStyle/>
                    <a:p>
                      <a:pPr algn="ctr"/>
                      <a:r>
                        <a:rPr lang="en-US" sz="2400" b="1">
                          <a:effectLst/>
                        </a:rPr>
                        <a:t>Feature</a:t>
                      </a:r>
                    </a:p>
                  </a:txBody>
                  <a:tcPr marL="0" marR="0" marT="0" marB="0" anchor="ctr"/>
                </a:tc>
                <a:tc>
                  <a:txBody>
                    <a:bodyPr/>
                    <a:lstStyle/>
                    <a:p>
                      <a:pPr algn="ctr"/>
                      <a:r>
                        <a:rPr lang="en-US" sz="2400" b="1">
                          <a:effectLst/>
                        </a:rPr>
                        <a:t>Summary</a:t>
                      </a:r>
                    </a:p>
                  </a:txBody>
                  <a:tcPr marL="0" marR="0" marT="0" marB="0" anchor="ctr"/>
                </a:tc>
                <a:tc>
                  <a:txBody>
                    <a:bodyPr/>
                    <a:lstStyle/>
                    <a:p>
                      <a:pPr algn="ctr"/>
                      <a:r>
                        <a:rPr lang="en-US" sz="2400" b="1">
                          <a:effectLst/>
                        </a:rPr>
                        <a:t>Criteria</a:t>
                      </a:r>
                    </a:p>
                  </a:txBody>
                  <a:tcPr marL="0" marR="0" marT="0" marB="0" anchor="ctr"/>
                </a:tc>
                <a:tc>
                  <a:txBody>
                    <a:bodyPr/>
                    <a:lstStyle/>
                    <a:p>
                      <a:pPr algn="ctr"/>
                      <a:r>
                        <a:rPr lang="en-US" sz="2400" b="1">
                          <a:effectLst/>
                        </a:rPr>
                        <a:t>Points</a:t>
                      </a:r>
                    </a:p>
                  </a:txBody>
                  <a:tcPr marL="0" marR="0" marT="0" marB="0" anchor="ctr"/>
                </a:tc>
                <a:extLst>
                  <a:ext uri="{0D108BD9-81ED-4DB2-BD59-A6C34878D82A}">
                    <a16:rowId xmlns:a16="http://schemas.microsoft.com/office/drawing/2014/main" val="3836520823"/>
                  </a:ext>
                </a:extLst>
              </a:tr>
              <a:tr h="588947">
                <a:tc rowSpan="2">
                  <a:txBody>
                    <a:bodyPr/>
                    <a:lstStyle/>
                    <a:p>
                      <a:pPr algn="ctr"/>
                      <a:r>
                        <a:rPr lang="en-US" sz="2000">
                          <a:effectLst/>
                        </a:rPr>
                        <a:t>LTA-138</a:t>
                      </a:r>
                    </a:p>
                  </a:txBody>
                  <a:tcPr marL="0" marR="0" marT="0" marB="0" anchor="ctr"/>
                </a:tc>
                <a:tc gridSpan="3">
                  <a:txBody>
                    <a:bodyPr/>
                    <a:lstStyle/>
                    <a:p>
                      <a:pPr algn="ctr"/>
                      <a:r>
                        <a:rPr lang="en-US" sz="2000" b="1">
                          <a:effectLst/>
                        </a:rPr>
                        <a:t>As an</a:t>
                      </a:r>
                      <a:r>
                        <a:rPr lang="en-US" sz="2000">
                          <a:effectLst/>
                        </a:rPr>
                        <a:t> admin, </a:t>
                      </a:r>
                      <a:r>
                        <a:rPr lang="en-US" sz="2000" b="1">
                          <a:effectLst/>
                        </a:rPr>
                        <a:t>I want to</a:t>
                      </a:r>
                      <a:r>
                        <a:rPr lang="en-US" sz="2000">
                          <a:effectLst/>
                        </a:rPr>
                        <a:t> configure the Firebase database by following the provided UML diagram, </a:t>
                      </a:r>
                      <a:r>
                        <a:rPr lang="en-US" sz="2000" b="1">
                          <a:effectLst/>
                        </a:rPr>
                        <a:t>so that</a:t>
                      </a:r>
                      <a:r>
                        <a:rPr lang="en-US" sz="2000">
                          <a:effectLst/>
                        </a:rPr>
                        <a:t> the database structure aligns with the system’s requirements and functions efficiently.</a:t>
                      </a:r>
                    </a:p>
                  </a:txBody>
                  <a:tcPr marL="0" marR="0" marT="0" marB="0" anchor="ctr"/>
                </a:tc>
                <a:tc hMerge="1">
                  <a:txBody>
                    <a:bodyPr/>
                    <a:lstStyle/>
                    <a:p>
                      <a:endParaRPr lang="en-US"/>
                    </a:p>
                  </a:txBody>
                  <a:tcPr marL="0" marR="0" marT="0" marB="0" horzOverflow="overflow"/>
                </a:tc>
                <a:tc hMerge="1">
                  <a:txBody>
                    <a:bodyPr/>
                    <a:lstStyle/>
                    <a:p>
                      <a:endParaRPr lang="en-US"/>
                    </a:p>
                  </a:txBody>
                  <a:tcPr marL="0" marR="0" marT="0" marB="0" horzOverflow="overflow"/>
                </a:tc>
                <a:tc rowSpan="2">
                  <a:txBody>
                    <a:bodyPr/>
                    <a:lstStyle/>
                    <a:p>
                      <a:pPr algn="ctr"/>
                      <a:r>
                        <a:rPr lang="en-US" sz="2000">
                          <a:effectLst/>
                        </a:rPr>
                        <a:t>5</a:t>
                      </a:r>
                    </a:p>
                  </a:txBody>
                  <a:tcPr marL="0" marR="0" marT="0" marB="0" anchor="ctr"/>
                </a:tc>
                <a:extLst>
                  <a:ext uri="{0D108BD9-81ED-4DB2-BD59-A6C34878D82A}">
                    <a16:rowId xmlns:a16="http://schemas.microsoft.com/office/drawing/2014/main" val="3946098194"/>
                  </a:ext>
                </a:extLst>
              </a:tr>
              <a:tr h="3239223">
                <a:tc vMerge="1">
                  <a:txBody>
                    <a:bodyPr/>
                    <a:lstStyle/>
                    <a:p>
                      <a:endParaRPr lang="en-US"/>
                    </a:p>
                  </a:txBody>
                  <a:tcPr marL="0" marR="0" marT="0" marB="0" horzOverflow="overflow"/>
                </a:tc>
                <a:tc>
                  <a:txBody>
                    <a:bodyPr/>
                    <a:lstStyle/>
                    <a:p>
                      <a:pPr algn="ctr"/>
                      <a:r>
                        <a:rPr lang="en-US" sz="2000">
                          <a:effectLst/>
                        </a:rPr>
                        <a:t>Configure Firebase Database Based on UML Diagram</a:t>
                      </a:r>
                    </a:p>
                  </a:txBody>
                  <a:tcPr marL="0" marR="0" marT="0" marB="0" anchor="ctr"/>
                </a:tc>
                <a:tc>
                  <a:txBody>
                    <a:bodyPr/>
                    <a:lstStyle/>
                    <a:p>
                      <a:pPr algn="ctr"/>
                      <a:r>
                        <a:rPr lang="en-US" sz="2000">
                          <a:effectLst/>
                        </a:rPr>
                        <a:t>Given I am an admin, I want to configure the Firebase database by following the provided UML diagram, so that the database structure aligns with the system’s requirements and functions efficiently.</a:t>
                      </a:r>
                    </a:p>
                  </a:txBody>
                  <a:tcPr marL="0" marR="0" marT="0" marB="0" anchor="ctr"/>
                </a:tc>
                <a:tc>
                  <a:txBody>
                    <a:bodyPr/>
                    <a:lstStyle/>
                    <a:p>
                      <a:pPr algn="ctr"/>
                      <a:r>
                        <a:rPr lang="en-US" sz="2000">
                          <a:effectLst/>
                        </a:rPr>
                        <a:t>·  Implement the database structure in Firebase as per the attached UML diagram.</a:t>
                      </a:r>
                      <a:br>
                        <a:rPr lang="en-US" sz="2000">
                          <a:effectLst/>
                        </a:rPr>
                      </a:br>
                      <a:r>
                        <a:rPr lang="en-US" sz="2000">
                          <a:effectLst/>
                        </a:rPr>
                        <a:t>·  Set up collections and documents to match the entities and relationships shown in the UML.</a:t>
                      </a:r>
                      <a:br>
                        <a:rPr lang="en-US" sz="2000">
                          <a:effectLst/>
                        </a:rPr>
                      </a:br>
                      <a:r>
                        <a:rPr lang="en-US" sz="2000">
                          <a:effectLst/>
                        </a:rPr>
                        <a:t>·  Verify that the database supports the required operations (e.g., create, read, update, delete).</a:t>
                      </a:r>
                      <a:br>
                        <a:rPr lang="en-US" sz="2000">
                          <a:effectLst/>
                        </a:rPr>
                      </a:br>
                      <a:r>
                        <a:rPr lang="en-US" sz="2000">
                          <a:effectLst/>
                        </a:rPr>
                        <a:t>·  Test the Firebase database setup to ensure it meets the system’s performance and security standards.</a:t>
                      </a:r>
                    </a:p>
                  </a:txBody>
                  <a:tcPr marL="0" marR="0" marT="0" marB="0" anchor="ctr"/>
                </a:tc>
                <a:tc vMerge="1">
                  <a:txBody>
                    <a:bodyPr/>
                    <a:lstStyle/>
                    <a:p>
                      <a:endParaRPr lang="en-US"/>
                    </a:p>
                  </a:txBody>
                  <a:tcPr marL="0" marR="0" marT="0" marB="0" horzOverflow="overflow"/>
                </a:tc>
                <a:extLst>
                  <a:ext uri="{0D108BD9-81ED-4DB2-BD59-A6C34878D82A}">
                    <a16:rowId xmlns:a16="http://schemas.microsoft.com/office/drawing/2014/main" val="1905591095"/>
                  </a:ext>
                </a:extLst>
              </a:tr>
              <a:tr h="423307">
                <a:tc rowSpan="2">
                  <a:txBody>
                    <a:bodyPr/>
                    <a:lstStyle/>
                    <a:p>
                      <a:pPr algn="ctr"/>
                      <a:r>
                        <a:rPr lang="en-US" sz="2000">
                          <a:effectLst/>
                        </a:rPr>
                        <a:t>LTA-118</a:t>
                      </a:r>
                    </a:p>
                  </a:txBody>
                  <a:tcPr marL="0" marR="0" marT="0" marB="0" anchor="ctr"/>
                </a:tc>
                <a:tc gridSpan="3">
                  <a:txBody>
                    <a:bodyPr/>
                    <a:lstStyle/>
                    <a:p>
                      <a:pPr algn="ctr"/>
                      <a:r>
                        <a:rPr lang="en-US" sz="2000" b="1">
                          <a:effectLst/>
                        </a:rPr>
                        <a:t>As a</a:t>
                      </a:r>
                      <a:r>
                        <a:rPr lang="en-US" sz="2000">
                          <a:effectLst/>
                        </a:rPr>
                        <a:t> customer, </a:t>
                      </a:r>
                      <a:r>
                        <a:rPr lang="en-US" sz="2000" b="1">
                          <a:effectLst/>
                        </a:rPr>
                        <a:t>I want</a:t>
                      </a:r>
                      <a:r>
                        <a:rPr lang="en-US" sz="2000">
                          <a:effectLst/>
                        </a:rPr>
                        <a:t> to be informed if the file I upload exceeds the size limit, </a:t>
                      </a:r>
                      <a:r>
                        <a:rPr lang="en-US" sz="2000" b="1">
                          <a:effectLst/>
                        </a:rPr>
                        <a:t>so that</a:t>
                      </a:r>
                      <a:r>
                        <a:rPr lang="en-US" sz="2000">
                          <a:effectLst/>
                        </a:rPr>
                        <a:t> I can upload a smaller file or take appropriate action.</a:t>
                      </a:r>
                    </a:p>
                  </a:txBody>
                  <a:tcPr marL="0" marR="0" marT="0" marB="0" anchor="ctr"/>
                </a:tc>
                <a:tc hMerge="1">
                  <a:txBody>
                    <a:bodyPr/>
                    <a:lstStyle/>
                    <a:p>
                      <a:endParaRPr lang="en-US"/>
                    </a:p>
                  </a:txBody>
                  <a:tcPr marL="0" marR="0" marT="0" marB="0" horzOverflow="overflow"/>
                </a:tc>
                <a:tc hMerge="1">
                  <a:txBody>
                    <a:bodyPr/>
                    <a:lstStyle/>
                    <a:p>
                      <a:endParaRPr lang="en-US"/>
                    </a:p>
                  </a:txBody>
                  <a:tcPr marL="0" marR="0" marT="0" marB="0" horzOverflow="overflow"/>
                </a:tc>
                <a:tc rowSpan="2">
                  <a:txBody>
                    <a:bodyPr/>
                    <a:lstStyle/>
                    <a:p>
                      <a:pPr algn="ctr"/>
                      <a:r>
                        <a:rPr lang="en-US" sz="2000">
                          <a:effectLst/>
                        </a:rPr>
                        <a:t>2</a:t>
                      </a:r>
                    </a:p>
                  </a:txBody>
                  <a:tcPr marL="0" marR="0" marT="0" marB="0" anchor="ctr"/>
                </a:tc>
                <a:extLst>
                  <a:ext uri="{0D108BD9-81ED-4DB2-BD59-A6C34878D82A}">
                    <a16:rowId xmlns:a16="http://schemas.microsoft.com/office/drawing/2014/main" val="3720264516"/>
                  </a:ext>
                </a:extLst>
              </a:tr>
              <a:tr h="1527584">
                <a:tc vMerge="1">
                  <a:txBody>
                    <a:bodyPr/>
                    <a:lstStyle/>
                    <a:p>
                      <a:endParaRPr lang="en-US"/>
                    </a:p>
                  </a:txBody>
                  <a:tcPr marL="0" marR="0" marT="0" marB="0" horzOverflow="overflow"/>
                </a:tc>
                <a:tc>
                  <a:txBody>
                    <a:bodyPr/>
                    <a:lstStyle/>
                    <a:p>
                      <a:pPr algn="ctr"/>
                      <a:r>
                        <a:rPr lang="en-US" sz="2000">
                          <a:effectLst/>
                        </a:rPr>
                        <a:t>File Size Limitation</a:t>
                      </a:r>
                    </a:p>
                  </a:txBody>
                  <a:tcPr marL="0" marR="0" marT="0" marB="0" anchor="ctr"/>
                </a:tc>
                <a:tc>
                  <a:txBody>
                    <a:bodyPr/>
                    <a:lstStyle/>
                    <a:p>
                      <a:pPr algn="ctr"/>
                      <a:r>
                        <a:rPr lang="en-US" sz="2000">
                          <a:effectLst/>
                        </a:rPr>
                        <a:t>Given I am a customer, I want to be informed if the file I upload exceeds the size limit, so that I can upload a smaller file or take appropriate action.</a:t>
                      </a:r>
                    </a:p>
                  </a:txBody>
                  <a:tcPr marL="0" marR="0" marT="0" marB="0" anchor="ctr"/>
                </a:tc>
                <a:tc>
                  <a:txBody>
                    <a:bodyPr/>
                    <a:lstStyle/>
                    <a:p>
                      <a:pPr algn="ctr"/>
                      <a:r>
                        <a:rPr lang="en-US" sz="2000">
                          <a:effectLst/>
                        </a:rPr>
                        <a:t>The system supports file uploads up to a specified size limit (e.g., 20 MB).</a:t>
                      </a:r>
                      <a:br>
                        <a:rPr lang="en-US" sz="2000">
                          <a:effectLst/>
                        </a:rPr>
                      </a:br>
                      <a:br>
                        <a:rPr lang="en-US" sz="2000">
                          <a:effectLst/>
                        </a:rPr>
                      </a:br>
                      <a:r>
                        <a:rPr lang="en-US" sz="2000">
                          <a:effectLst/>
                        </a:rPr>
                        <a:t>An error message is displayed if the user attempts to upload a file larger than the size limit.</a:t>
                      </a:r>
                    </a:p>
                  </a:txBody>
                  <a:tcPr marL="0" marR="0" marT="0" marB="0" anchor="ctr"/>
                </a:tc>
                <a:tc vMerge="1">
                  <a:txBody>
                    <a:bodyPr/>
                    <a:lstStyle/>
                    <a:p>
                      <a:endParaRPr lang="en-US"/>
                    </a:p>
                  </a:txBody>
                  <a:tcPr marL="0" marR="0" marT="0" marB="0" horzOverflow="overflow"/>
                </a:tc>
                <a:extLst>
                  <a:ext uri="{0D108BD9-81ED-4DB2-BD59-A6C34878D82A}">
                    <a16:rowId xmlns:a16="http://schemas.microsoft.com/office/drawing/2014/main" val="4062993697"/>
                  </a:ext>
                </a:extLst>
              </a:tr>
              <a:tr h="588947">
                <a:tc rowSpan="2">
                  <a:txBody>
                    <a:bodyPr/>
                    <a:lstStyle/>
                    <a:p>
                      <a:pPr algn="ctr"/>
                      <a:r>
                        <a:rPr lang="en-US" sz="2000">
                          <a:effectLst/>
                        </a:rPr>
                        <a:t>LTA-116</a:t>
                      </a:r>
                    </a:p>
                  </a:txBody>
                  <a:tcPr marL="0" marR="0" marT="0" marB="0" anchor="ctr"/>
                </a:tc>
                <a:tc gridSpan="3">
                  <a:txBody>
                    <a:bodyPr/>
                    <a:lstStyle/>
                    <a:p>
                      <a:pPr algn="ctr"/>
                      <a:r>
                        <a:rPr lang="en-US" sz="2000" b="1">
                          <a:effectLst/>
                        </a:rPr>
                        <a:t>As a</a:t>
                      </a:r>
                      <a:r>
                        <a:rPr lang="en-US" sz="2000">
                          <a:effectLst/>
                        </a:rPr>
                        <a:t> student, </a:t>
                      </a:r>
                      <a:r>
                        <a:rPr lang="en-US" sz="2000" b="1">
                          <a:effectLst/>
                        </a:rPr>
                        <a:t>I want to</a:t>
                      </a:r>
                      <a:r>
                        <a:rPr lang="en-US" sz="2000">
                          <a:effectLst/>
                        </a:rPr>
                        <a:t> see an error message when I upload an unsupported file type, </a:t>
                      </a:r>
                      <a:r>
                        <a:rPr lang="en-US" sz="2000" b="1">
                          <a:effectLst/>
                        </a:rPr>
                        <a:t>so that</a:t>
                      </a:r>
                      <a:r>
                        <a:rPr lang="en-US" sz="2000">
                          <a:effectLst/>
                        </a:rPr>
                        <a:t> I am informed about the file type restrictions and can take corrective action.</a:t>
                      </a:r>
                    </a:p>
                  </a:txBody>
                  <a:tcPr marL="0" marR="0" marT="0" marB="0" anchor="ctr"/>
                </a:tc>
                <a:tc hMerge="1">
                  <a:txBody>
                    <a:bodyPr/>
                    <a:lstStyle/>
                    <a:p>
                      <a:endParaRPr lang="en-US"/>
                    </a:p>
                  </a:txBody>
                  <a:tcPr marL="0" marR="0" marT="0" marB="0" horzOverflow="overflow"/>
                </a:tc>
                <a:tc hMerge="1">
                  <a:txBody>
                    <a:bodyPr/>
                    <a:lstStyle/>
                    <a:p>
                      <a:endParaRPr lang="en-US"/>
                    </a:p>
                  </a:txBody>
                  <a:tcPr marL="0" marR="0" marT="0" marB="0" horzOverflow="overflow"/>
                </a:tc>
                <a:tc rowSpan="2">
                  <a:txBody>
                    <a:bodyPr/>
                    <a:lstStyle/>
                    <a:p>
                      <a:pPr algn="ctr"/>
                      <a:r>
                        <a:rPr lang="en-US" sz="2000">
                          <a:effectLst/>
                        </a:rPr>
                        <a:t>1</a:t>
                      </a:r>
                    </a:p>
                  </a:txBody>
                  <a:tcPr marL="0" marR="0" marT="0" marB="0" anchor="ctr"/>
                </a:tc>
                <a:extLst>
                  <a:ext uri="{0D108BD9-81ED-4DB2-BD59-A6C34878D82A}">
                    <a16:rowId xmlns:a16="http://schemas.microsoft.com/office/drawing/2014/main" val="194071171"/>
                  </a:ext>
                </a:extLst>
              </a:tr>
              <a:tr h="1527584">
                <a:tc vMerge="1">
                  <a:txBody>
                    <a:bodyPr/>
                    <a:lstStyle/>
                    <a:p>
                      <a:endParaRPr lang="en-US"/>
                    </a:p>
                  </a:txBody>
                  <a:tcPr marL="0" marR="0" marT="0" marB="0" horzOverflow="overflow"/>
                </a:tc>
                <a:tc>
                  <a:txBody>
                    <a:bodyPr/>
                    <a:lstStyle/>
                    <a:p>
                      <a:pPr algn="ctr"/>
                      <a:r>
                        <a:rPr lang="en-US" sz="2000">
                          <a:effectLst/>
                        </a:rPr>
                        <a:t>Error Message for Unsupported File Types</a:t>
                      </a:r>
                    </a:p>
                  </a:txBody>
                  <a:tcPr marL="0" marR="0" marT="0" marB="0" anchor="ctr"/>
                </a:tc>
                <a:tc>
                  <a:txBody>
                    <a:bodyPr/>
                    <a:lstStyle/>
                    <a:p>
                      <a:pPr algn="ctr"/>
                      <a:r>
                        <a:rPr lang="en-US" sz="2000">
                          <a:effectLst/>
                        </a:rPr>
                        <a:t>Given I am a student, I want to see an error message when I upload an unsupported file type, so that I am informed about the file type restrictions and can take corrective action.</a:t>
                      </a:r>
                    </a:p>
                  </a:txBody>
                  <a:tcPr marL="0" marR="0" marT="0" marB="0" anchor="ctr"/>
                </a:tc>
                <a:tc>
                  <a:txBody>
                    <a:bodyPr/>
                    <a:lstStyle/>
                    <a:p>
                      <a:pPr algn="ctr"/>
                      <a:r>
                        <a:rPr lang="en-US" sz="2000">
                          <a:effectLst/>
                        </a:rPr>
                        <a:t>If a user uploads a file type that is not supported, an error message appears.</a:t>
                      </a:r>
                      <a:br>
                        <a:rPr lang="en-US" sz="2000">
                          <a:effectLst/>
                        </a:rPr>
                      </a:br>
                      <a:br>
                        <a:rPr lang="en-US" sz="2000">
                          <a:effectLst/>
                        </a:rPr>
                      </a:br>
                      <a:r>
                        <a:rPr lang="en-US" sz="2000">
                          <a:effectLst/>
                        </a:rPr>
                        <a:t>The error message should clearly state the supported file types.</a:t>
                      </a:r>
                    </a:p>
                  </a:txBody>
                  <a:tcPr marL="0" marR="0" marT="0" marB="0" anchor="ctr"/>
                </a:tc>
                <a:tc vMerge="1">
                  <a:txBody>
                    <a:bodyPr/>
                    <a:lstStyle/>
                    <a:p>
                      <a:endParaRPr lang="en-US"/>
                    </a:p>
                  </a:txBody>
                  <a:tcPr marL="0" marR="0" marT="0" marB="0" horzOverflow="overflow"/>
                </a:tc>
                <a:extLst>
                  <a:ext uri="{0D108BD9-81ED-4DB2-BD59-A6C34878D82A}">
                    <a16:rowId xmlns:a16="http://schemas.microsoft.com/office/drawing/2014/main" val="1807624515"/>
                  </a:ext>
                </a:extLst>
              </a:tr>
            </a:tbl>
          </a:graphicData>
        </a:graphic>
      </p:graphicFrame>
      <p:sp>
        <p:nvSpPr>
          <p:cNvPr id="6" name="TextBox 5">
            <a:extLst>
              <a:ext uri="{FF2B5EF4-FFF2-40B4-BE49-F238E27FC236}">
                <a16:creationId xmlns:a16="http://schemas.microsoft.com/office/drawing/2014/main" id="{F360B818-68B2-8475-912C-ABF9336D371F}"/>
              </a:ext>
            </a:extLst>
          </p:cNvPr>
          <p:cNvSpPr txBox="1"/>
          <p:nvPr/>
        </p:nvSpPr>
        <p:spPr>
          <a:xfrm>
            <a:off x="13853037" y="9823655"/>
            <a:ext cx="53530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The User Story ID Number is our Jira Ticket ID</a:t>
            </a:r>
            <a:endParaRPr lang="en-US">
              <a:solidFill>
                <a:schemeClr val="bg1"/>
              </a:solidFill>
            </a:endParaRPr>
          </a:p>
        </p:txBody>
      </p:sp>
    </p:spTree>
    <p:extLst>
      <p:ext uri="{BB962C8B-B14F-4D97-AF65-F5344CB8AC3E}">
        <p14:creationId xmlns:p14="http://schemas.microsoft.com/office/powerpoint/2010/main" val="10268422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683505" y="14472"/>
            <a:ext cx="15805214" cy="1399229"/>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Sprint 2 User Stories</a:t>
            </a: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graphicFrame>
        <p:nvGraphicFramePr>
          <p:cNvPr id="7" name="Table 6">
            <a:extLst>
              <a:ext uri="{FF2B5EF4-FFF2-40B4-BE49-F238E27FC236}">
                <a16:creationId xmlns:a16="http://schemas.microsoft.com/office/drawing/2014/main" id="{83A10E6F-52C3-6A0E-A52C-37E75DBDA364}"/>
              </a:ext>
            </a:extLst>
          </p:cNvPr>
          <p:cNvGraphicFramePr>
            <a:graphicFrameLocks noGrp="1"/>
          </p:cNvGraphicFramePr>
          <p:nvPr>
            <p:extLst>
              <p:ext uri="{D42A27DB-BD31-4B8C-83A1-F6EECF244321}">
                <p14:modId xmlns:p14="http://schemas.microsoft.com/office/powerpoint/2010/main" val="2981517282"/>
              </p:ext>
            </p:extLst>
          </p:nvPr>
        </p:nvGraphicFramePr>
        <p:xfrm>
          <a:off x="194337" y="1404573"/>
          <a:ext cx="17731984" cy="8235149"/>
        </p:xfrm>
        <a:graphic>
          <a:graphicData uri="http://schemas.openxmlformats.org/drawingml/2006/table">
            <a:tbl>
              <a:tblPr bandRow="1">
                <a:tableStyleId>{775DCB02-9BB8-47FD-8907-85C794F793BA}</a:tableStyleId>
              </a:tblPr>
              <a:tblGrid>
                <a:gridCol w="1328168">
                  <a:extLst>
                    <a:ext uri="{9D8B030D-6E8A-4147-A177-3AD203B41FA5}">
                      <a16:colId xmlns:a16="http://schemas.microsoft.com/office/drawing/2014/main" val="4191103453"/>
                    </a:ext>
                  </a:extLst>
                </a:gridCol>
                <a:gridCol w="4174255">
                  <a:extLst>
                    <a:ext uri="{9D8B030D-6E8A-4147-A177-3AD203B41FA5}">
                      <a16:colId xmlns:a16="http://schemas.microsoft.com/office/drawing/2014/main" val="174567673"/>
                    </a:ext>
                  </a:extLst>
                </a:gridCol>
                <a:gridCol w="4743471">
                  <a:extLst>
                    <a:ext uri="{9D8B030D-6E8A-4147-A177-3AD203B41FA5}">
                      <a16:colId xmlns:a16="http://schemas.microsoft.com/office/drawing/2014/main" val="4105553384"/>
                    </a:ext>
                  </a:extLst>
                </a:gridCol>
                <a:gridCol w="6346992">
                  <a:extLst>
                    <a:ext uri="{9D8B030D-6E8A-4147-A177-3AD203B41FA5}">
                      <a16:colId xmlns:a16="http://schemas.microsoft.com/office/drawing/2014/main" val="14212212"/>
                    </a:ext>
                  </a:extLst>
                </a:gridCol>
                <a:gridCol w="1139098">
                  <a:extLst>
                    <a:ext uri="{9D8B030D-6E8A-4147-A177-3AD203B41FA5}">
                      <a16:colId xmlns:a16="http://schemas.microsoft.com/office/drawing/2014/main" val="2732902106"/>
                    </a:ext>
                  </a:extLst>
                </a:gridCol>
              </a:tblGrid>
              <a:tr h="429560">
                <a:tc>
                  <a:txBody>
                    <a:bodyPr/>
                    <a:lstStyle/>
                    <a:p>
                      <a:pPr algn="ctr"/>
                      <a:r>
                        <a:rPr lang="en-US" sz="2400" b="1">
                          <a:effectLst/>
                        </a:rPr>
                        <a:t>Key</a:t>
                      </a:r>
                    </a:p>
                  </a:txBody>
                  <a:tcPr marL="0" marR="0" marT="0" marB="0" anchor="ctr"/>
                </a:tc>
                <a:tc>
                  <a:txBody>
                    <a:bodyPr/>
                    <a:lstStyle/>
                    <a:p>
                      <a:pPr algn="ctr"/>
                      <a:r>
                        <a:rPr lang="en-US" sz="2400" b="1">
                          <a:effectLst/>
                        </a:rPr>
                        <a:t>Feature</a:t>
                      </a:r>
                    </a:p>
                  </a:txBody>
                  <a:tcPr marL="0" marR="0" marT="0" marB="0" anchor="ctr"/>
                </a:tc>
                <a:tc>
                  <a:txBody>
                    <a:bodyPr/>
                    <a:lstStyle/>
                    <a:p>
                      <a:pPr algn="ctr"/>
                      <a:r>
                        <a:rPr lang="en-US" sz="2400" b="1">
                          <a:effectLst/>
                        </a:rPr>
                        <a:t>Summary</a:t>
                      </a:r>
                    </a:p>
                  </a:txBody>
                  <a:tcPr marL="0" marR="0" marT="0" marB="0" anchor="ctr"/>
                </a:tc>
                <a:tc>
                  <a:txBody>
                    <a:bodyPr/>
                    <a:lstStyle/>
                    <a:p>
                      <a:pPr algn="ctr"/>
                      <a:r>
                        <a:rPr lang="en-US" sz="2400" b="1">
                          <a:effectLst/>
                        </a:rPr>
                        <a:t>Criteria</a:t>
                      </a:r>
                    </a:p>
                  </a:txBody>
                  <a:tcPr marL="0" marR="0" marT="0" marB="0" anchor="ctr"/>
                </a:tc>
                <a:tc>
                  <a:txBody>
                    <a:bodyPr/>
                    <a:lstStyle/>
                    <a:p>
                      <a:pPr algn="ctr"/>
                      <a:r>
                        <a:rPr lang="en-US" sz="2400" b="1">
                          <a:effectLst/>
                        </a:rPr>
                        <a:t>Points</a:t>
                      </a:r>
                    </a:p>
                  </a:txBody>
                  <a:tcPr marL="0" marR="0" marT="0" marB="0" anchor="ctr"/>
                </a:tc>
                <a:extLst>
                  <a:ext uri="{0D108BD9-81ED-4DB2-BD59-A6C34878D82A}">
                    <a16:rowId xmlns:a16="http://schemas.microsoft.com/office/drawing/2014/main" val="3836520823"/>
                  </a:ext>
                </a:extLst>
              </a:tr>
              <a:tr h="597649">
                <a:tc rowSpan="2">
                  <a:txBody>
                    <a:bodyPr/>
                    <a:lstStyle/>
                    <a:p>
                      <a:pPr lvl="0" algn="ctr">
                        <a:buNone/>
                      </a:pPr>
                      <a:r>
                        <a:rPr lang="en-US" sz="2000" b="0" i="0" u="none" strike="noStrike" noProof="0">
                          <a:effectLst/>
                          <a:latin typeface="Calibri"/>
                        </a:rPr>
                        <a:t>LTA-127</a:t>
                      </a:r>
                      <a:endParaRPr lang="en-US"/>
                    </a:p>
                  </a:txBody>
                  <a:tcPr marL="0" marR="0" marT="0" marB="0" anchor="ctr"/>
                </a:tc>
                <a:tc gridSpan="3">
                  <a:txBody>
                    <a:bodyPr/>
                    <a:lstStyle/>
                    <a:p>
                      <a:pPr lvl="0" algn="ctr">
                        <a:buNone/>
                      </a:pPr>
                      <a:r>
                        <a:rPr lang="en-US" sz="2000" b="1" i="0" u="none" strike="noStrike" noProof="0">
                          <a:effectLst/>
                          <a:latin typeface="Calibri"/>
                        </a:rPr>
                        <a:t>As a</a:t>
                      </a:r>
                      <a:r>
                        <a:rPr lang="en-US" sz="2000" b="0" i="0" u="none" strike="noStrike" noProof="0">
                          <a:effectLst/>
                          <a:latin typeface="Calibri"/>
                        </a:rPr>
                        <a:t> teacher, </a:t>
                      </a:r>
                      <a:r>
                        <a:rPr lang="en-US" sz="2000" b="1" i="0" u="none" strike="noStrike" noProof="0">
                          <a:effectLst/>
                          <a:latin typeface="Calibri"/>
                        </a:rPr>
                        <a:t>I want to</a:t>
                      </a:r>
                      <a:r>
                        <a:rPr lang="en-US" sz="2000" b="0" i="0" u="none" strike="noStrike" noProof="0">
                          <a:effectLst/>
                          <a:latin typeface="Calibri"/>
                        </a:rPr>
                        <a:t> quickly copy the translated text, </a:t>
                      </a:r>
                      <a:r>
                        <a:rPr lang="en-US" sz="2000" b="1" i="0" u="none" strike="noStrike" noProof="0">
                          <a:effectLst/>
                          <a:latin typeface="Calibri"/>
                        </a:rPr>
                        <a:t>so that</a:t>
                      </a:r>
                      <a:r>
                        <a:rPr lang="en-US" sz="2000" b="0" i="0" u="none" strike="noStrike" noProof="0">
                          <a:effectLst/>
                          <a:latin typeface="Calibri"/>
                        </a:rPr>
                        <a:t> I can paste it into other applications.</a:t>
                      </a:r>
                      <a:endParaRPr lang="en-US"/>
                    </a:p>
                  </a:txBody>
                  <a:tcPr marL="0" marR="0" marT="0" marB="0" anchor="ctr"/>
                </a:tc>
                <a:tc hMerge="1">
                  <a:txBody>
                    <a:bodyPr/>
                    <a:lstStyle/>
                    <a:p>
                      <a:endParaRPr lang="en-US"/>
                    </a:p>
                  </a:txBody>
                  <a:tcPr marL="0" marR="0" marT="0" marB="0" horzOverflow="overflow"/>
                </a:tc>
                <a:tc hMerge="1">
                  <a:txBody>
                    <a:bodyPr/>
                    <a:lstStyle/>
                    <a:p>
                      <a:endParaRPr lang="en-US"/>
                    </a:p>
                  </a:txBody>
                  <a:tcPr marL="0" marR="0" marT="0" marB="0" horzOverflow="overflow"/>
                </a:tc>
                <a:tc rowSpan="2">
                  <a:txBody>
                    <a:bodyPr/>
                    <a:lstStyle/>
                    <a:p>
                      <a:pPr algn="ctr"/>
                      <a:r>
                        <a:rPr lang="en-US" sz="2000">
                          <a:effectLst/>
                        </a:rPr>
                        <a:t>3</a:t>
                      </a:r>
                    </a:p>
                  </a:txBody>
                  <a:tcPr marL="0" marR="0" marT="0" marB="0" anchor="ctr"/>
                </a:tc>
                <a:extLst>
                  <a:ext uri="{0D108BD9-81ED-4DB2-BD59-A6C34878D82A}">
                    <a16:rowId xmlns:a16="http://schemas.microsoft.com/office/drawing/2014/main" val="3946098194"/>
                  </a:ext>
                </a:extLst>
              </a:tr>
              <a:tr h="2241190">
                <a:tc vMerge="1">
                  <a:txBody>
                    <a:bodyPr/>
                    <a:lstStyle/>
                    <a:p>
                      <a:endParaRPr lang="en-US"/>
                    </a:p>
                  </a:txBody>
                  <a:tcPr marL="0" marR="0" marT="0" marB="0" horzOverflow="overflow"/>
                </a:tc>
                <a:tc>
                  <a:txBody>
                    <a:bodyPr/>
                    <a:lstStyle/>
                    <a:p>
                      <a:pPr lvl="0" algn="ctr">
                        <a:buNone/>
                      </a:pPr>
                      <a:r>
                        <a:rPr lang="en-US" sz="2000" b="0" i="0" u="none" strike="noStrike" noProof="0">
                          <a:effectLst/>
                          <a:latin typeface="Calibri"/>
                        </a:rPr>
                        <a:t>Copy Translated Text</a:t>
                      </a:r>
                      <a:endParaRPr lang="en-US"/>
                    </a:p>
                  </a:txBody>
                  <a:tcPr marL="0" marR="0" marT="0" marB="0" anchor="ctr"/>
                </a:tc>
                <a:tc>
                  <a:txBody>
                    <a:bodyPr/>
                    <a:lstStyle/>
                    <a:p>
                      <a:pPr lvl="0" algn="ctr">
                        <a:buNone/>
                      </a:pPr>
                      <a:r>
                        <a:rPr lang="en-US" sz="2000" b="0" i="0" u="none" strike="noStrike" noProof="0">
                          <a:effectLst/>
                          <a:latin typeface="Calibri"/>
                        </a:rPr>
                        <a:t>Given I am a teacher, I want to quickly copy the translated text, so that I can paste it into other applications.</a:t>
                      </a:r>
                      <a:endParaRPr lang="en-US"/>
                    </a:p>
                  </a:txBody>
                  <a:tcPr marL="0" marR="0" marT="0" marB="0" anchor="ctr"/>
                </a:tc>
                <a:tc>
                  <a:txBody>
                    <a:bodyPr/>
                    <a:lstStyle/>
                    <a:p>
                      <a:pPr lvl="0" algn="ctr">
                        <a:lnSpc>
                          <a:spcPct val="100000"/>
                        </a:lnSpc>
                        <a:spcBef>
                          <a:spcPts val="0"/>
                        </a:spcBef>
                        <a:spcAft>
                          <a:spcPts val="0"/>
                        </a:spcAft>
                        <a:buNone/>
                      </a:pPr>
                      <a:r>
                        <a:rPr lang="en-US" sz="2000" b="0" i="0" u="none" strike="noStrike" noProof="0">
                          <a:effectLst/>
                          <a:latin typeface="Calibri"/>
                        </a:rPr>
                        <a:t>Copy button for translated text.</a:t>
                      </a:r>
                      <a:endParaRPr lang="en-US"/>
                    </a:p>
                    <a:p>
                      <a:pPr lvl="0" algn="ctr">
                        <a:lnSpc>
                          <a:spcPct val="100000"/>
                        </a:lnSpc>
                        <a:spcBef>
                          <a:spcPts val="0"/>
                        </a:spcBef>
                        <a:spcAft>
                          <a:spcPts val="0"/>
                        </a:spcAft>
                        <a:buNone/>
                      </a:pPr>
                      <a:endParaRPr lang="en-US"/>
                    </a:p>
                    <a:p>
                      <a:pPr lvl="0" algn="ctr">
                        <a:lnSpc>
                          <a:spcPct val="100000"/>
                        </a:lnSpc>
                        <a:spcBef>
                          <a:spcPts val="0"/>
                        </a:spcBef>
                        <a:spcAft>
                          <a:spcPts val="0"/>
                        </a:spcAft>
                        <a:buNone/>
                      </a:pPr>
                      <a:r>
                        <a:rPr lang="en-US" sz="2000" b="0" i="0" u="none" strike="noStrike" noProof="0">
                          <a:effectLst/>
                          <a:latin typeface="Calibri"/>
                        </a:rPr>
                        <a:t>Text is copied to clipboard when clicked.</a:t>
                      </a:r>
                      <a:endParaRPr lang="en-US"/>
                    </a:p>
                    <a:p>
                      <a:pPr lvl="0" algn="ctr">
                        <a:lnSpc>
                          <a:spcPct val="100000"/>
                        </a:lnSpc>
                        <a:spcBef>
                          <a:spcPts val="0"/>
                        </a:spcBef>
                        <a:spcAft>
                          <a:spcPts val="0"/>
                        </a:spcAft>
                        <a:buNone/>
                      </a:pPr>
                      <a:endParaRPr lang="en-US"/>
                    </a:p>
                    <a:p>
                      <a:pPr lvl="0" algn="ctr">
                        <a:lnSpc>
                          <a:spcPct val="100000"/>
                        </a:lnSpc>
                        <a:spcBef>
                          <a:spcPts val="0"/>
                        </a:spcBef>
                        <a:spcAft>
                          <a:spcPts val="0"/>
                        </a:spcAft>
                        <a:buNone/>
                      </a:pPr>
                      <a:r>
                        <a:rPr lang="en-US" sz="2000" b="0" i="0" u="none" strike="noStrike" noProof="0">
                          <a:effectLst/>
                          <a:latin typeface="Calibri"/>
                        </a:rPr>
                        <a:t>Confirmation message (e.g. “Text copied”)</a:t>
                      </a:r>
                      <a:endParaRPr lang="en-US"/>
                    </a:p>
                    <a:p>
                      <a:pPr lvl="0" algn="ctr">
                        <a:buNone/>
                      </a:pPr>
                      <a:endParaRPr lang="en-US" sz="2000">
                        <a:effectLst/>
                      </a:endParaRPr>
                    </a:p>
                  </a:txBody>
                  <a:tcPr marL="0" marR="0" marT="0" marB="0" anchor="ctr"/>
                </a:tc>
                <a:tc vMerge="1">
                  <a:txBody>
                    <a:bodyPr/>
                    <a:lstStyle/>
                    <a:p>
                      <a:endParaRPr lang="en-US"/>
                    </a:p>
                  </a:txBody>
                  <a:tcPr marL="0" marR="0" marT="0" marB="0" horzOverflow="overflow"/>
                </a:tc>
                <a:extLst>
                  <a:ext uri="{0D108BD9-81ED-4DB2-BD59-A6C34878D82A}">
                    <a16:rowId xmlns:a16="http://schemas.microsoft.com/office/drawing/2014/main" val="1905591095"/>
                  </a:ext>
                </a:extLst>
              </a:tr>
              <a:tr h="429560">
                <a:tc rowSpan="2">
                  <a:txBody>
                    <a:bodyPr/>
                    <a:lstStyle/>
                    <a:p>
                      <a:pPr lvl="0" algn="ctr">
                        <a:buNone/>
                      </a:pPr>
                      <a:r>
                        <a:rPr lang="en-US" sz="2000" b="0" i="0" u="none" strike="noStrike" noProof="0">
                          <a:effectLst/>
                          <a:latin typeface="Calibri"/>
                        </a:rPr>
                        <a:t>LTA-119</a:t>
                      </a:r>
                      <a:endParaRPr lang="en-US"/>
                    </a:p>
                  </a:txBody>
                  <a:tcPr marL="0" marR="0" marT="0" marB="0" anchor="ctr"/>
                </a:tc>
                <a:tc gridSpan="3">
                  <a:txBody>
                    <a:bodyPr/>
                    <a:lstStyle/>
                    <a:p>
                      <a:pPr lvl="0" algn="ctr">
                        <a:buNone/>
                      </a:pPr>
                      <a:r>
                        <a:rPr lang="en-US" sz="2000" b="1" i="0" u="none" strike="noStrike" noProof="0">
                          <a:effectLst/>
                          <a:latin typeface="Calibri"/>
                        </a:rPr>
                        <a:t>As a</a:t>
                      </a:r>
                      <a:r>
                        <a:rPr lang="en-US" sz="2000" b="0" i="0" u="none" strike="noStrike" noProof="0">
                          <a:effectLst/>
                          <a:latin typeface="Calibri"/>
                        </a:rPr>
                        <a:t> diplomat, </a:t>
                      </a:r>
                      <a:r>
                        <a:rPr lang="en-US" sz="2000" b="1" i="0" u="none" strike="noStrike" noProof="0">
                          <a:effectLst/>
                          <a:latin typeface="Calibri"/>
                        </a:rPr>
                        <a:t>I want to</a:t>
                      </a:r>
                      <a:r>
                        <a:rPr lang="en-US" sz="2000" b="0" i="0" u="none" strike="noStrike" noProof="0">
                          <a:effectLst/>
                          <a:latin typeface="Calibri"/>
                        </a:rPr>
                        <a:t> have a "Microphone" button, </a:t>
                      </a:r>
                      <a:r>
                        <a:rPr lang="en-US" sz="2000" b="1" i="0" u="none" strike="noStrike" noProof="0">
                          <a:effectLst/>
                          <a:latin typeface="Calibri"/>
                        </a:rPr>
                        <a:t>so that</a:t>
                      </a:r>
                      <a:r>
                        <a:rPr lang="en-US" sz="2000" b="0" i="0" u="none" strike="noStrike" noProof="0">
                          <a:effectLst/>
                          <a:latin typeface="Calibri"/>
                        </a:rPr>
                        <a:t> I can record my voice input for translation without typing.</a:t>
                      </a:r>
                      <a:endParaRPr lang="en-US"/>
                    </a:p>
                  </a:txBody>
                  <a:tcPr marL="0" marR="0" marT="0" marB="0" anchor="ctr"/>
                </a:tc>
                <a:tc hMerge="1">
                  <a:txBody>
                    <a:bodyPr/>
                    <a:lstStyle/>
                    <a:p>
                      <a:endParaRPr lang="en-US"/>
                    </a:p>
                  </a:txBody>
                  <a:tcPr marL="0" marR="0" marT="0" marB="0" horzOverflow="overflow"/>
                </a:tc>
                <a:tc hMerge="1">
                  <a:txBody>
                    <a:bodyPr/>
                    <a:lstStyle/>
                    <a:p>
                      <a:endParaRPr lang="en-US"/>
                    </a:p>
                  </a:txBody>
                  <a:tcPr marL="0" marR="0" marT="0" marB="0" horzOverflow="overflow"/>
                </a:tc>
                <a:tc rowSpan="2">
                  <a:txBody>
                    <a:bodyPr/>
                    <a:lstStyle/>
                    <a:p>
                      <a:pPr algn="ctr"/>
                      <a:r>
                        <a:rPr lang="en-US" sz="2000">
                          <a:effectLst/>
                        </a:rPr>
                        <a:t>3</a:t>
                      </a:r>
                    </a:p>
                  </a:txBody>
                  <a:tcPr marL="0" marR="0" marT="0" marB="0" anchor="ctr"/>
                </a:tc>
                <a:extLst>
                  <a:ext uri="{0D108BD9-81ED-4DB2-BD59-A6C34878D82A}">
                    <a16:rowId xmlns:a16="http://schemas.microsoft.com/office/drawing/2014/main" val="3720264516"/>
                  </a:ext>
                </a:extLst>
              </a:tr>
              <a:tr h="2315892">
                <a:tc vMerge="1">
                  <a:txBody>
                    <a:bodyPr/>
                    <a:lstStyle/>
                    <a:p>
                      <a:endParaRPr lang="en-US"/>
                    </a:p>
                  </a:txBody>
                  <a:tcPr marL="0" marR="0" marT="0" marB="0" horzOverflow="overflow"/>
                </a:tc>
                <a:tc>
                  <a:txBody>
                    <a:bodyPr/>
                    <a:lstStyle/>
                    <a:p>
                      <a:pPr lvl="0" algn="ctr">
                        <a:buNone/>
                      </a:pPr>
                      <a:r>
                        <a:rPr lang="en-US" sz="2000" b="0" i="0" u="none" strike="noStrike" noProof="0">
                          <a:effectLst/>
                          <a:latin typeface="Calibri"/>
                        </a:rPr>
                        <a:t>Microphone Button for Voice Input</a:t>
                      </a:r>
                      <a:endParaRPr lang="en-US"/>
                    </a:p>
                  </a:txBody>
                  <a:tcPr marL="0" marR="0" marT="0" marB="0" anchor="ctr"/>
                </a:tc>
                <a:tc>
                  <a:txBody>
                    <a:bodyPr/>
                    <a:lstStyle/>
                    <a:p>
                      <a:pPr lvl="0" algn="ctr">
                        <a:buNone/>
                      </a:pPr>
                      <a:r>
                        <a:rPr lang="en-US" sz="2000" b="0" i="0" u="none" strike="noStrike" noProof="0">
                          <a:effectLst/>
                          <a:latin typeface="Calibri"/>
                        </a:rPr>
                        <a:t>Given I am a diplomat, I want to have a "Microphone" button, so that I can record my voice input for translation without typing.</a:t>
                      </a:r>
                      <a:endParaRPr lang="en-US"/>
                    </a:p>
                  </a:txBody>
                  <a:tcPr marL="0" marR="0" marT="0" marB="0" anchor="ctr"/>
                </a:tc>
                <a:tc>
                  <a:txBody>
                    <a:bodyPr/>
                    <a:lstStyle/>
                    <a:p>
                      <a:pPr lvl="0" algn="ctr">
                        <a:lnSpc>
                          <a:spcPct val="100000"/>
                        </a:lnSpc>
                        <a:spcBef>
                          <a:spcPts val="0"/>
                        </a:spcBef>
                        <a:spcAft>
                          <a:spcPts val="0"/>
                        </a:spcAft>
                        <a:buNone/>
                      </a:pPr>
                      <a:r>
                        <a:rPr lang="en-US" sz="2000" b="0" i="0" u="none" strike="noStrike" noProof="0">
                          <a:effectLst/>
                          <a:latin typeface="Calibri"/>
                        </a:rPr>
                        <a:t>A "Microphone" button is available for starting voice recording.</a:t>
                      </a:r>
                      <a:endParaRPr lang="en-US"/>
                    </a:p>
                    <a:p>
                      <a:pPr lvl="0" algn="ctr">
                        <a:lnSpc>
                          <a:spcPct val="100000"/>
                        </a:lnSpc>
                        <a:spcBef>
                          <a:spcPts val="0"/>
                        </a:spcBef>
                        <a:spcAft>
                          <a:spcPts val="0"/>
                        </a:spcAft>
                        <a:buNone/>
                      </a:pPr>
                      <a:endParaRPr lang="en-US"/>
                    </a:p>
                    <a:p>
                      <a:pPr lvl="0" algn="ctr">
                        <a:lnSpc>
                          <a:spcPct val="100000"/>
                        </a:lnSpc>
                        <a:spcBef>
                          <a:spcPts val="0"/>
                        </a:spcBef>
                        <a:spcAft>
                          <a:spcPts val="0"/>
                        </a:spcAft>
                        <a:buNone/>
                      </a:pPr>
                      <a:r>
                        <a:rPr lang="en-US" sz="2000" b="0" i="0" u="none" strike="noStrike" noProof="0">
                          <a:effectLst/>
                          <a:latin typeface="Calibri"/>
                        </a:rPr>
                        <a:t>Clicking the "Microphone" button begins recording the user's audio input.</a:t>
                      </a:r>
                      <a:endParaRPr lang="en-US"/>
                    </a:p>
                    <a:p>
                      <a:pPr lvl="0" algn="ctr">
                        <a:lnSpc>
                          <a:spcPct val="100000"/>
                        </a:lnSpc>
                        <a:spcBef>
                          <a:spcPts val="0"/>
                        </a:spcBef>
                        <a:spcAft>
                          <a:spcPts val="0"/>
                        </a:spcAft>
                        <a:buNone/>
                      </a:pPr>
                      <a:endParaRPr lang="en-US"/>
                    </a:p>
                    <a:p>
                      <a:pPr lvl="0" algn="ctr">
                        <a:buNone/>
                      </a:pPr>
                      <a:r>
                        <a:rPr lang="en-US" sz="2000" b="0" i="0" u="none" strike="noStrike" noProof="0">
                          <a:effectLst/>
                          <a:latin typeface="Calibri"/>
                        </a:rPr>
                        <a:t>The system stops recording when the button is clicked again or a time limit is reached.</a:t>
                      </a:r>
                      <a:endParaRPr lang="en-US"/>
                    </a:p>
                  </a:txBody>
                  <a:tcPr marL="0" marR="0" marT="0" marB="0" anchor="ctr"/>
                </a:tc>
                <a:tc vMerge="1">
                  <a:txBody>
                    <a:bodyPr/>
                    <a:lstStyle/>
                    <a:p>
                      <a:endParaRPr lang="en-US"/>
                    </a:p>
                  </a:txBody>
                  <a:tcPr marL="0" marR="0" marT="0" marB="0" horzOverflow="overflow"/>
                </a:tc>
                <a:extLst>
                  <a:ext uri="{0D108BD9-81ED-4DB2-BD59-A6C34878D82A}">
                    <a16:rowId xmlns:a16="http://schemas.microsoft.com/office/drawing/2014/main" val="4062993697"/>
                  </a:ext>
                </a:extLst>
              </a:tr>
              <a:tr h="597649">
                <a:tc rowSpan="2">
                  <a:txBody>
                    <a:bodyPr/>
                    <a:lstStyle/>
                    <a:p>
                      <a:pPr lvl="0" algn="ctr">
                        <a:buNone/>
                      </a:pPr>
                      <a:r>
                        <a:rPr lang="en-US" sz="2000" b="0" i="0" u="none" strike="noStrike" noProof="0">
                          <a:effectLst/>
                          <a:latin typeface="Calibri"/>
                        </a:rPr>
                        <a:t>LTA-124</a:t>
                      </a:r>
                      <a:endParaRPr lang="en-US"/>
                    </a:p>
                  </a:txBody>
                  <a:tcPr marL="0" marR="0" marT="0" marB="0" anchor="ctr"/>
                </a:tc>
                <a:tc gridSpan="3">
                  <a:txBody>
                    <a:bodyPr/>
                    <a:lstStyle/>
                    <a:p>
                      <a:pPr lvl="0" algn="ctr">
                        <a:buNone/>
                      </a:pPr>
                      <a:r>
                        <a:rPr lang="en-US" sz="2000" b="1" i="0" u="none" strike="noStrike" noProof="0">
                          <a:effectLst/>
                          <a:latin typeface="Calibri"/>
                        </a:rPr>
                        <a:t>As a</a:t>
                      </a:r>
                      <a:r>
                        <a:rPr lang="en-US" sz="2000" b="0" i="0" u="none" strike="noStrike" noProof="0">
                          <a:effectLst/>
                          <a:latin typeface="Calibri"/>
                        </a:rPr>
                        <a:t> lawyer, </a:t>
                      </a:r>
                      <a:r>
                        <a:rPr lang="en-US" sz="2000" b="1" i="0" u="none" strike="noStrike" noProof="0">
                          <a:effectLst/>
                          <a:latin typeface="Calibri"/>
                        </a:rPr>
                        <a:t>I want to</a:t>
                      </a:r>
                      <a:r>
                        <a:rPr lang="en-US" sz="2000" b="0" i="0" u="none" strike="noStrike" noProof="0">
                          <a:effectLst/>
                          <a:latin typeface="Calibri"/>
                        </a:rPr>
                        <a:t> be informed if my audio recording exceeds a certain time limit, </a:t>
                      </a:r>
                      <a:r>
                        <a:rPr lang="en-US" sz="2000" b="1" i="0" u="none" strike="noStrike" noProof="0">
                          <a:effectLst/>
                          <a:latin typeface="Calibri"/>
                        </a:rPr>
                        <a:t>so that</a:t>
                      </a:r>
                      <a:r>
                        <a:rPr lang="en-US" sz="2000" b="0" i="0" u="none" strike="noStrike" noProof="0">
                          <a:effectLst/>
                          <a:latin typeface="Calibri"/>
                        </a:rPr>
                        <a:t> I can manage the length of my input and avoid losing the recording.</a:t>
                      </a:r>
                      <a:endParaRPr lang="en-US"/>
                    </a:p>
                  </a:txBody>
                  <a:tcPr marL="0" marR="0" marT="0" marB="0" anchor="ctr"/>
                </a:tc>
                <a:tc hMerge="1">
                  <a:txBody>
                    <a:bodyPr/>
                    <a:lstStyle/>
                    <a:p>
                      <a:endParaRPr lang="en-US"/>
                    </a:p>
                  </a:txBody>
                  <a:tcPr marL="0" marR="0" marT="0" marB="0" horzOverflow="overflow"/>
                </a:tc>
                <a:tc hMerge="1">
                  <a:txBody>
                    <a:bodyPr/>
                    <a:lstStyle/>
                    <a:p>
                      <a:endParaRPr lang="en-US"/>
                    </a:p>
                  </a:txBody>
                  <a:tcPr marL="0" marR="0" marT="0" marB="0" horzOverflow="overflow"/>
                </a:tc>
                <a:tc rowSpan="2">
                  <a:txBody>
                    <a:bodyPr/>
                    <a:lstStyle/>
                    <a:p>
                      <a:pPr algn="ctr"/>
                      <a:r>
                        <a:rPr lang="en-US" sz="2000">
                          <a:effectLst/>
                        </a:rPr>
                        <a:t>2</a:t>
                      </a:r>
                    </a:p>
                  </a:txBody>
                  <a:tcPr marL="0" marR="0" marT="0" marB="0" anchor="ctr"/>
                </a:tc>
                <a:extLst>
                  <a:ext uri="{0D108BD9-81ED-4DB2-BD59-A6C34878D82A}">
                    <a16:rowId xmlns:a16="http://schemas.microsoft.com/office/drawing/2014/main" val="194071171"/>
                  </a:ext>
                </a:extLst>
              </a:tr>
              <a:tr h="1550150">
                <a:tc vMerge="1">
                  <a:txBody>
                    <a:bodyPr/>
                    <a:lstStyle/>
                    <a:p>
                      <a:endParaRPr lang="en-US"/>
                    </a:p>
                  </a:txBody>
                  <a:tcPr marL="0" marR="0" marT="0" marB="0" horzOverflow="overflow"/>
                </a:tc>
                <a:tc>
                  <a:txBody>
                    <a:bodyPr/>
                    <a:lstStyle/>
                    <a:p>
                      <a:pPr lvl="0" algn="ctr">
                        <a:buNone/>
                      </a:pPr>
                      <a:r>
                        <a:rPr lang="en-US" sz="2000" b="0" i="0" u="none" strike="noStrike" noProof="0">
                          <a:effectLst/>
                          <a:latin typeface="Calibri"/>
                        </a:rPr>
                        <a:t>Audio Input Time Limitation</a:t>
                      </a:r>
                      <a:endParaRPr lang="en-US"/>
                    </a:p>
                  </a:txBody>
                  <a:tcPr marL="0" marR="0" marT="0" marB="0" anchor="ctr"/>
                </a:tc>
                <a:tc>
                  <a:txBody>
                    <a:bodyPr/>
                    <a:lstStyle/>
                    <a:p>
                      <a:pPr lvl="0" algn="ctr">
                        <a:buNone/>
                      </a:pPr>
                      <a:r>
                        <a:rPr lang="en-US" sz="2000" b="0" i="0" u="none" strike="noStrike" noProof="0">
                          <a:effectLst/>
                          <a:latin typeface="Calibri"/>
                        </a:rPr>
                        <a:t>Given I am a lawyer, I want to be informed if my audio recording exceeds a certain time limit, so that I can manage the length of my input and avoid losing the recording.</a:t>
                      </a:r>
                      <a:endParaRPr lang="en-US"/>
                    </a:p>
                  </a:txBody>
                  <a:tcPr marL="0" marR="0" marT="0" marB="0" anchor="ctr"/>
                </a:tc>
                <a:tc>
                  <a:txBody>
                    <a:bodyPr/>
                    <a:lstStyle/>
                    <a:p>
                      <a:pPr lvl="0" algn="ctr">
                        <a:lnSpc>
                          <a:spcPct val="100000"/>
                        </a:lnSpc>
                        <a:spcBef>
                          <a:spcPts val="0"/>
                        </a:spcBef>
                        <a:spcAft>
                          <a:spcPts val="0"/>
                        </a:spcAft>
                        <a:buNone/>
                      </a:pPr>
                      <a:r>
                        <a:rPr lang="en-US" sz="2000" b="0" i="0" u="none" strike="noStrike" noProof="0">
                          <a:effectLst/>
                          <a:latin typeface="Calibri"/>
                        </a:rPr>
                        <a:t>The system enforces a maximum recording time (e.g., 2 minutes).</a:t>
                      </a:r>
                      <a:endParaRPr lang="en-US"/>
                    </a:p>
                    <a:p>
                      <a:pPr lvl="0" algn="ctr">
                        <a:buNone/>
                      </a:pPr>
                      <a:r>
                        <a:rPr lang="en-US" sz="2000" b="0" i="0" u="none" strike="noStrike" noProof="0">
                          <a:effectLst/>
                          <a:latin typeface="Calibri"/>
                        </a:rPr>
                        <a:t>An error message or notification is shown if the user exceeds the recording limit.</a:t>
                      </a:r>
                      <a:endParaRPr lang="en-US"/>
                    </a:p>
                  </a:txBody>
                  <a:tcPr marL="0" marR="0" marT="0" marB="0" anchor="ctr"/>
                </a:tc>
                <a:tc vMerge="1">
                  <a:txBody>
                    <a:bodyPr/>
                    <a:lstStyle/>
                    <a:p>
                      <a:endParaRPr lang="en-US"/>
                    </a:p>
                  </a:txBody>
                  <a:tcPr marL="0" marR="0" marT="0" marB="0" horzOverflow="overflow"/>
                </a:tc>
                <a:extLst>
                  <a:ext uri="{0D108BD9-81ED-4DB2-BD59-A6C34878D82A}">
                    <a16:rowId xmlns:a16="http://schemas.microsoft.com/office/drawing/2014/main" val="1807624515"/>
                  </a:ext>
                </a:extLst>
              </a:tr>
            </a:tbl>
          </a:graphicData>
        </a:graphic>
      </p:graphicFrame>
      <p:sp>
        <p:nvSpPr>
          <p:cNvPr id="3" name="TextBox 2">
            <a:extLst>
              <a:ext uri="{FF2B5EF4-FFF2-40B4-BE49-F238E27FC236}">
                <a16:creationId xmlns:a16="http://schemas.microsoft.com/office/drawing/2014/main" id="{C431ADF2-1A42-5B3E-B8D4-5FF416EC722B}"/>
              </a:ext>
            </a:extLst>
          </p:cNvPr>
          <p:cNvSpPr txBox="1"/>
          <p:nvPr/>
        </p:nvSpPr>
        <p:spPr>
          <a:xfrm>
            <a:off x="13631811" y="9602429"/>
            <a:ext cx="53530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The User Story ID Number is our Jira Ticket ID</a:t>
            </a:r>
            <a:endParaRPr lang="en-US">
              <a:solidFill>
                <a:schemeClr val="bg1"/>
              </a:solidFill>
            </a:endParaRPr>
          </a:p>
        </p:txBody>
      </p:sp>
    </p:spTree>
    <p:extLst>
      <p:ext uri="{BB962C8B-B14F-4D97-AF65-F5344CB8AC3E}">
        <p14:creationId xmlns:p14="http://schemas.microsoft.com/office/powerpoint/2010/main" val="2138217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2" name="Freeform 2"/>
          <p:cNvSpPr/>
          <p:nvPr/>
        </p:nvSpPr>
        <p:spPr>
          <a:xfrm>
            <a:off x="-339025" y="7344985"/>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752600" y="716293"/>
            <a:ext cx="15315564" cy="1231106"/>
          </a:xfrm>
          <a:prstGeom prst="rect">
            <a:avLst/>
          </a:prstGeom>
        </p:spPr>
        <p:txBody>
          <a:bodyPr lIns="0" tIns="0" rIns="0" bIns="0" rtlCol="0" anchor="t">
            <a:spAutoFit/>
          </a:bodyPr>
          <a:lstStyle/>
          <a:p>
            <a:pPr algn="ctr">
              <a:lnSpc>
                <a:spcPts val="9595"/>
              </a:lnSpc>
            </a:pPr>
            <a:r>
              <a:rPr lang="en-US" sz="8000">
                <a:solidFill>
                  <a:srgbClr val="FFFFFF"/>
                </a:solidFill>
                <a:latin typeface="Bobby Jones"/>
                <a:ea typeface="Bobby Jones"/>
                <a:cs typeface="Bobby Jones"/>
                <a:sym typeface="Bobby Jones"/>
              </a:rPr>
              <a:t>TEAM ROLE &amp; RESPONSIBILITIES</a:t>
            </a:r>
            <a:endParaRPr lang="en-US" sz="8000">
              <a:solidFill>
                <a:srgbClr val="FFFFFF"/>
              </a:solidFill>
              <a:latin typeface="Bobby Jones"/>
              <a:ea typeface="Bobby Jones"/>
              <a:cs typeface="Bobby Jones"/>
            </a:endParaRPr>
          </a:p>
        </p:txBody>
      </p:sp>
      <p:pic>
        <p:nvPicPr>
          <p:cNvPr id="6" name="Picture 5" descr="A person with a beard and mustache wearing a red shirt&#10;&#10;Description automatically generated">
            <a:extLst>
              <a:ext uri="{FF2B5EF4-FFF2-40B4-BE49-F238E27FC236}">
                <a16:creationId xmlns:a16="http://schemas.microsoft.com/office/drawing/2014/main" id="{FB1AA40F-88BD-D9B9-3F52-61EBD68FEDA5}"/>
              </a:ext>
            </a:extLst>
          </p:cNvPr>
          <p:cNvPicPr>
            <a:picLocks noChangeAspect="1"/>
          </p:cNvPicPr>
          <p:nvPr/>
        </p:nvPicPr>
        <p:blipFill>
          <a:blip r:embed="rId4"/>
          <a:srcRect t="122" r="680" b="17021"/>
          <a:stretch/>
        </p:blipFill>
        <p:spPr>
          <a:xfrm>
            <a:off x="7738888" y="3320669"/>
            <a:ext cx="2809153" cy="3161661"/>
          </a:xfrm>
          <a:prstGeom prst="rect">
            <a:avLst/>
          </a:prstGeom>
        </p:spPr>
      </p:pic>
      <p:sp>
        <p:nvSpPr>
          <p:cNvPr id="7" name="TextBox 6">
            <a:extLst>
              <a:ext uri="{FF2B5EF4-FFF2-40B4-BE49-F238E27FC236}">
                <a16:creationId xmlns:a16="http://schemas.microsoft.com/office/drawing/2014/main" id="{CFE2546B-83F8-F519-29D0-7530C9EAD703}"/>
              </a:ext>
            </a:extLst>
          </p:cNvPr>
          <p:cNvSpPr txBox="1"/>
          <p:nvPr/>
        </p:nvSpPr>
        <p:spPr>
          <a:xfrm>
            <a:off x="179819" y="6668636"/>
            <a:ext cx="5624849"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000">
                <a:solidFill>
                  <a:srgbClr val="FFFFFF"/>
                </a:solidFill>
                <a:latin typeface="Jua"/>
                <a:ea typeface="Jua"/>
                <a:cs typeface="Segoe UI"/>
              </a:rPr>
              <a:t>Steve  St Fleur </a:t>
            </a:r>
            <a:endParaRPr lang="en-US" sz="4400">
              <a:solidFill>
                <a:srgbClr val="000000"/>
              </a:solidFill>
              <a:latin typeface="Pristina"/>
              <a:ea typeface="Jua"/>
              <a:cs typeface="Segoe UI"/>
            </a:endParaRPr>
          </a:p>
          <a:p>
            <a:pPr algn="ctr"/>
            <a:r>
              <a:rPr lang="en-US" sz="3200">
                <a:solidFill>
                  <a:srgbClr val="FFFFFF"/>
                </a:solidFill>
                <a:latin typeface="Pristina"/>
                <a:ea typeface="Jua"/>
                <a:cs typeface="Segoe UI"/>
              </a:rPr>
              <a:t>Developer</a:t>
            </a:r>
            <a:endParaRPr lang="en-US" sz="3200" err="1">
              <a:latin typeface="Pristina"/>
              <a:cs typeface="Segoe UI"/>
            </a:endParaRPr>
          </a:p>
        </p:txBody>
      </p:sp>
      <p:sp>
        <p:nvSpPr>
          <p:cNvPr id="8" name="TextBox 7">
            <a:extLst>
              <a:ext uri="{FF2B5EF4-FFF2-40B4-BE49-F238E27FC236}">
                <a16:creationId xmlns:a16="http://schemas.microsoft.com/office/drawing/2014/main" id="{1D5D667E-A513-FC1D-59F0-0E60678A22CD}"/>
              </a:ext>
            </a:extLst>
          </p:cNvPr>
          <p:cNvSpPr txBox="1"/>
          <p:nvPr/>
        </p:nvSpPr>
        <p:spPr>
          <a:xfrm>
            <a:off x="6711043" y="6666615"/>
            <a:ext cx="4865913"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000">
                <a:solidFill>
                  <a:srgbClr val="FFFFFF"/>
                </a:solidFill>
                <a:latin typeface="Jua"/>
                <a:cs typeface="Segoe UI"/>
              </a:rPr>
              <a:t>Venkat Sai Pallapu</a:t>
            </a:r>
            <a:r>
              <a:rPr lang="en-US" sz="3000">
                <a:latin typeface="Jua"/>
                <a:cs typeface="Segoe UI"/>
              </a:rPr>
              <a:t>​</a:t>
            </a:r>
            <a:endParaRPr lang="en-US" sz="3000">
              <a:latin typeface="Jua"/>
              <a:ea typeface="Jua"/>
              <a:cs typeface="Segoe UI"/>
            </a:endParaRPr>
          </a:p>
          <a:p>
            <a:pPr algn="ctr"/>
            <a:r>
              <a:rPr lang="en-US" sz="3200">
                <a:solidFill>
                  <a:srgbClr val="FFFFFF"/>
                </a:solidFill>
                <a:latin typeface="Pristina"/>
                <a:cs typeface="Segoe UI"/>
              </a:rPr>
              <a:t>Developer</a:t>
            </a:r>
            <a:endParaRPr lang="en-US" sz="3200">
              <a:latin typeface="Pristina"/>
              <a:cs typeface="Segoe UI"/>
            </a:endParaRPr>
          </a:p>
        </p:txBody>
      </p:sp>
      <p:sp>
        <p:nvSpPr>
          <p:cNvPr id="9" name="TextBox 8">
            <a:extLst>
              <a:ext uri="{FF2B5EF4-FFF2-40B4-BE49-F238E27FC236}">
                <a16:creationId xmlns:a16="http://schemas.microsoft.com/office/drawing/2014/main" id="{2318DB12-449B-5FEE-1403-15B9B1F6FD59}"/>
              </a:ext>
            </a:extLst>
          </p:cNvPr>
          <p:cNvSpPr txBox="1"/>
          <p:nvPr/>
        </p:nvSpPr>
        <p:spPr>
          <a:xfrm>
            <a:off x="13057414" y="6667500"/>
            <a:ext cx="4849585"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000">
                <a:solidFill>
                  <a:srgbClr val="FFFFFF"/>
                </a:solidFill>
                <a:latin typeface="Jua"/>
                <a:cs typeface="Segoe UI"/>
              </a:rPr>
              <a:t>Pavan Polireddy</a:t>
            </a:r>
            <a:endParaRPr lang="en-US" sz="3000">
              <a:solidFill>
                <a:srgbClr val="FFFFFF"/>
              </a:solidFill>
              <a:latin typeface="Jua"/>
              <a:ea typeface="Jua"/>
              <a:cs typeface="Segoe UI"/>
            </a:endParaRPr>
          </a:p>
          <a:p>
            <a:pPr algn="ctr"/>
            <a:r>
              <a:rPr lang="en-US" sz="3200">
                <a:solidFill>
                  <a:srgbClr val="FFFFFF"/>
                </a:solidFill>
                <a:latin typeface="Pristina"/>
                <a:cs typeface="Segoe UI"/>
              </a:rPr>
              <a:t>Developer</a:t>
            </a:r>
            <a:r>
              <a:rPr lang="en-US" sz="3200">
                <a:latin typeface="Pristina"/>
                <a:cs typeface="Segoe UI"/>
              </a:rPr>
              <a:t>​</a:t>
            </a:r>
            <a:endParaRPr lang="en-US" sz="3200"/>
          </a:p>
        </p:txBody>
      </p:sp>
      <p:pic>
        <p:nvPicPr>
          <p:cNvPr id="11" name="Picture 10" descr="A person standing outside in a park&#10;&#10;Description automatically generated">
            <a:extLst>
              <a:ext uri="{FF2B5EF4-FFF2-40B4-BE49-F238E27FC236}">
                <a16:creationId xmlns:a16="http://schemas.microsoft.com/office/drawing/2014/main" id="{0C135E76-4292-9A9E-1948-60736EA1CED1}"/>
              </a:ext>
            </a:extLst>
          </p:cNvPr>
          <p:cNvPicPr>
            <a:picLocks noChangeAspect="1"/>
          </p:cNvPicPr>
          <p:nvPr/>
        </p:nvPicPr>
        <p:blipFill>
          <a:blip r:embed="rId5">
            <a:extLst>
              <a:ext uri="{28A0092B-C50C-407E-A947-70E740481C1C}">
                <a14:useLocalDpi xmlns:a14="http://schemas.microsoft.com/office/drawing/2010/main" val="0"/>
              </a:ext>
            </a:extLst>
          </a:blip>
          <a:srcRect t="25803"/>
          <a:stretch/>
        </p:blipFill>
        <p:spPr>
          <a:xfrm>
            <a:off x="13975964" y="3315184"/>
            <a:ext cx="3007550" cy="3151700"/>
          </a:xfrm>
          <a:prstGeom prst="rect">
            <a:avLst/>
          </a:prstGeom>
        </p:spPr>
      </p:pic>
      <p:pic>
        <p:nvPicPr>
          <p:cNvPr id="4" name="Picture 3" descr="A person standing in front of a logo&#10;&#10;Description automatically generated">
            <a:extLst>
              <a:ext uri="{FF2B5EF4-FFF2-40B4-BE49-F238E27FC236}">
                <a16:creationId xmlns:a16="http://schemas.microsoft.com/office/drawing/2014/main" id="{855125FA-7A46-0869-83B1-24949740F6C3}"/>
              </a:ext>
            </a:extLst>
          </p:cNvPr>
          <p:cNvPicPr>
            <a:picLocks noChangeAspect="1"/>
          </p:cNvPicPr>
          <p:nvPr/>
        </p:nvPicPr>
        <p:blipFill>
          <a:blip r:embed="rId6"/>
          <a:stretch>
            <a:fillRect/>
          </a:stretch>
        </p:blipFill>
        <p:spPr>
          <a:xfrm>
            <a:off x="1159895" y="3315253"/>
            <a:ext cx="3673238" cy="3144796"/>
          </a:xfrm>
          <a:prstGeom prst="rect">
            <a:avLst/>
          </a:prstGeom>
        </p:spPr>
      </p:pic>
      <p:pic>
        <p:nvPicPr>
          <p:cNvPr id="14" name="Picture 13" descr="A blue and yellow logo&#10;&#10;Description automatically generated">
            <a:extLst>
              <a:ext uri="{FF2B5EF4-FFF2-40B4-BE49-F238E27FC236}">
                <a16:creationId xmlns:a16="http://schemas.microsoft.com/office/drawing/2014/main" id="{51411322-11E1-5C80-F1B0-113AFB3394E8}"/>
              </a:ext>
            </a:extLst>
          </p:cNvPr>
          <p:cNvPicPr>
            <a:picLocks noChangeAspect="1"/>
          </p:cNvPicPr>
          <p:nvPr/>
        </p:nvPicPr>
        <p:blipFill>
          <a:blip r:embed="rId7"/>
          <a:stretch>
            <a:fillRect/>
          </a:stretch>
        </p:blipFill>
        <p:spPr>
          <a:xfrm>
            <a:off x="-652" y="326"/>
            <a:ext cx="1085821" cy="1027369"/>
          </a:xfrm>
          <a:prstGeom prst="rect">
            <a:avLst/>
          </a:prstGeom>
        </p:spPr>
      </p:pic>
      <p:pic>
        <p:nvPicPr>
          <p:cNvPr id="10" name="Graphic 9" descr="Pin with solid fill">
            <a:extLst>
              <a:ext uri="{FF2B5EF4-FFF2-40B4-BE49-F238E27FC236}">
                <a16:creationId xmlns:a16="http://schemas.microsoft.com/office/drawing/2014/main" id="{7447FE86-9E86-718E-15BB-428C361EF35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5400000">
            <a:off x="17207345" y="114300"/>
            <a:ext cx="914400" cy="914400"/>
          </a:xfrm>
          <a:prstGeom prst="rect">
            <a:avLst/>
          </a:prstGeom>
        </p:spPr>
      </p:pic>
    </p:spTree>
    <p:extLst>
      <p:ext uri="{BB962C8B-B14F-4D97-AF65-F5344CB8AC3E}">
        <p14:creationId xmlns:p14="http://schemas.microsoft.com/office/powerpoint/2010/main" val="42069434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683505" y="14472"/>
            <a:ext cx="15805214" cy="1399229"/>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Sprint 2 User Stories</a:t>
            </a: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graphicFrame>
        <p:nvGraphicFramePr>
          <p:cNvPr id="7" name="Table 6">
            <a:extLst>
              <a:ext uri="{FF2B5EF4-FFF2-40B4-BE49-F238E27FC236}">
                <a16:creationId xmlns:a16="http://schemas.microsoft.com/office/drawing/2014/main" id="{83A10E6F-52C3-6A0E-A52C-37E75DBDA364}"/>
              </a:ext>
            </a:extLst>
          </p:cNvPr>
          <p:cNvGraphicFramePr>
            <a:graphicFrameLocks noGrp="1"/>
          </p:cNvGraphicFramePr>
          <p:nvPr>
            <p:extLst>
              <p:ext uri="{D42A27DB-BD31-4B8C-83A1-F6EECF244321}">
                <p14:modId xmlns:p14="http://schemas.microsoft.com/office/powerpoint/2010/main" val="4187568003"/>
              </p:ext>
            </p:extLst>
          </p:nvPr>
        </p:nvGraphicFramePr>
        <p:xfrm>
          <a:off x="784272" y="1423008"/>
          <a:ext cx="17122352" cy="8261179"/>
        </p:xfrm>
        <a:graphic>
          <a:graphicData uri="http://schemas.openxmlformats.org/drawingml/2006/table">
            <a:tbl>
              <a:tblPr bandRow="1">
                <a:tableStyleId>{775DCB02-9BB8-47FD-8907-85C794F793BA}</a:tableStyleId>
              </a:tblPr>
              <a:tblGrid>
                <a:gridCol w="1282504">
                  <a:extLst>
                    <a:ext uri="{9D8B030D-6E8A-4147-A177-3AD203B41FA5}">
                      <a16:colId xmlns:a16="http://schemas.microsoft.com/office/drawing/2014/main" val="4191103453"/>
                    </a:ext>
                  </a:extLst>
                </a:gridCol>
                <a:gridCol w="4030743">
                  <a:extLst>
                    <a:ext uri="{9D8B030D-6E8A-4147-A177-3AD203B41FA5}">
                      <a16:colId xmlns:a16="http://schemas.microsoft.com/office/drawing/2014/main" val="174567673"/>
                    </a:ext>
                  </a:extLst>
                </a:gridCol>
                <a:gridCol w="4580389">
                  <a:extLst>
                    <a:ext uri="{9D8B030D-6E8A-4147-A177-3AD203B41FA5}">
                      <a16:colId xmlns:a16="http://schemas.microsoft.com/office/drawing/2014/main" val="4105553384"/>
                    </a:ext>
                  </a:extLst>
                </a:gridCol>
                <a:gridCol w="6128781">
                  <a:extLst>
                    <a:ext uri="{9D8B030D-6E8A-4147-A177-3AD203B41FA5}">
                      <a16:colId xmlns:a16="http://schemas.microsoft.com/office/drawing/2014/main" val="14212212"/>
                    </a:ext>
                  </a:extLst>
                </a:gridCol>
                <a:gridCol w="1099935">
                  <a:extLst>
                    <a:ext uri="{9D8B030D-6E8A-4147-A177-3AD203B41FA5}">
                      <a16:colId xmlns:a16="http://schemas.microsoft.com/office/drawing/2014/main" val="2732902106"/>
                    </a:ext>
                  </a:extLst>
                </a:gridCol>
              </a:tblGrid>
              <a:tr h="464768">
                <a:tc>
                  <a:txBody>
                    <a:bodyPr/>
                    <a:lstStyle/>
                    <a:p>
                      <a:pPr algn="ctr"/>
                      <a:r>
                        <a:rPr lang="en-US" sz="2400" b="1" dirty="0">
                          <a:effectLst/>
                        </a:rPr>
                        <a:t>Key</a:t>
                      </a:r>
                    </a:p>
                  </a:txBody>
                  <a:tcPr marL="0" marR="0" marT="0" marB="0" anchor="ctr"/>
                </a:tc>
                <a:tc>
                  <a:txBody>
                    <a:bodyPr/>
                    <a:lstStyle/>
                    <a:p>
                      <a:pPr algn="ctr"/>
                      <a:r>
                        <a:rPr lang="en-US" sz="2400" b="1" dirty="0">
                          <a:effectLst/>
                        </a:rPr>
                        <a:t>Feature</a:t>
                      </a:r>
                    </a:p>
                  </a:txBody>
                  <a:tcPr marL="0" marR="0" marT="0" marB="0" anchor="ctr"/>
                </a:tc>
                <a:tc>
                  <a:txBody>
                    <a:bodyPr/>
                    <a:lstStyle/>
                    <a:p>
                      <a:pPr algn="ctr"/>
                      <a:r>
                        <a:rPr lang="en-US" sz="2400" b="1" dirty="0">
                          <a:effectLst/>
                        </a:rPr>
                        <a:t>Summary</a:t>
                      </a:r>
                    </a:p>
                  </a:txBody>
                  <a:tcPr marL="0" marR="0" marT="0" marB="0" anchor="ctr"/>
                </a:tc>
                <a:tc>
                  <a:txBody>
                    <a:bodyPr/>
                    <a:lstStyle/>
                    <a:p>
                      <a:pPr algn="ctr"/>
                      <a:r>
                        <a:rPr lang="en-US" sz="2400" b="1" dirty="0">
                          <a:effectLst/>
                        </a:rPr>
                        <a:t>Criteria</a:t>
                      </a:r>
                    </a:p>
                  </a:txBody>
                  <a:tcPr marL="0" marR="0" marT="0" marB="0" anchor="ctr"/>
                </a:tc>
                <a:tc>
                  <a:txBody>
                    <a:bodyPr/>
                    <a:lstStyle/>
                    <a:p>
                      <a:pPr algn="ctr"/>
                      <a:r>
                        <a:rPr lang="en-US" sz="2400" b="1" dirty="0">
                          <a:effectLst/>
                        </a:rPr>
                        <a:t>Points</a:t>
                      </a:r>
                    </a:p>
                  </a:txBody>
                  <a:tcPr marL="0" marR="0" marT="0" marB="0" anchor="ctr"/>
                </a:tc>
                <a:extLst>
                  <a:ext uri="{0D108BD9-81ED-4DB2-BD59-A6C34878D82A}">
                    <a16:rowId xmlns:a16="http://schemas.microsoft.com/office/drawing/2014/main" val="3836520823"/>
                  </a:ext>
                </a:extLst>
              </a:tr>
              <a:tr h="632084">
                <a:tc rowSpan="2">
                  <a:txBody>
                    <a:bodyPr/>
                    <a:lstStyle/>
                    <a:p>
                      <a:pPr lvl="0" algn="ctr">
                        <a:buNone/>
                      </a:pPr>
                      <a:r>
                        <a:rPr lang="en-US" sz="2000" b="0" i="0" u="none" strike="noStrike" noProof="0" dirty="0">
                          <a:effectLst/>
                        </a:rPr>
                        <a:t>LTA-120</a:t>
                      </a:r>
                      <a:endParaRPr lang="en-US" dirty="0"/>
                    </a:p>
                  </a:txBody>
                  <a:tcPr marL="0" marR="0" marT="0" marB="0" anchor="ctr"/>
                </a:tc>
                <a:tc gridSpan="3">
                  <a:txBody>
                    <a:bodyPr/>
                    <a:lstStyle/>
                    <a:p>
                      <a:pPr lvl="0" algn="ctr">
                        <a:buNone/>
                      </a:pPr>
                      <a:r>
                        <a:rPr lang="en-US" sz="2000" b="1" i="0" u="none" strike="noStrike" noProof="0" dirty="0">
                          <a:effectLst/>
                        </a:rPr>
                        <a:t>As a</a:t>
                      </a:r>
                      <a:r>
                        <a:rPr lang="en-US" sz="2000" b="0" i="0" u="none" strike="noStrike" noProof="0" dirty="0">
                          <a:effectLst/>
                        </a:rPr>
                        <a:t> doctor, </a:t>
                      </a:r>
                      <a:r>
                        <a:rPr lang="en-US" sz="2000" b="1" i="0" u="none" strike="noStrike" noProof="0" dirty="0">
                          <a:effectLst/>
                        </a:rPr>
                        <a:t>I want</a:t>
                      </a:r>
                      <a:r>
                        <a:rPr lang="en-US" sz="2000" b="0" i="0" u="none" strike="noStrike" noProof="0" dirty="0">
                          <a:effectLst/>
                        </a:rPr>
                        <a:t> the system to accurately translate my recorded audio into another language, </a:t>
                      </a:r>
                      <a:r>
                        <a:rPr lang="en-US" sz="2000" b="1" i="0" u="none" strike="noStrike" noProof="0" dirty="0">
                          <a:effectLst/>
                        </a:rPr>
                        <a:t>so that</a:t>
                      </a:r>
                      <a:r>
                        <a:rPr lang="en-US" sz="2000" b="0" i="0" u="none" strike="noStrike" noProof="0" dirty="0">
                          <a:effectLst/>
                        </a:rPr>
                        <a:t> I can understand the content in a different language.</a:t>
                      </a:r>
                      <a:endParaRPr lang="en-US" dirty="0"/>
                    </a:p>
                  </a:txBody>
                  <a:tcPr marL="0" marR="0" marT="0" marB="0" anchor="ctr"/>
                </a:tc>
                <a:tc hMerge="1">
                  <a:txBody>
                    <a:bodyPr/>
                    <a:lstStyle/>
                    <a:p>
                      <a:pPr algn="ctr"/>
                      <a:endParaRPr lang="en-US" sz="2400" b="1">
                        <a:effectLst/>
                      </a:endParaRPr>
                    </a:p>
                  </a:txBody>
                  <a:tcPr marL="0" marR="0" marT="0" marB="0" anchor="ctr"/>
                </a:tc>
                <a:tc hMerge="1">
                  <a:txBody>
                    <a:bodyPr/>
                    <a:lstStyle/>
                    <a:p>
                      <a:pPr algn="ctr"/>
                      <a:endParaRPr lang="en-US" sz="2400" b="1">
                        <a:effectLst/>
                      </a:endParaRPr>
                    </a:p>
                  </a:txBody>
                  <a:tcPr marL="0" marR="0" marT="0" marB="0" anchor="ctr"/>
                </a:tc>
                <a:tc rowSpan="2">
                  <a:txBody>
                    <a:bodyPr/>
                    <a:lstStyle/>
                    <a:p>
                      <a:pPr lvl="0" algn="ctr">
                        <a:buNone/>
                      </a:pPr>
                      <a:r>
                        <a:rPr lang="en-US" sz="2000" dirty="0">
                          <a:effectLst/>
                        </a:rPr>
                        <a:t>5</a:t>
                      </a:r>
                    </a:p>
                  </a:txBody>
                  <a:tcPr marL="0" marR="0" marT="0" marB="0" anchor="ctr"/>
                </a:tc>
                <a:extLst>
                  <a:ext uri="{0D108BD9-81ED-4DB2-BD59-A6C34878D82A}">
                    <a16:rowId xmlns:a16="http://schemas.microsoft.com/office/drawing/2014/main" val="3946098194"/>
                  </a:ext>
                </a:extLst>
              </a:tr>
              <a:tr h="2044981">
                <a:tc vMerge="1">
                  <a:txBody>
                    <a:bodyPr/>
                    <a:lstStyle/>
                    <a:p>
                      <a:pPr algn="ctr"/>
                      <a:endParaRPr lang="en-US" sz="2400" b="1">
                        <a:effectLst/>
                      </a:endParaRPr>
                    </a:p>
                  </a:txBody>
                  <a:tcPr marL="0" marR="0" marT="0" marB="0" anchor="ctr"/>
                </a:tc>
                <a:tc>
                  <a:txBody>
                    <a:bodyPr/>
                    <a:lstStyle/>
                    <a:p>
                      <a:pPr lvl="0" algn="ctr">
                        <a:buNone/>
                      </a:pPr>
                      <a:r>
                        <a:rPr lang="en-US" sz="2000" b="0" i="0" u="none" strike="noStrike" noProof="0" dirty="0">
                          <a:effectLst/>
                        </a:rPr>
                        <a:t>Accurate Translation of Audio Input</a:t>
                      </a:r>
                      <a:endParaRPr lang="en-US" dirty="0"/>
                    </a:p>
                  </a:txBody>
                  <a:tcPr marL="0" marR="0" marT="0" marB="0" anchor="ctr"/>
                </a:tc>
                <a:tc>
                  <a:txBody>
                    <a:bodyPr/>
                    <a:lstStyle/>
                    <a:p>
                      <a:pPr lvl="0" algn="ctr">
                        <a:buNone/>
                      </a:pPr>
                      <a:r>
                        <a:rPr lang="en-US" sz="2000" b="0" i="0" u="none" strike="noStrike" noProof="0" dirty="0">
                          <a:effectLst/>
                        </a:rPr>
                        <a:t>Given I am a doctor, I want the system to accurately translate my recorded audio into another language, so that I can understand the content in a different language.</a:t>
                      </a:r>
                      <a:endParaRPr lang="en-US" dirty="0"/>
                    </a:p>
                  </a:txBody>
                  <a:tcPr marL="0" marR="0" marT="0" marB="0" anchor="ctr"/>
                </a:tc>
                <a:tc>
                  <a:txBody>
                    <a:bodyPr/>
                    <a:lstStyle/>
                    <a:p>
                      <a:pPr lvl="0" algn="ctr">
                        <a:lnSpc>
                          <a:spcPct val="100000"/>
                        </a:lnSpc>
                        <a:spcBef>
                          <a:spcPts val="0"/>
                        </a:spcBef>
                        <a:spcAft>
                          <a:spcPts val="0"/>
                        </a:spcAft>
                        <a:buNone/>
                      </a:pPr>
                      <a:r>
                        <a:rPr lang="en-US" sz="2000" b="0" i="0" u="none" strike="noStrike" noProof="0" dirty="0">
                          <a:effectLst/>
                        </a:rPr>
                        <a:t>The system processes the recorded audio and translates it into the selected target language.</a:t>
                      </a:r>
                      <a:endParaRPr lang="en-US" dirty="0"/>
                    </a:p>
                    <a:p>
                      <a:pPr lvl="0" algn="ctr">
                        <a:lnSpc>
                          <a:spcPct val="100000"/>
                        </a:lnSpc>
                        <a:spcBef>
                          <a:spcPts val="0"/>
                        </a:spcBef>
                        <a:spcAft>
                          <a:spcPts val="0"/>
                        </a:spcAft>
                        <a:buNone/>
                      </a:pPr>
                      <a:endParaRPr lang="en-US"/>
                    </a:p>
                    <a:p>
                      <a:pPr lvl="0" algn="ctr">
                        <a:lnSpc>
                          <a:spcPct val="100000"/>
                        </a:lnSpc>
                        <a:spcBef>
                          <a:spcPts val="0"/>
                        </a:spcBef>
                        <a:spcAft>
                          <a:spcPts val="0"/>
                        </a:spcAft>
                        <a:buNone/>
                      </a:pPr>
                      <a:r>
                        <a:rPr lang="en-US" sz="2000" b="0" i="0" u="none" strike="noStrike" noProof="0" dirty="0">
                          <a:effectLst/>
                        </a:rPr>
                        <a:t>The translation is displayed after processing is completed.</a:t>
                      </a:r>
                      <a:endParaRPr lang="en-US" dirty="0"/>
                    </a:p>
                    <a:p>
                      <a:pPr lvl="0" algn="ctr">
                        <a:lnSpc>
                          <a:spcPct val="100000"/>
                        </a:lnSpc>
                        <a:spcBef>
                          <a:spcPts val="0"/>
                        </a:spcBef>
                        <a:spcAft>
                          <a:spcPts val="0"/>
                        </a:spcAft>
                        <a:buNone/>
                      </a:pPr>
                      <a:endParaRPr lang="en-US"/>
                    </a:p>
                    <a:p>
                      <a:pPr lvl="0" algn="ctr">
                        <a:lnSpc>
                          <a:spcPct val="100000"/>
                        </a:lnSpc>
                        <a:spcBef>
                          <a:spcPts val="0"/>
                        </a:spcBef>
                        <a:spcAft>
                          <a:spcPts val="0"/>
                        </a:spcAft>
                        <a:buNone/>
                      </a:pPr>
                      <a:r>
                        <a:rPr lang="en-US" sz="2000" b="0" i="0" u="none" strike="noStrike" noProof="0" dirty="0">
                          <a:effectLst/>
                        </a:rPr>
                        <a:t>The translation reflects the meaning of the original audio input as accurately as possible.</a:t>
                      </a:r>
                      <a:endParaRPr lang="en-US" dirty="0"/>
                    </a:p>
                  </a:txBody>
                  <a:tcPr marL="0" marR="0" marT="0" marB="0" anchor="ctr"/>
                </a:tc>
                <a:tc vMerge="1">
                  <a:txBody>
                    <a:bodyPr/>
                    <a:lstStyle/>
                    <a:p>
                      <a:pPr algn="ctr"/>
                      <a:endParaRPr lang="en-US" sz="2400" b="1">
                        <a:effectLst/>
                      </a:endParaRPr>
                    </a:p>
                  </a:txBody>
                  <a:tcPr marL="0" marR="0" marT="0" marB="0" anchor="ctr"/>
                </a:tc>
                <a:extLst>
                  <a:ext uri="{0D108BD9-81ED-4DB2-BD59-A6C34878D82A}">
                    <a16:rowId xmlns:a16="http://schemas.microsoft.com/office/drawing/2014/main" val="1905591095"/>
                  </a:ext>
                </a:extLst>
              </a:tr>
              <a:tr h="464768">
                <a:tc rowSpan="2">
                  <a:txBody>
                    <a:bodyPr/>
                    <a:lstStyle/>
                    <a:p>
                      <a:pPr lvl="0" algn="ctr">
                        <a:buNone/>
                      </a:pPr>
                      <a:r>
                        <a:rPr lang="en-US" sz="2000" b="0" i="0" u="none" strike="noStrike" noProof="0" dirty="0">
                          <a:effectLst/>
                          <a:latin typeface="Calibri"/>
                        </a:rPr>
                        <a:t>LTA-122</a:t>
                      </a:r>
                    </a:p>
                  </a:txBody>
                  <a:tcPr marL="0" marR="0" marT="0" marB="0" anchor="ctr"/>
                </a:tc>
                <a:tc gridSpan="3">
                  <a:txBody>
                    <a:bodyPr/>
                    <a:lstStyle/>
                    <a:p>
                      <a:pPr lvl="0" algn="ctr">
                        <a:buNone/>
                      </a:pPr>
                      <a:r>
                        <a:rPr lang="en-US" sz="2000" b="1" i="0" u="none" strike="noStrike" noProof="0" dirty="0">
                          <a:effectLst/>
                        </a:rPr>
                        <a:t>As an</a:t>
                      </a:r>
                      <a:r>
                        <a:rPr lang="en-US" sz="2000" b="0" i="0" u="none" strike="noStrike" noProof="0" dirty="0">
                          <a:effectLst/>
                        </a:rPr>
                        <a:t> elderly user, </a:t>
                      </a:r>
                      <a:r>
                        <a:rPr lang="en-US" sz="2000" b="1" i="0" u="none" strike="noStrike" noProof="0" dirty="0">
                          <a:effectLst/>
                        </a:rPr>
                        <a:t>I want to</a:t>
                      </a:r>
                      <a:r>
                        <a:rPr lang="en-US" sz="2000" b="0" i="0" u="none" strike="noStrike" noProof="0" dirty="0">
                          <a:effectLst/>
                        </a:rPr>
                        <a:t> see visual indicator during the audio recording, </a:t>
                      </a:r>
                      <a:r>
                        <a:rPr lang="en-US" sz="2000" b="1" i="0" u="none" strike="noStrike" noProof="0" dirty="0">
                          <a:effectLst/>
                        </a:rPr>
                        <a:t>so that</a:t>
                      </a:r>
                      <a:r>
                        <a:rPr lang="en-US" sz="2000" b="0" i="0" u="none" strike="noStrike" noProof="0" dirty="0">
                          <a:effectLst/>
                        </a:rPr>
                        <a:t> I know when my voice is being recorded.</a:t>
                      </a:r>
                      <a:endParaRPr lang="en-US" dirty="0"/>
                    </a:p>
                  </a:txBody>
                  <a:tcPr marL="0" marR="0" marT="0" marB="0" anchor="ctr"/>
                </a:tc>
                <a:tc hMerge="1">
                  <a:txBody>
                    <a:bodyPr/>
                    <a:lstStyle/>
                    <a:p>
                      <a:pPr algn="ctr"/>
                      <a:endParaRPr lang="en-US" sz="2400" b="1">
                        <a:effectLst/>
                      </a:endParaRPr>
                    </a:p>
                  </a:txBody>
                  <a:tcPr marL="0" marR="0" marT="0" marB="0" anchor="ctr"/>
                </a:tc>
                <a:tc hMerge="1">
                  <a:txBody>
                    <a:bodyPr/>
                    <a:lstStyle/>
                    <a:p>
                      <a:pPr algn="ctr"/>
                      <a:endParaRPr lang="en-US" sz="2400" b="1">
                        <a:effectLst/>
                      </a:endParaRPr>
                    </a:p>
                  </a:txBody>
                  <a:tcPr marL="0" marR="0" marT="0" marB="0" anchor="ctr"/>
                </a:tc>
                <a:tc rowSpan="2">
                  <a:txBody>
                    <a:bodyPr/>
                    <a:lstStyle/>
                    <a:p>
                      <a:pPr lvl="0" algn="ctr">
                        <a:buNone/>
                      </a:pPr>
                      <a:r>
                        <a:rPr lang="en-US" sz="2000" dirty="0">
                          <a:effectLst/>
                        </a:rPr>
                        <a:t>2</a:t>
                      </a:r>
                    </a:p>
                  </a:txBody>
                  <a:tcPr marL="0" marR="0" marT="0" marB="0" anchor="ctr"/>
                </a:tc>
                <a:extLst>
                  <a:ext uri="{0D108BD9-81ED-4DB2-BD59-A6C34878D82A}">
                    <a16:rowId xmlns:a16="http://schemas.microsoft.com/office/drawing/2014/main" val="3720264516"/>
                  </a:ext>
                </a:extLst>
              </a:tr>
              <a:tr h="1617395">
                <a:tc vMerge="1">
                  <a:txBody>
                    <a:bodyPr/>
                    <a:lstStyle/>
                    <a:p>
                      <a:pPr algn="ctr"/>
                      <a:endParaRPr lang="en-US" sz="2400" b="1">
                        <a:effectLst/>
                      </a:endParaRPr>
                    </a:p>
                  </a:txBody>
                  <a:tcPr marL="0" marR="0" marT="0" marB="0" anchor="ctr"/>
                </a:tc>
                <a:tc>
                  <a:txBody>
                    <a:bodyPr/>
                    <a:lstStyle/>
                    <a:p>
                      <a:pPr lvl="0" algn="ctr">
                        <a:buNone/>
                      </a:pPr>
                      <a:r>
                        <a:rPr lang="en-US" sz="2000" b="0" i="0" u="none" strike="noStrike" noProof="0" dirty="0">
                          <a:effectLst/>
                        </a:rPr>
                        <a:t>Audio Recording Indicator</a:t>
                      </a:r>
                      <a:endParaRPr lang="en-US" dirty="0"/>
                    </a:p>
                  </a:txBody>
                  <a:tcPr marL="0" marR="0" marT="0" marB="0" anchor="ctr"/>
                </a:tc>
                <a:tc>
                  <a:txBody>
                    <a:bodyPr/>
                    <a:lstStyle/>
                    <a:p>
                      <a:pPr lvl="0" algn="ctr">
                        <a:buNone/>
                      </a:pPr>
                      <a:r>
                        <a:rPr lang="en-US" sz="2000" b="0" i="0" u="none" strike="noStrike" noProof="0" dirty="0">
                          <a:effectLst/>
                        </a:rPr>
                        <a:t>As an elderly user, I want to see visual indicator during the audio recording, so that I know when my voice is being recorded.</a:t>
                      </a:r>
                      <a:endParaRPr lang="en-US" dirty="0"/>
                    </a:p>
                  </a:txBody>
                  <a:tcPr marL="0" marR="0" marT="0" marB="0" anchor="ctr"/>
                </a:tc>
                <a:tc>
                  <a:txBody>
                    <a:bodyPr/>
                    <a:lstStyle/>
                    <a:p>
                      <a:pPr lvl="0" algn="ctr">
                        <a:lnSpc>
                          <a:spcPct val="100000"/>
                        </a:lnSpc>
                        <a:spcBef>
                          <a:spcPts val="0"/>
                        </a:spcBef>
                        <a:spcAft>
                          <a:spcPts val="0"/>
                        </a:spcAft>
                        <a:buNone/>
                      </a:pPr>
                      <a:r>
                        <a:rPr lang="en-US" sz="2000" b="0" i="0" u="none" strike="noStrike" noProof="0" dirty="0">
                          <a:effectLst/>
                        </a:rPr>
                        <a:t>A visual indicator (such as a blinking icon or sound wave animation) is displayed when the recording is in progress.</a:t>
                      </a:r>
                      <a:endParaRPr lang="en-US" dirty="0"/>
                    </a:p>
                    <a:p>
                      <a:pPr lvl="0" algn="ctr">
                        <a:lnSpc>
                          <a:spcPct val="100000"/>
                        </a:lnSpc>
                        <a:spcBef>
                          <a:spcPts val="0"/>
                        </a:spcBef>
                        <a:spcAft>
                          <a:spcPts val="0"/>
                        </a:spcAft>
                        <a:buNone/>
                      </a:pPr>
                      <a:endParaRPr lang="en-US"/>
                    </a:p>
                    <a:p>
                      <a:pPr lvl="0" algn="ctr">
                        <a:lnSpc>
                          <a:spcPct val="100000"/>
                        </a:lnSpc>
                        <a:spcBef>
                          <a:spcPts val="0"/>
                        </a:spcBef>
                        <a:spcAft>
                          <a:spcPts val="0"/>
                        </a:spcAft>
                        <a:buNone/>
                      </a:pPr>
                      <a:r>
                        <a:rPr lang="en-US" sz="2000" b="0" i="0" u="none" strike="noStrike" noProof="0" dirty="0">
                          <a:effectLst/>
                        </a:rPr>
                        <a:t>The indicator stops when the recording is finished or cancelled.</a:t>
                      </a:r>
                      <a:endParaRPr lang="en-US" dirty="0"/>
                    </a:p>
                  </a:txBody>
                  <a:tcPr marL="0" marR="0" marT="0" marB="0" anchor="ctr"/>
                </a:tc>
                <a:tc vMerge="1">
                  <a:txBody>
                    <a:bodyPr/>
                    <a:lstStyle/>
                    <a:p>
                      <a:pPr algn="ctr"/>
                      <a:endParaRPr lang="en-US" sz="2400" b="1">
                        <a:effectLst/>
                      </a:endParaRPr>
                    </a:p>
                  </a:txBody>
                  <a:tcPr marL="0" marR="0" marT="0" marB="0" anchor="ctr"/>
                </a:tc>
                <a:extLst>
                  <a:ext uri="{0D108BD9-81ED-4DB2-BD59-A6C34878D82A}">
                    <a16:rowId xmlns:a16="http://schemas.microsoft.com/office/drawing/2014/main" val="4062993697"/>
                  </a:ext>
                </a:extLst>
              </a:tr>
              <a:tr h="632084">
                <a:tc rowSpan="2">
                  <a:txBody>
                    <a:bodyPr/>
                    <a:lstStyle/>
                    <a:p>
                      <a:pPr lvl="0" algn="ctr">
                        <a:buNone/>
                      </a:pPr>
                      <a:r>
                        <a:rPr lang="en-US" sz="2000" b="0" i="0" u="none" strike="noStrike" noProof="0" dirty="0">
                          <a:effectLst/>
                          <a:latin typeface="Calibri"/>
                        </a:rPr>
                        <a:t>LTA-126</a:t>
                      </a:r>
                    </a:p>
                  </a:txBody>
                  <a:tcPr marL="0" marR="0" marT="0" marB="0" anchor="ctr"/>
                </a:tc>
                <a:tc gridSpan="3">
                  <a:txBody>
                    <a:bodyPr/>
                    <a:lstStyle/>
                    <a:p>
                      <a:pPr lvl="0" algn="ctr">
                        <a:buNone/>
                      </a:pPr>
                      <a:r>
                        <a:rPr lang="en-US" sz="2000" b="1" i="0" u="none" strike="noStrike" noProof="0" dirty="0">
                          <a:effectLst/>
                        </a:rPr>
                        <a:t>As a</a:t>
                      </a:r>
                      <a:r>
                        <a:rPr lang="en-US" sz="2000" b="0" i="0" u="none" strike="noStrike" noProof="0" dirty="0">
                          <a:effectLst/>
                        </a:rPr>
                        <a:t> student,  </a:t>
                      </a:r>
                      <a:r>
                        <a:rPr lang="en-US" sz="2000" b="1" i="0" u="none" strike="noStrike" noProof="0" dirty="0">
                          <a:effectLst/>
                        </a:rPr>
                        <a:t>I want </a:t>
                      </a:r>
                      <a:r>
                        <a:rPr lang="en-US" sz="2000" b="0" i="0" u="none" strike="noStrike" noProof="0" dirty="0">
                          <a:effectLst/>
                        </a:rPr>
                        <a:t>a dropdown menu for selecting the output language, </a:t>
                      </a:r>
                      <a:r>
                        <a:rPr lang="en-US" sz="2000" b="1" i="0" u="none" strike="noStrike" noProof="0" dirty="0">
                          <a:effectLst/>
                        </a:rPr>
                        <a:t>so that</a:t>
                      </a:r>
                      <a:r>
                        <a:rPr lang="en-US" sz="2000" b="0" i="0" u="none" strike="noStrike" noProof="0" dirty="0">
                          <a:effectLst/>
                        </a:rPr>
                        <a:t> I can receive translations in any language of my choice.</a:t>
                      </a:r>
                      <a:endParaRPr lang="en-US" dirty="0"/>
                    </a:p>
                  </a:txBody>
                  <a:tcPr marL="0" marR="0" marT="0" marB="0" anchor="ctr"/>
                </a:tc>
                <a:tc hMerge="1">
                  <a:txBody>
                    <a:bodyPr/>
                    <a:lstStyle/>
                    <a:p>
                      <a:pPr algn="ctr"/>
                      <a:endParaRPr lang="en-US" sz="2400" b="1">
                        <a:effectLst/>
                      </a:endParaRPr>
                    </a:p>
                  </a:txBody>
                  <a:tcPr marL="0" marR="0" marT="0" marB="0" anchor="ctr"/>
                </a:tc>
                <a:tc hMerge="1">
                  <a:txBody>
                    <a:bodyPr/>
                    <a:lstStyle/>
                    <a:p>
                      <a:pPr algn="ctr"/>
                      <a:endParaRPr lang="en-US" sz="2400" b="1">
                        <a:effectLst/>
                      </a:endParaRPr>
                    </a:p>
                  </a:txBody>
                  <a:tcPr marL="0" marR="0" marT="0" marB="0" anchor="ctr"/>
                </a:tc>
                <a:tc rowSpan="2">
                  <a:txBody>
                    <a:bodyPr/>
                    <a:lstStyle/>
                    <a:p>
                      <a:pPr lvl="0" algn="ctr">
                        <a:buNone/>
                      </a:pPr>
                      <a:r>
                        <a:rPr lang="en-US" sz="2000" dirty="0">
                          <a:effectLst/>
                        </a:rPr>
                        <a:t>2</a:t>
                      </a:r>
                    </a:p>
                  </a:txBody>
                  <a:tcPr marL="0" marR="0" marT="0" marB="0" anchor="ctr"/>
                </a:tc>
                <a:extLst>
                  <a:ext uri="{0D108BD9-81ED-4DB2-BD59-A6C34878D82A}">
                    <a16:rowId xmlns:a16="http://schemas.microsoft.com/office/drawing/2014/main" val="194071171"/>
                  </a:ext>
                </a:extLst>
              </a:tr>
              <a:tr h="2305256">
                <a:tc vMerge="1">
                  <a:txBody>
                    <a:bodyPr/>
                    <a:lstStyle/>
                    <a:p>
                      <a:pPr algn="ctr"/>
                      <a:endParaRPr lang="en-US" sz="2400" b="1">
                        <a:effectLst/>
                      </a:endParaRPr>
                    </a:p>
                  </a:txBody>
                  <a:tcPr marL="0" marR="0" marT="0" marB="0" anchor="ctr"/>
                </a:tc>
                <a:tc>
                  <a:txBody>
                    <a:bodyPr/>
                    <a:lstStyle/>
                    <a:p>
                      <a:pPr lvl="0" algn="ctr">
                        <a:buNone/>
                      </a:pPr>
                      <a:r>
                        <a:rPr lang="en-US" sz="2000" b="0" i="0" u="none" strike="noStrike" noProof="0" dirty="0">
                          <a:effectLst/>
                        </a:rPr>
                        <a:t>Dropdown for Output Language Selection</a:t>
                      </a:r>
                      <a:endParaRPr lang="en-US" dirty="0"/>
                    </a:p>
                  </a:txBody>
                  <a:tcPr marL="0" marR="0" marT="0" marB="0" anchor="ctr"/>
                </a:tc>
                <a:tc>
                  <a:txBody>
                    <a:bodyPr/>
                    <a:lstStyle/>
                    <a:p>
                      <a:pPr lvl="0" algn="ctr">
                        <a:buNone/>
                      </a:pPr>
                      <a:r>
                        <a:rPr lang="en-US" sz="2000" b="0" i="0" u="none" strike="noStrike" noProof="0" dirty="0">
                          <a:effectLst/>
                        </a:rPr>
                        <a:t>Given I am a student,  I want a dropdown menu for selecting the output language, so that I can receive translations in any language of my choice.</a:t>
                      </a:r>
                      <a:endParaRPr lang="en-US" dirty="0"/>
                    </a:p>
                  </a:txBody>
                  <a:tcPr marL="0" marR="0" marT="0" marB="0" anchor="ctr"/>
                </a:tc>
                <a:tc>
                  <a:txBody>
                    <a:bodyPr/>
                    <a:lstStyle/>
                    <a:p>
                      <a:pPr lvl="0" algn="ctr">
                        <a:lnSpc>
                          <a:spcPct val="100000"/>
                        </a:lnSpc>
                        <a:spcBef>
                          <a:spcPts val="0"/>
                        </a:spcBef>
                        <a:spcAft>
                          <a:spcPts val="0"/>
                        </a:spcAft>
                        <a:buNone/>
                      </a:pPr>
                      <a:r>
                        <a:rPr lang="en-US" sz="2000" b="0" i="0" u="none" strike="noStrike" noProof="0" dirty="0">
                          <a:effectLst/>
                        </a:rPr>
                        <a:t>A dropdown menu is available next to the output field for selecting the output language.</a:t>
                      </a:r>
                      <a:endParaRPr lang="en-US" dirty="0"/>
                    </a:p>
                    <a:p>
                      <a:pPr lvl="0" algn="ctr">
                        <a:lnSpc>
                          <a:spcPct val="100000"/>
                        </a:lnSpc>
                        <a:spcBef>
                          <a:spcPts val="0"/>
                        </a:spcBef>
                        <a:spcAft>
                          <a:spcPts val="0"/>
                        </a:spcAft>
                        <a:buNone/>
                      </a:pPr>
                      <a:endParaRPr lang="en-US"/>
                    </a:p>
                    <a:p>
                      <a:pPr lvl="0" algn="ctr">
                        <a:lnSpc>
                          <a:spcPct val="100000"/>
                        </a:lnSpc>
                        <a:spcBef>
                          <a:spcPts val="0"/>
                        </a:spcBef>
                        <a:spcAft>
                          <a:spcPts val="0"/>
                        </a:spcAft>
                        <a:buNone/>
                      </a:pPr>
                      <a:r>
                        <a:rPr lang="en-US" sz="2000" b="0" i="0" u="none" strike="noStrike" noProof="0" dirty="0">
                          <a:effectLst/>
                        </a:rPr>
                        <a:t>The dropdown displays a list of available languages for the user to choose from.</a:t>
                      </a:r>
                      <a:endParaRPr lang="en-US" dirty="0"/>
                    </a:p>
                    <a:p>
                      <a:pPr lvl="0" algn="ctr">
                        <a:lnSpc>
                          <a:spcPct val="100000"/>
                        </a:lnSpc>
                        <a:spcBef>
                          <a:spcPts val="0"/>
                        </a:spcBef>
                        <a:spcAft>
                          <a:spcPts val="0"/>
                        </a:spcAft>
                        <a:buNone/>
                      </a:pPr>
                      <a:endParaRPr lang="en-US"/>
                    </a:p>
                    <a:p>
                      <a:pPr lvl="0" algn="ctr">
                        <a:lnSpc>
                          <a:spcPct val="100000"/>
                        </a:lnSpc>
                        <a:spcBef>
                          <a:spcPts val="0"/>
                        </a:spcBef>
                        <a:spcAft>
                          <a:spcPts val="0"/>
                        </a:spcAft>
                        <a:buNone/>
                      </a:pPr>
                      <a:r>
                        <a:rPr lang="en-US" sz="2000" b="0" i="0" u="none" strike="noStrike" noProof="0" dirty="0">
                          <a:effectLst/>
                        </a:rPr>
                        <a:t>The user can select any language from the list as the output language.</a:t>
                      </a:r>
                      <a:endParaRPr lang="en-US" dirty="0"/>
                    </a:p>
                  </a:txBody>
                  <a:tcPr marL="0" marR="0" marT="0" marB="0" anchor="ctr"/>
                </a:tc>
                <a:tc vMerge="1">
                  <a:txBody>
                    <a:bodyPr/>
                    <a:lstStyle/>
                    <a:p>
                      <a:pPr algn="ctr"/>
                      <a:endParaRPr lang="en-US" sz="2400" b="1">
                        <a:effectLst/>
                      </a:endParaRPr>
                    </a:p>
                  </a:txBody>
                  <a:tcPr marL="0" marR="0" marT="0" marB="0" anchor="ctr"/>
                </a:tc>
                <a:extLst>
                  <a:ext uri="{0D108BD9-81ED-4DB2-BD59-A6C34878D82A}">
                    <a16:rowId xmlns:a16="http://schemas.microsoft.com/office/drawing/2014/main" val="1807624515"/>
                  </a:ext>
                </a:extLst>
              </a:tr>
            </a:tbl>
          </a:graphicData>
        </a:graphic>
      </p:graphicFrame>
      <p:sp>
        <p:nvSpPr>
          <p:cNvPr id="3" name="TextBox 2">
            <a:extLst>
              <a:ext uri="{FF2B5EF4-FFF2-40B4-BE49-F238E27FC236}">
                <a16:creationId xmlns:a16="http://schemas.microsoft.com/office/drawing/2014/main" id="{4AEDD43A-1B82-83D9-62A5-3290C1AEA12A}"/>
              </a:ext>
            </a:extLst>
          </p:cNvPr>
          <p:cNvSpPr txBox="1"/>
          <p:nvPr/>
        </p:nvSpPr>
        <p:spPr>
          <a:xfrm>
            <a:off x="13631811" y="9657735"/>
            <a:ext cx="53530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The User Story ID Number is our Jira Ticket ID</a:t>
            </a:r>
            <a:endParaRPr lang="en-US">
              <a:solidFill>
                <a:schemeClr val="bg1"/>
              </a:solidFill>
            </a:endParaRPr>
          </a:p>
        </p:txBody>
      </p:sp>
    </p:spTree>
    <p:extLst>
      <p:ext uri="{BB962C8B-B14F-4D97-AF65-F5344CB8AC3E}">
        <p14:creationId xmlns:p14="http://schemas.microsoft.com/office/powerpoint/2010/main" val="24444202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683505" y="14472"/>
            <a:ext cx="15805214" cy="1399229"/>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Sprint 2 User Stories</a:t>
            </a: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graphicFrame>
        <p:nvGraphicFramePr>
          <p:cNvPr id="7" name="Table 6">
            <a:extLst>
              <a:ext uri="{FF2B5EF4-FFF2-40B4-BE49-F238E27FC236}">
                <a16:creationId xmlns:a16="http://schemas.microsoft.com/office/drawing/2014/main" id="{83A10E6F-52C3-6A0E-A52C-37E75DBDA364}"/>
              </a:ext>
            </a:extLst>
          </p:cNvPr>
          <p:cNvGraphicFramePr>
            <a:graphicFrameLocks noGrp="1"/>
          </p:cNvGraphicFramePr>
          <p:nvPr>
            <p:extLst>
              <p:ext uri="{D42A27DB-BD31-4B8C-83A1-F6EECF244321}">
                <p14:modId xmlns:p14="http://schemas.microsoft.com/office/powerpoint/2010/main" val="623166403"/>
              </p:ext>
            </p:extLst>
          </p:nvPr>
        </p:nvGraphicFramePr>
        <p:xfrm>
          <a:off x="341821" y="1423008"/>
          <a:ext cx="17598627" cy="8163127"/>
        </p:xfrm>
        <a:graphic>
          <a:graphicData uri="http://schemas.openxmlformats.org/drawingml/2006/table">
            <a:tbl>
              <a:tblPr bandRow="1">
                <a:tableStyleId>{775DCB02-9BB8-47FD-8907-85C794F793BA}</a:tableStyleId>
              </a:tblPr>
              <a:tblGrid>
                <a:gridCol w="1318179">
                  <a:extLst>
                    <a:ext uri="{9D8B030D-6E8A-4147-A177-3AD203B41FA5}">
                      <a16:colId xmlns:a16="http://schemas.microsoft.com/office/drawing/2014/main" val="4191103453"/>
                    </a:ext>
                  </a:extLst>
                </a:gridCol>
                <a:gridCol w="4142862">
                  <a:extLst>
                    <a:ext uri="{9D8B030D-6E8A-4147-A177-3AD203B41FA5}">
                      <a16:colId xmlns:a16="http://schemas.microsoft.com/office/drawing/2014/main" val="174567673"/>
                    </a:ext>
                  </a:extLst>
                </a:gridCol>
                <a:gridCol w="4707797">
                  <a:extLst>
                    <a:ext uri="{9D8B030D-6E8A-4147-A177-3AD203B41FA5}">
                      <a16:colId xmlns:a16="http://schemas.microsoft.com/office/drawing/2014/main" val="4105553384"/>
                    </a:ext>
                  </a:extLst>
                </a:gridCol>
                <a:gridCol w="6299258">
                  <a:extLst>
                    <a:ext uri="{9D8B030D-6E8A-4147-A177-3AD203B41FA5}">
                      <a16:colId xmlns:a16="http://schemas.microsoft.com/office/drawing/2014/main" val="14212212"/>
                    </a:ext>
                  </a:extLst>
                </a:gridCol>
                <a:gridCol w="1130531">
                  <a:extLst>
                    <a:ext uri="{9D8B030D-6E8A-4147-A177-3AD203B41FA5}">
                      <a16:colId xmlns:a16="http://schemas.microsoft.com/office/drawing/2014/main" val="2732902106"/>
                    </a:ext>
                  </a:extLst>
                </a:gridCol>
              </a:tblGrid>
              <a:tr h="484095">
                <a:tc>
                  <a:txBody>
                    <a:bodyPr/>
                    <a:lstStyle/>
                    <a:p>
                      <a:pPr algn="ctr"/>
                      <a:r>
                        <a:rPr lang="en-US" sz="2400" b="1" dirty="0">
                          <a:effectLst/>
                        </a:rPr>
                        <a:t>Key</a:t>
                      </a:r>
                    </a:p>
                  </a:txBody>
                  <a:tcPr marL="0" marR="0" marT="0" marB="0" anchor="ctr"/>
                </a:tc>
                <a:tc>
                  <a:txBody>
                    <a:bodyPr/>
                    <a:lstStyle/>
                    <a:p>
                      <a:pPr algn="ctr"/>
                      <a:r>
                        <a:rPr lang="en-US" sz="2400" b="1" dirty="0">
                          <a:effectLst/>
                        </a:rPr>
                        <a:t>Feature</a:t>
                      </a:r>
                    </a:p>
                  </a:txBody>
                  <a:tcPr marL="0" marR="0" marT="0" marB="0" anchor="ctr"/>
                </a:tc>
                <a:tc>
                  <a:txBody>
                    <a:bodyPr/>
                    <a:lstStyle/>
                    <a:p>
                      <a:pPr algn="ctr"/>
                      <a:r>
                        <a:rPr lang="en-US" sz="2400" b="1" dirty="0">
                          <a:effectLst/>
                        </a:rPr>
                        <a:t>Summary</a:t>
                      </a:r>
                    </a:p>
                  </a:txBody>
                  <a:tcPr marL="0" marR="0" marT="0" marB="0" anchor="ctr"/>
                </a:tc>
                <a:tc>
                  <a:txBody>
                    <a:bodyPr/>
                    <a:lstStyle/>
                    <a:p>
                      <a:pPr algn="ctr"/>
                      <a:r>
                        <a:rPr lang="en-US" sz="2400" b="1" dirty="0">
                          <a:effectLst/>
                        </a:rPr>
                        <a:t>Criteria</a:t>
                      </a:r>
                    </a:p>
                  </a:txBody>
                  <a:tcPr marL="0" marR="0" marT="0" marB="0" anchor="ctr"/>
                </a:tc>
                <a:tc>
                  <a:txBody>
                    <a:bodyPr/>
                    <a:lstStyle/>
                    <a:p>
                      <a:pPr algn="ctr"/>
                      <a:r>
                        <a:rPr lang="en-US" sz="2400" b="1" dirty="0">
                          <a:effectLst/>
                        </a:rPr>
                        <a:t>Points</a:t>
                      </a:r>
                    </a:p>
                  </a:txBody>
                  <a:tcPr marL="0" marR="0" marT="0" marB="0" anchor="ctr"/>
                </a:tc>
                <a:extLst>
                  <a:ext uri="{0D108BD9-81ED-4DB2-BD59-A6C34878D82A}">
                    <a16:rowId xmlns:a16="http://schemas.microsoft.com/office/drawing/2014/main" val="3836520823"/>
                  </a:ext>
                </a:extLst>
              </a:tr>
              <a:tr h="651666">
                <a:tc rowSpan="2">
                  <a:txBody>
                    <a:bodyPr/>
                    <a:lstStyle/>
                    <a:p>
                      <a:pPr lvl="0" algn="ctr">
                        <a:buNone/>
                      </a:pPr>
                      <a:r>
                        <a:rPr lang="en-US" sz="2000" b="0" i="0" u="none" strike="noStrike" noProof="0" dirty="0">
                          <a:effectLst/>
                          <a:latin typeface="Calibri"/>
                        </a:rPr>
                        <a:t>LTA-131</a:t>
                      </a:r>
                      <a:endParaRPr lang="en-US" dirty="0"/>
                    </a:p>
                  </a:txBody>
                  <a:tcPr marL="0" marR="0" marT="0" marB="0" anchor="ctr"/>
                </a:tc>
                <a:tc gridSpan="3">
                  <a:txBody>
                    <a:bodyPr/>
                    <a:lstStyle/>
                    <a:p>
                      <a:pPr lvl="0" algn="ctr">
                        <a:buNone/>
                      </a:pPr>
                      <a:r>
                        <a:rPr lang="en-US" sz="2000" b="1" i="0" u="none" strike="noStrike" noProof="0" dirty="0">
                          <a:effectLst/>
                          <a:latin typeface="Calibri"/>
                        </a:rPr>
                        <a:t>As a</a:t>
                      </a:r>
                      <a:r>
                        <a:rPr lang="en-US" sz="2000" b="0" i="0" u="none" strike="noStrike" noProof="0" dirty="0">
                          <a:effectLst/>
                          <a:latin typeface="Calibri"/>
                        </a:rPr>
                        <a:t> multilinguistic, </a:t>
                      </a:r>
                      <a:r>
                        <a:rPr lang="en-US" sz="2000" b="1" i="0" u="none" strike="noStrike" noProof="0" dirty="0">
                          <a:effectLst/>
                          <a:latin typeface="Calibri"/>
                        </a:rPr>
                        <a:t>I want</a:t>
                      </a:r>
                      <a:r>
                        <a:rPr lang="en-US" sz="2000" b="0" i="0" u="none" strike="noStrike" noProof="0" dirty="0">
                          <a:effectLst/>
                          <a:latin typeface="Calibri"/>
                        </a:rPr>
                        <a:t> the system to save all my past translations, </a:t>
                      </a:r>
                      <a:r>
                        <a:rPr lang="en-US" sz="2000" b="1" i="0" u="none" strike="noStrike" noProof="0" dirty="0">
                          <a:effectLst/>
                          <a:latin typeface="Calibri"/>
                        </a:rPr>
                        <a:t>so that</a:t>
                      </a:r>
                      <a:r>
                        <a:rPr lang="en-US" sz="2000" b="0" i="0" u="none" strike="noStrike" noProof="0" dirty="0">
                          <a:effectLst/>
                          <a:latin typeface="Calibri"/>
                        </a:rPr>
                        <a:t> I can access my full translation history at any time.</a:t>
                      </a:r>
                      <a:endParaRPr lang="en-US" dirty="0"/>
                    </a:p>
                  </a:txBody>
                  <a:tcPr marL="0" marR="0" marT="0" marB="0" anchor="ctr"/>
                </a:tc>
                <a:tc hMerge="1">
                  <a:txBody>
                    <a:bodyPr/>
                    <a:lstStyle/>
                    <a:p>
                      <a:pPr algn="ctr"/>
                      <a:endParaRPr lang="en-US" sz="2400" b="1">
                        <a:effectLst/>
                      </a:endParaRPr>
                    </a:p>
                  </a:txBody>
                  <a:tcPr marL="0" marR="0" marT="0" marB="0" anchor="ctr"/>
                </a:tc>
                <a:tc hMerge="1">
                  <a:txBody>
                    <a:bodyPr/>
                    <a:lstStyle/>
                    <a:p>
                      <a:pPr algn="ctr"/>
                      <a:endParaRPr lang="en-US" sz="2400" b="1">
                        <a:effectLst/>
                      </a:endParaRPr>
                    </a:p>
                  </a:txBody>
                  <a:tcPr marL="0" marR="0" marT="0" marB="0" anchor="ctr"/>
                </a:tc>
                <a:tc rowSpan="2">
                  <a:txBody>
                    <a:bodyPr/>
                    <a:lstStyle/>
                    <a:p>
                      <a:pPr lvl="0" algn="ctr">
                        <a:buNone/>
                      </a:pPr>
                      <a:r>
                        <a:rPr lang="en-US" sz="2000" dirty="0">
                          <a:effectLst/>
                        </a:rPr>
                        <a:t>3</a:t>
                      </a:r>
                    </a:p>
                  </a:txBody>
                  <a:tcPr marL="0" marR="0" marT="0" marB="0" anchor="ctr"/>
                </a:tc>
                <a:extLst>
                  <a:ext uri="{0D108BD9-81ED-4DB2-BD59-A6C34878D82A}">
                    <a16:rowId xmlns:a16="http://schemas.microsoft.com/office/drawing/2014/main" val="3946098194"/>
                  </a:ext>
                </a:extLst>
              </a:tr>
              <a:tr h="2308763">
                <a:tc vMerge="1">
                  <a:txBody>
                    <a:bodyPr/>
                    <a:lstStyle/>
                    <a:p>
                      <a:pPr algn="ctr"/>
                      <a:endParaRPr lang="en-US" sz="2400" b="1">
                        <a:effectLst/>
                      </a:endParaRPr>
                    </a:p>
                  </a:txBody>
                  <a:tcPr marL="0" marR="0" marT="0" marB="0" anchor="ctr"/>
                </a:tc>
                <a:tc>
                  <a:txBody>
                    <a:bodyPr/>
                    <a:lstStyle/>
                    <a:p>
                      <a:pPr lvl="0" algn="ctr">
                        <a:buNone/>
                      </a:pPr>
                      <a:r>
                        <a:rPr lang="en-US" sz="2000" b="0" i="0" u="none" strike="noStrike" noProof="0" dirty="0">
                          <a:effectLst/>
                          <a:latin typeface="Calibri"/>
                        </a:rPr>
                        <a:t>Ability to Save All Past Translations</a:t>
                      </a:r>
                      <a:endParaRPr lang="en-US" dirty="0"/>
                    </a:p>
                  </a:txBody>
                  <a:tcPr marL="0" marR="0" marT="0" marB="0" anchor="ctr"/>
                </a:tc>
                <a:tc>
                  <a:txBody>
                    <a:bodyPr/>
                    <a:lstStyle/>
                    <a:p>
                      <a:pPr lvl="0" algn="ctr">
                        <a:buNone/>
                      </a:pPr>
                      <a:r>
                        <a:rPr lang="en-US" sz="2000" b="0" i="0" u="none" strike="noStrike" noProof="0" dirty="0">
                          <a:effectLst/>
                          <a:latin typeface="Calibri"/>
                        </a:rPr>
                        <a:t>Given I am a multilinguistic, I want the system to save all my past translations, so that I can access my full translation history at any time.</a:t>
                      </a:r>
                      <a:endParaRPr lang="en-US" dirty="0"/>
                    </a:p>
                  </a:txBody>
                  <a:tcPr marL="0" marR="0" marT="0" marB="0" anchor="ctr"/>
                </a:tc>
                <a:tc>
                  <a:txBody>
                    <a:bodyPr/>
                    <a:lstStyle/>
                    <a:p>
                      <a:pPr lvl="0" algn="ctr">
                        <a:lnSpc>
                          <a:spcPct val="100000"/>
                        </a:lnSpc>
                        <a:spcBef>
                          <a:spcPts val="0"/>
                        </a:spcBef>
                        <a:spcAft>
                          <a:spcPts val="0"/>
                        </a:spcAft>
                        <a:buNone/>
                      </a:pPr>
                      <a:r>
                        <a:rPr lang="en-US" sz="2000" b="0" i="0" u="none" strike="noStrike" noProof="0" dirty="0">
                          <a:effectLst/>
                          <a:latin typeface="Calibri"/>
                        </a:rPr>
                        <a:t>The system automatically saves all translations made by the user.</a:t>
                      </a:r>
                      <a:endParaRPr lang="en-US" dirty="0"/>
                    </a:p>
                    <a:p>
                      <a:pPr lvl="0" algn="ctr">
                        <a:lnSpc>
                          <a:spcPct val="100000"/>
                        </a:lnSpc>
                        <a:spcBef>
                          <a:spcPts val="0"/>
                        </a:spcBef>
                        <a:spcAft>
                          <a:spcPts val="0"/>
                        </a:spcAft>
                        <a:buNone/>
                      </a:pPr>
                      <a:endParaRPr lang="en-US"/>
                    </a:p>
                    <a:p>
                      <a:pPr lvl="0" algn="ctr">
                        <a:lnSpc>
                          <a:spcPct val="100000"/>
                        </a:lnSpc>
                        <a:spcBef>
                          <a:spcPts val="0"/>
                        </a:spcBef>
                        <a:spcAft>
                          <a:spcPts val="0"/>
                        </a:spcAft>
                        <a:buNone/>
                      </a:pPr>
                      <a:r>
                        <a:rPr lang="en-US" sz="2000" b="0" i="0" u="none" strike="noStrike" noProof="0" dirty="0">
                          <a:effectLst/>
                          <a:latin typeface="Calibri"/>
                        </a:rPr>
                        <a:t>Users can access their full history of past translations from a dedicated section (e.g., "Translation History").</a:t>
                      </a:r>
                      <a:endParaRPr lang="en-US" dirty="0"/>
                    </a:p>
                    <a:p>
                      <a:pPr lvl="0" algn="ctr">
                        <a:lnSpc>
                          <a:spcPct val="100000"/>
                        </a:lnSpc>
                        <a:spcBef>
                          <a:spcPts val="0"/>
                        </a:spcBef>
                        <a:spcAft>
                          <a:spcPts val="0"/>
                        </a:spcAft>
                        <a:buNone/>
                      </a:pPr>
                      <a:endParaRPr lang="en-US"/>
                    </a:p>
                    <a:p>
                      <a:pPr lvl="0" algn="ctr">
                        <a:lnSpc>
                          <a:spcPct val="100000"/>
                        </a:lnSpc>
                        <a:spcBef>
                          <a:spcPts val="0"/>
                        </a:spcBef>
                        <a:spcAft>
                          <a:spcPts val="0"/>
                        </a:spcAft>
                        <a:buNone/>
                      </a:pPr>
                      <a:r>
                        <a:rPr lang="en-US" sz="2000" b="0" i="0" u="none" strike="noStrike" noProof="0" dirty="0">
                          <a:effectLst/>
                          <a:latin typeface="Calibri"/>
                        </a:rPr>
                        <a:t>Past translations are stored persistently across sessions, allowing users to revisit them later.</a:t>
                      </a:r>
                      <a:endParaRPr lang="en-US" dirty="0"/>
                    </a:p>
                  </a:txBody>
                  <a:tcPr marL="0" marR="0" marT="0" marB="0" anchor="ctr"/>
                </a:tc>
                <a:tc vMerge="1">
                  <a:txBody>
                    <a:bodyPr/>
                    <a:lstStyle/>
                    <a:p>
                      <a:pPr algn="ctr"/>
                      <a:endParaRPr lang="en-US" sz="2400" b="1">
                        <a:effectLst/>
                      </a:endParaRPr>
                    </a:p>
                  </a:txBody>
                  <a:tcPr marL="0" marR="0" marT="0" marB="0" anchor="ctr"/>
                </a:tc>
                <a:extLst>
                  <a:ext uri="{0D108BD9-81ED-4DB2-BD59-A6C34878D82A}">
                    <a16:rowId xmlns:a16="http://schemas.microsoft.com/office/drawing/2014/main" val="1905591095"/>
                  </a:ext>
                </a:extLst>
              </a:tr>
              <a:tr h="484095">
                <a:tc rowSpan="2">
                  <a:txBody>
                    <a:bodyPr/>
                    <a:lstStyle/>
                    <a:p>
                      <a:pPr lvl="0" algn="ctr">
                        <a:buNone/>
                      </a:pPr>
                      <a:r>
                        <a:rPr lang="en-US" sz="2000" b="0" i="0" u="none" strike="noStrike" noProof="0" dirty="0">
                          <a:effectLst/>
                        </a:rPr>
                        <a:t>LTA-129</a:t>
                      </a:r>
                      <a:endParaRPr lang="en-US" dirty="0"/>
                    </a:p>
                  </a:txBody>
                  <a:tcPr marL="0" marR="0" marT="0" marB="0" anchor="ctr"/>
                </a:tc>
                <a:tc gridSpan="3">
                  <a:txBody>
                    <a:bodyPr/>
                    <a:lstStyle/>
                    <a:p>
                      <a:pPr lvl="0" algn="ctr">
                        <a:buNone/>
                      </a:pPr>
                      <a:r>
                        <a:rPr lang="en-US" sz="2000" b="1" i="0" u="none" strike="noStrike" noProof="0" dirty="0">
                          <a:effectLst/>
                          <a:latin typeface="Calibri"/>
                        </a:rPr>
                        <a:t>As a</a:t>
                      </a:r>
                      <a:r>
                        <a:rPr lang="en-US" sz="2000" b="0" i="0" u="none" strike="noStrike" noProof="0" dirty="0">
                          <a:effectLst/>
                          <a:latin typeface="Calibri"/>
                        </a:rPr>
                        <a:t> patient, </a:t>
                      </a:r>
                      <a:r>
                        <a:rPr lang="en-US" sz="2000" b="1" i="0" u="none" strike="noStrike" noProof="0" dirty="0">
                          <a:effectLst/>
                          <a:latin typeface="Calibri"/>
                        </a:rPr>
                        <a:t>I want to</a:t>
                      </a:r>
                      <a:r>
                        <a:rPr lang="en-US" sz="2000" b="0" i="0" u="none" strike="noStrike" noProof="0" dirty="0">
                          <a:effectLst/>
                          <a:latin typeface="Calibri"/>
                        </a:rPr>
                        <a:t> download the translated text in different file formats (e.g., .txt, .docx), </a:t>
                      </a:r>
                      <a:r>
                        <a:rPr lang="en-US" sz="2000" b="1" i="0" u="none" strike="noStrike" noProof="0" dirty="0">
                          <a:effectLst/>
                          <a:latin typeface="Calibri"/>
                        </a:rPr>
                        <a:t>so that</a:t>
                      </a:r>
                      <a:r>
                        <a:rPr lang="en-US" sz="2000" b="0" i="0" u="none" strike="noStrike" noProof="0" dirty="0">
                          <a:effectLst/>
                          <a:latin typeface="Calibri"/>
                        </a:rPr>
                        <a:t> I can choose the format that best suits my needs.</a:t>
                      </a:r>
                      <a:endParaRPr lang="en-US" dirty="0"/>
                    </a:p>
                  </a:txBody>
                  <a:tcPr marL="0" marR="0" marT="0" marB="0" anchor="ctr"/>
                </a:tc>
                <a:tc hMerge="1">
                  <a:txBody>
                    <a:bodyPr/>
                    <a:lstStyle/>
                    <a:p>
                      <a:pPr algn="ctr"/>
                      <a:endParaRPr lang="en-US" sz="2400" b="1">
                        <a:effectLst/>
                      </a:endParaRPr>
                    </a:p>
                  </a:txBody>
                  <a:tcPr marL="0" marR="0" marT="0" marB="0" anchor="ctr"/>
                </a:tc>
                <a:tc hMerge="1">
                  <a:txBody>
                    <a:bodyPr/>
                    <a:lstStyle/>
                    <a:p>
                      <a:pPr algn="ctr"/>
                      <a:endParaRPr lang="en-US" sz="2400" b="1">
                        <a:effectLst/>
                      </a:endParaRPr>
                    </a:p>
                  </a:txBody>
                  <a:tcPr marL="0" marR="0" marT="0" marB="0" anchor="ctr"/>
                </a:tc>
                <a:tc rowSpan="2">
                  <a:txBody>
                    <a:bodyPr/>
                    <a:lstStyle/>
                    <a:p>
                      <a:pPr lvl="0" algn="ctr">
                        <a:buNone/>
                      </a:pPr>
                      <a:r>
                        <a:rPr lang="en-US" sz="2000" dirty="0">
                          <a:effectLst/>
                        </a:rPr>
                        <a:t>2</a:t>
                      </a:r>
                    </a:p>
                  </a:txBody>
                  <a:tcPr marL="0" marR="0" marT="0" marB="0" anchor="ctr"/>
                </a:tc>
                <a:extLst>
                  <a:ext uri="{0D108BD9-81ED-4DB2-BD59-A6C34878D82A}">
                    <a16:rowId xmlns:a16="http://schemas.microsoft.com/office/drawing/2014/main" val="3720264516"/>
                  </a:ext>
                </a:extLst>
              </a:tr>
              <a:tr h="1694330">
                <a:tc vMerge="1">
                  <a:txBody>
                    <a:bodyPr/>
                    <a:lstStyle/>
                    <a:p>
                      <a:pPr algn="ctr"/>
                      <a:endParaRPr lang="en-US" sz="2400" b="1">
                        <a:effectLst/>
                      </a:endParaRPr>
                    </a:p>
                  </a:txBody>
                  <a:tcPr marL="0" marR="0" marT="0" marB="0" anchor="ctr"/>
                </a:tc>
                <a:tc>
                  <a:txBody>
                    <a:bodyPr/>
                    <a:lstStyle/>
                    <a:p>
                      <a:pPr lvl="0" algn="ctr">
                        <a:buNone/>
                      </a:pPr>
                      <a:r>
                        <a:rPr lang="en-US" sz="2000" b="0" i="0" u="none" strike="noStrike" noProof="0" dirty="0">
                          <a:effectLst/>
                          <a:latin typeface="Calibri"/>
                        </a:rPr>
                        <a:t>Supported Formats for Downloaded File</a:t>
                      </a:r>
                      <a:endParaRPr lang="en-US" dirty="0"/>
                    </a:p>
                  </a:txBody>
                  <a:tcPr marL="0" marR="0" marT="0" marB="0" anchor="ctr"/>
                </a:tc>
                <a:tc>
                  <a:txBody>
                    <a:bodyPr/>
                    <a:lstStyle/>
                    <a:p>
                      <a:pPr lvl="0" algn="ctr">
                        <a:buNone/>
                      </a:pPr>
                      <a:r>
                        <a:rPr lang="en-US" sz="2000" b="0" i="0" u="none" strike="noStrike" noProof="0" dirty="0">
                          <a:effectLst/>
                          <a:latin typeface="Calibri"/>
                        </a:rPr>
                        <a:t>Given I am a patient, I want to download the translated text in different file formats (e.g., .txt, .docx), so that I can choose the format that best suits my needs.</a:t>
                      </a:r>
                      <a:endParaRPr lang="en-US" dirty="0"/>
                    </a:p>
                  </a:txBody>
                  <a:tcPr marL="0" marR="0" marT="0" marB="0" anchor="ctr"/>
                </a:tc>
                <a:tc>
                  <a:txBody>
                    <a:bodyPr/>
                    <a:lstStyle/>
                    <a:p>
                      <a:pPr lvl="0" algn="ctr">
                        <a:lnSpc>
                          <a:spcPct val="100000"/>
                        </a:lnSpc>
                        <a:spcBef>
                          <a:spcPts val="0"/>
                        </a:spcBef>
                        <a:spcAft>
                          <a:spcPts val="0"/>
                        </a:spcAft>
                        <a:buNone/>
                      </a:pPr>
                      <a:r>
                        <a:rPr lang="en-US" sz="2000" b="0" i="0" u="none" strike="noStrike" noProof="0" dirty="0">
                          <a:effectLst/>
                          <a:latin typeface="Calibri"/>
                        </a:rPr>
                        <a:t>The system offers options to download the translated content in supported formats such as .txt and .docx.</a:t>
                      </a:r>
                      <a:endParaRPr lang="en-US" dirty="0"/>
                    </a:p>
                    <a:p>
                      <a:pPr lvl="0" algn="ctr">
                        <a:lnSpc>
                          <a:spcPct val="100000"/>
                        </a:lnSpc>
                        <a:spcBef>
                          <a:spcPts val="0"/>
                        </a:spcBef>
                        <a:spcAft>
                          <a:spcPts val="0"/>
                        </a:spcAft>
                        <a:buNone/>
                      </a:pPr>
                      <a:endParaRPr lang="en-US"/>
                    </a:p>
                    <a:p>
                      <a:pPr lvl="0" algn="ctr">
                        <a:lnSpc>
                          <a:spcPct val="100000"/>
                        </a:lnSpc>
                        <a:spcBef>
                          <a:spcPts val="0"/>
                        </a:spcBef>
                        <a:spcAft>
                          <a:spcPts val="0"/>
                        </a:spcAft>
                        <a:buNone/>
                      </a:pPr>
                      <a:r>
                        <a:rPr lang="en-US" sz="2000" b="0" i="0" u="none" strike="noStrike" noProof="0" dirty="0">
                          <a:effectLst/>
                          <a:latin typeface="Calibri"/>
                        </a:rPr>
                        <a:t>The downloaded file contains the translated text in the chosen format.</a:t>
                      </a:r>
                      <a:endParaRPr lang="en-US" dirty="0"/>
                    </a:p>
                  </a:txBody>
                  <a:tcPr marL="0" marR="0" marT="0" marB="0" anchor="ctr"/>
                </a:tc>
                <a:tc vMerge="1">
                  <a:txBody>
                    <a:bodyPr/>
                    <a:lstStyle/>
                    <a:p>
                      <a:pPr algn="ctr"/>
                      <a:endParaRPr lang="en-US" sz="2400" b="1">
                        <a:effectLst/>
                      </a:endParaRPr>
                    </a:p>
                  </a:txBody>
                  <a:tcPr marL="0" marR="0" marT="0" marB="0" anchor="ctr"/>
                </a:tc>
                <a:extLst>
                  <a:ext uri="{0D108BD9-81ED-4DB2-BD59-A6C34878D82A}">
                    <a16:rowId xmlns:a16="http://schemas.microsoft.com/office/drawing/2014/main" val="4062993697"/>
                  </a:ext>
                </a:extLst>
              </a:tr>
              <a:tr h="651666">
                <a:tc rowSpan="2">
                  <a:txBody>
                    <a:bodyPr/>
                    <a:lstStyle/>
                    <a:p>
                      <a:pPr lvl="0" algn="ctr">
                        <a:buNone/>
                      </a:pPr>
                      <a:r>
                        <a:rPr lang="en-US" sz="2000" b="0" i="0" u="none" strike="noStrike" noProof="0" dirty="0">
                          <a:effectLst/>
                        </a:rPr>
                        <a:t>LTA-128</a:t>
                      </a:r>
                      <a:endParaRPr lang="en-US" dirty="0"/>
                    </a:p>
                  </a:txBody>
                  <a:tcPr marL="0" marR="0" marT="0" marB="0" anchor="ctr"/>
                </a:tc>
                <a:tc gridSpan="3">
                  <a:txBody>
                    <a:bodyPr/>
                    <a:lstStyle/>
                    <a:p>
                      <a:pPr lvl="0" algn="ctr">
                        <a:buNone/>
                      </a:pPr>
                      <a:r>
                        <a:rPr lang="en-US" sz="2000" b="1" i="0" u="none" strike="noStrike" noProof="0" dirty="0">
                          <a:effectLst/>
                          <a:latin typeface="Calibri"/>
                        </a:rPr>
                        <a:t>As a</a:t>
                      </a:r>
                      <a:r>
                        <a:rPr lang="en-US" sz="2000" b="0" i="0" u="none" strike="noStrike" noProof="0" dirty="0">
                          <a:effectLst/>
                          <a:latin typeface="Calibri"/>
                        </a:rPr>
                        <a:t> working professional, </a:t>
                      </a:r>
                      <a:r>
                        <a:rPr lang="en-US" sz="2000" b="1" i="0" u="none" strike="noStrike" noProof="0" dirty="0">
                          <a:effectLst/>
                          <a:latin typeface="Calibri"/>
                        </a:rPr>
                        <a:t>I want</a:t>
                      </a:r>
                      <a:r>
                        <a:rPr lang="en-US" sz="2000" b="0" i="0" u="none" strike="noStrike" noProof="0" dirty="0">
                          <a:effectLst/>
                          <a:latin typeface="Calibri"/>
                        </a:rPr>
                        <a:t> a "Download" button next to the translated text, </a:t>
                      </a:r>
                      <a:r>
                        <a:rPr lang="en-US" sz="2000" b="1" i="0" u="none" strike="noStrike" noProof="0" dirty="0">
                          <a:effectLst/>
                          <a:latin typeface="Calibri"/>
                        </a:rPr>
                        <a:t>so that</a:t>
                      </a:r>
                      <a:r>
                        <a:rPr lang="en-US" sz="2000" b="0" i="0" u="none" strike="noStrike" noProof="0" dirty="0">
                          <a:effectLst/>
                          <a:latin typeface="Calibri"/>
                        </a:rPr>
                        <a:t> I can download and save the translated content for future use.</a:t>
                      </a:r>
                      <a:endParaRPr lang="en-US" dirty="0"/>
                    </a:p>
                  </a:txBody>
                  <a:tcPr marL="0" marR="0" marT="0" marB="0" anchor="ctr"/>
                </a:tc>
                <a:tc hMerge="1">
                  <a:txBody>
                    <a:bodyPr/>
                    <a:lstStyle/>
                    <a:p>
                      <a:pPr algn="ctr"/>
                      <a:endParaRPr lang="en-US" sz="2400" b="1">
                        <a:effectLst/>
                      </a:endParaRPr>
                    </a:p>
                  </a:txBody>
                  <a:tcPr marL="0" marR="0" marT="0" marB="0" anchor="ctr"/>
                </a:tc>
                <a:tc hMerge="1">
                  <a:txBody>
                    <a:bodyPr/>
                    <a:lstStyle/>
                    <a:p>
                      <a:pPr algn="ctr"/>
                      <a:endParaRPr lang="en-US" sz="2400" b="1">
                        <a:effectLst/>
                      </a:endParaRPr>
                    </a:p>
                  </a:txBody>
                  <a:tcPr marL="0" marR="0" marT="0" marB="0" anchor="ctr"/>
                </a:tc>
                <a:tc rowSpan="2">
                  <a:txBody>
                    <a:bodyPr/>
                    <a:lstStyle/>
                    <a:p>
                      <a:pPr lvl="0" algn="ctr">
                        <a:buNone/>
                      </a:pPr>
                      <a:r>
                        <a:rPr lang="en-US" sz="2000" dirty="0">
                          <a:effectLst/>
                        </a:rPr>
                        <a:t>2</a:t>
                      </a:r>
                    </a:p>
                  </a:txBody>
                  <a:tcPr marL="0" marR="0" marT="0" marB="0" anchor="ctr"/>
                </a:tc>
                <a:extLst>
                  <a:ext uri="{0D108BD9-81ED-4DB2-BD59-A6C34878D82A}">
                    <a16:rowId xmlns:a16="http://schemas.microsoft.com/office/drawing/2014/main" val="194071171"/>
                  </a:ext>
                </a:extLst>
              </a:tr>
              <a:tr h="1694330">
                <a:tc vMerge="1">
                  <a:txBody>
                    <a:bodyPr/>
                    <a:lstStyle/>
                    <a:p>
                      <a:pPr algn="ctr"/>
                      <a:endParaRPr lang="en-US" sz="2400" b="1">
                        <a:effectLst/>
                      </a:endParaRPr>
                    </a:p>
                  </a:txBody>
                  <a:tcPr marL="0" marR="0" marT="0" marB="0" anchor="ctr"/>
                </a:tc>
                <a:tc>
                  <a:txBody>
                    <a:bodyPr/>
                    <a:lstStyle/>
                    <a:p>
                      <a:pPr lvl="0" algn="ctr">
                        <a:buNone/>
                      </a:pPr>
                      <a:r>
                        <a:rPr lang="en-US" sz="2000" b="0" i="0" u="none" strike="noStrike" noProof="0" dirty="0">
                          <a:effectLst/>
                          <a:latin typeface="Calibri"/>
                        </a:rPr>
                        <a:t>Download Button for Translated Text</a:t>
                      </a:r>
                      <a:endParaRPr lang="en-US" dirty="0"/>
                    </a:p>
                  </a:txBody>
                  <a:tcPr marL="0" marR="0" marT="0" marB="0" anchor="ctr"/>
                </a:tc>
                <a:tc>
                  <a:txBody>
                    <a:bodyPr/>
                    <a:lstStyle/>
                    <a:p>
                      <a:pPr lvl="0" algn="ctr">
                        <a:buNone/>
                      </a:pPr>
                      <a:r>
                        <a:rPr lang="en-US" sz="2000" b="0" i="0" u="none" strike="noStrike" noProof="0" dirty="0">
                          <a:effectLst/>
                          <a:latin typeface="Calibri"/>
                        </a:rPr>
                        <a:t>Given I am a working professional, I want a "Download" button next to the translated text, so that I can download and save the translated content for future use.</a:t>
                      </a:r>
                      <a:endParaRPr lang="en-US" dirty="0"/>
                    </a:p>
                  </a:txBody>
                  <a:tcPr marL="0" marR="0" marT="0" marB="0" anchor="ctr"/>
                </a:tc>
                <a:tc>
                  <a:txBody>
                    <a:bodyPr/>
                    <a:lstStyle/>
                    <a:p>
                      <a:pPr lvl="0" algn="ctr">
                        <a:lnSpc>
                          <a:spcPct val="100000"/>
                        </a:lnSpc>
                        <a:spcBef>
                          <a:spcPts val="0"/>
                        </a:spcBef>
                        <a:spcAft>
                          <a:spcPts val="0"/>
                        </a:spcAft>
                        <a:buNone/>
                      </a:pPr>
                      <a:r>
                        <a:rPr lang="en-US" sz="2000" b="0" i="0" u="none" strike="noStrike" noProof="0" dirty="0">
                          <a:effectLst/>
                          <a:latin typeface="Calibri"/>
                        </a:rPr>
                        <a:t>A "Download" button is displayed next to the translated text.</a:t>
                      </a:r>
                      <a:endParaRPr lang="en-US" dirty="0"/>
                    </a:p>
                    <a:p>
                      <a:pPr lvl="0" algn="ctr">
                        <a:lnSpc>
                          <a:spcPct val="100000"/>
                        </a:lnSpc>
                        <a:spcBef>
                          <a:spcPts val="0"/>
                        </a:spcBef>
                        <a:spcAft>
                          <a:spcPts val="0"/>
                        </a:spcAft>
                        <a:buNone/>
                      </a:pPr>
                      <a:endParaRPr lang="en-US"/>
                    </a:p>
                    <a:p>
                      <a:pPr lvl="0" algn="ctr">
                        <a:lnSpc>
                          <a:spcPct val="100000"/>
                        </a:lnSpc>
                        <a:spcBef>
                          <a:spcPts val="0"/>
                        </a:spcBef>
                        <a:spcAft>
                          <a:spcPts val="0"/>
                        </a:spcAft>
                        <a:buNone/>
                      </a:pPr>
                      <a:r>
                        <a:rPr lang="en-US" sz="2000" b="0" i="0" u="none" strike="noStrike" noProof="0" dirty="0">
                          <a:effectLst/>
                          <a:latin typeface="Calibri"/>
                        </a:rPr>
                        <a:t>Clicking the "Download" button triggers the download of the translated content.</a:t>
                      </a:r>
                      <a:endParaRPr lang="en-US" dirty="0"/>
                    </a:p>
                  </a:txBody>
                  <a:tcPr marL="0" marR="0" marT="0" marB="0" anchor="ctr"/>
                </a:tc>
                <a:tc vMerge="1">
                  <a:txBody>
                    <a:bodyPr/>
                    <a:lstStyle/>
                    <a:p>
                      <a:pPr algn="ctr"/>
                      <a:endParaRPr lang="en-US" sz="2400" b="1">
                        <a:effectLst/>
                      </a:endParaRPr>
                    </a:p>
                  </a:txBody>
                  <a:tcPr marL="0" marR="0" marT="0" marB="0" anchor="ctr"/>
                </a:tc>
                <a:extLst>
                  <a:ext uri="{0D108BD9-81ED-4DB2-BD59-A6C34878D82A}">
                    <a16:rowId xmlns:a16="http://schemas.microsoft.com/office/drawing/2014/main" val="1807624515"/>
                  </a:ext>
                </a:extLst>
              </a:tr>
            </a:tbl>
          </a:graphicData>
        </a:graphic>
      </p:graphicFrame>
      <p:sp>
        <p:nvSpPr>
          <p:cNvPr id="3" name="TextBox 2">
            <a:extLst>
              <a:ext uri="{FF2B5EF4-FFF2-40B4-BE49-F238E27FC236}">
                <a16:creationId xmlns:a16="http://schemas.microsoft.com/office/drawing/2014/main" id="{84CE8FE4-AE72-C00C-17E5-76B4E307CC2F}"/>
              </a:ext>
            </a:extLst>
          </p:cNvPr>
          <p:cNvSpPr txBox="1"/>
          <p:nvPr/>
        </p:nvSpPr>
        <p:spPr>
          <a:xfrm>
            <a:off x="13687118" y="9583993"/>
            <a:ext cx="53530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The User Story ID Number is our Jira Ticket ID</a:t>
            </a:r>
            <a:endParaRPr lang="en-US">
              <a:solidFill>
                <a:schemeClr val="bg1"/>
              </a:solidFill>
            </a:endParaRPr>
          </a:p>
        </p:txBody>
      </p:sp>
    </p:spTree>
    <p:extLst>
      <p:ext uri="{BB962C8B-B14F-4D97-AF65-F5344CB8AC3E}">
        <p14:creationId xmlns:p14="http://schemas.microsoft.com/office/powerpoint/2010/main" val="7046025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683505" y="14472"/>
            <a:ext cx="15805214" cy="1399229"/>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Sprint 2 User Stories</a:t>
            </a: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graphicFrame>
        <p:nvGraphicFramePr>
          <p:cNvPr id="7" name="Table 6">
            <a:extLst>
              <a:ext uri="{FF2B5EF4-FFF2-40B4-BE49-F238E27FC236}">
                <a16:creationId xmlns:a16="http://schemas.microsoft.com/office/drawing/2014/main" id="{83A10E6F-52C3-6A0E-A52C-37E75DBDA364}"/>
              </a:ext>
            </a:extLst>
          </p:cNvPr>
          <p:cNvGraphicFramePr>
            <a:graphicFrameLocks noGrp="1"/>
          </p:cNvGraphicFramePr>
          <p:nvPr>
            <p:extLst>
              <p:ext uri="{D42A27DB-BD31-4B8C-83A1-F6EECF244321}">
                <p14:modId xmlns:p14="http://schemas.microsoft.com/office/powerpoint/2010/main" val="1013447213"/>
              </p:ext>
            </p:extLst>
          </p:nvPr>
        </p:nvGraphicFramePr>
        <p:xfrm>
          <a:off x="194337" y="1404573"/>
          <a:ext cx="17903444" cy="8147605"/>
        </p:xfrm>
        <a:graphic>
          <a:graphicData uri="http://schemas.openxmlformats.org/drawingml/2006/table">
            <a:tbl>
              <a:tblPr bandRow="1">
                <a:tableStyleId>{775DCB02-9BB8-47FD-8907-85C794F793BA}</a:tableStyleId>
              </a:tblPr>
              <a:tblGrid>
                <a:gridCol w="1341011">
                  <a:extLst>
                    <a:ext uri="{9D8B030D-6E8A-4147-A177-3AD203B41FA5}">
                      <a16:colId xmlns:a16="http://schemas.microsoft.com/office/drawing/2014/main" val="4191103453"/>
                    </a:ext>
                  </a:extLst>
                </a:gridCol>
                <a:gridCol w="4214618">
                  <a:extLst>
                    <a:ext uri="{9D8B030D-6E8A-4147-A177-3AD203B41FA5}">
                      <a16:colId xmlns:a16="http://schemas.microsoft.com/office/drawing/2014/main" val="174567673"/>
                    </a:ext>
                  </a:extLst>
                </a:gridCol>
                <a:gridCol w="4789338">
                  <a:extLst>
                    <a:ext uri="{9D8B030D-6E8A-4147-A177-3AD203B41FA5}">
                      <a16:colId xmlns:a16="http://schemas.microsoft.com/office/drawing/2014/main" val="4105553384"/>
                    </a:ext>
                  </a:extLst>
                </a:gridCol>
                <a:gridCol w="6408364">
                  <a:extLst>
                    <a:ext uri="{9D8B030D-6E8A-4147-A177-3AD203B41FA5}">
                      <a16:colId xmlns:a16="http://schemas.microsoft.com/office/drawing/2014/main" val="14212212"/>
                    </a:ext>
                  </a:extLst>
                </a:gridCol>
                <a:gridCol w="1150113">
                  <a:extLst>
                    <a:ext uri="{9D8B030D-6E8A-4147-A177-3AD203B41FA5}">
                      <a16:colId xmlns:a16="http://schemas.microsoft.com/office/drawing/2014/main" val="2732902106"/>
                    </a:ext>
                  </a:extLst>
                </a:gridCol>
              </a:tblGrid>
              <a:tr h="512793">
                <a:tc>
                  <a:txBody>
                    <a:bodyPr/>
                    <a:lstStyle/>
                    <a:p>
                      <a:pPr algn="ctr"/>
                      <a:r>
                        <a:rPr lang="en-US" sz="2400" b="1" dirty="0">
                          <a:effectLst/>
                        </a:rPr>
                        <a:t>Key</a:t>
                      </a:r>
                    </a:p>
                  </a:txBody>
                  <a:tcPr marL="0" marR="0" marT="0" marB="0" anchor="ctr"/>
                </a:tc>
                <a:tc>
                  <a:txBody>
                    <a:bodyPr/>
                    <a:lstStyle/>
                    <a:p>
                      <a:pPr algn="ctr"/>
                      <a:r>
                        <a:rPr lang="en-US" sz="2400" b="1" dirty="0">
                          <a:effectLst/>
                        </a:rPr>
                        <a:t>Feature</a:t>
                      </a:r>
                    </a:p>
                  </a:txBody>
                  <a:tcPr marL="0" marR="0" marT="0" marB="0" anchor="ctr"/>
                </a:tc>
                <a:tc>
                  <a:txBody>
                    <a:bodyPr/>
                    <a:lstStyle/>
                    <a:p>
                      <a:pPr algn="ctr"/>
                      <a:r>
                        <a:rPr lang="en-US" sz="2400" b="1" dirty="0">
                          <a:effectLst/>
                        </a:rPr>
                        <a:t>Summary</a:t>
                      </a:r>
                    </a:p>
                  </a:txBody>
                  <a:tcPr marL="0" marR="0" marT="0" marB="0" anchor="ctr"/>
                </a:tc>
                <a:tc>
                  <a:txBody>
                    <a:bodyPr/>
                    <a:lstStyle/>
                    <a:p>
                      <a:pPr algn="ctr"/>
                      <a:r>
                        <a:rPr lang="en-US" sz="2400" b="1" dirty="0">
                          <a:effectLst/>
                        </a:rPr>
                        <a:t>Criteria</a:t>
                      </a:r>
                    </a:p>
                  </a:txBody>
                  <a:tcPr marL="0" marR="0" marT="0" marB="0" anchor="ctr"/>
                </a:tc>
                <a:tc>
                  <a:txBody>
                    <a:bodyPr/>
                    <a:lstStyle/>
                    <a:p>
                      <a:pPr algn="ctr"/>
                      <a:r>
                        <a:rPr lang="en-US" sz="2400" b="1" dirty="0">
                          <a:effectLst/>
                        </a:rPr>
                        <a:t>Points</a:t>
                      </a:r>
                    </a:p>
                  </a:txBody>
                  <a:tcPr marL="0" marR="0" marT="0" marB="0" anchor="ctr"/>
                </a:tc>
                <a:extLst>
                  <a:ext uri="{0D108BD9-81ED-4DB2-BD59-A6C34878D82A}">
                    <a16:rowId xmlns:a16="http://schemas.microsoft.com/office/drawing/2014/main" val="3836520823"/>
                  </a:ext>
                </a:extLst>
              </a:tr>
              <a:tr h="675956">
                <a:tc rowSpan="2">
                  <a:txBody>
                    <a:bodyPr/>
                    <a:lstStyle/>
                    <a:p>
                      <a:pPr lvl="0" algn="ctr">
                        <a:buNone/>
                      </a:pPr>
                      <a:r>
                        <a:rPr lang="en-US" sz="2000" b="0" i="0" u="none" strike="noStrike" noProof="0" dirty="0">
                          <a:effectLst/>
                        </a:rPr>
                        <a:t>LTA-151</a:t>
                      </a:r>
                      <a:endParaRPr lang="en-US" dirty="0"/>
                    </a:p>
                  </a:txBody>
                  <a:tcPr marL="0" marR="0" marT="0" marB="0" anchor="ctr"/>
                </a:tc>
                <a:tc gridSpan="3">
                  <a:txBody>
                    <a:bodyPr/>
                    <a:lstStyle/>
                    <a:p>
                      <a:pPr lvl="0" algn="ctr">
                        <a:buNone/>
                      </a:pPr>
                      <a:r>
                        <a:rPr lang="en-US" sz="2000" b="1" i="0" u="none" strike="noStrike" noProof="0" dirty="0">
                          <a:effectLst/>
                        </a:rPr>
                        <a:t>As a</a:t>
                      </a:r>
                      <a:r>
                        <a:rPr lang="en-US" sz="2000" b="0" i="0" u="none" strike="noStrike" noProof="0" dirty="0">
                          <a:effectLst/>
                        </a:rPr>
                        <a:t> team,</a:t>
                      </a:r>
                      <a:r>
                        <a:rPr lang="en-US" sz="2000" b="1" i="0" u="none" strike="noStrike" noProof="0" dirty="0">
                          <a:effectLst/>
                        </a:rPr>
                        <a:t> we want to</a:t>
                      </a:r>
                      <a:r>
                        <a:rPr lang="en-US" sz="2000" b="0" i="0" u="none" strike="noStrike" noProof="0" dirty="0">
                          <a:effectLst/>
                        </a:rPr>
                        <a:t> make necessary modifications in our project as per professor’s feedback </a:t>
                      </a:r>
                      <a:r>
                        <a:rPr lang="en-US" sz="2000" b="1" i="0" u="none" strike="noStrike" noProof="0" dirty="0">
                          <a:effectLst/>
                        </a:rPr>
                        <a:t>so that</a:t>
                      </a:r>
                      <a:r>
                        <a:rPr lang="en-US" sz="2000" b="0" i="0" u="none" strike="noStrike" noProof="0" dirty="0">
                          <a:effectLst/>
                        </a:rPr>
                        <a:t> we deliver better presentation next sprint</a:t>
                      </a:r>
                      <a:endParaRPr lang="en-US" dirty="0"/>
                    </a:p>
                  </a:txBody>
                  <a:tcPr marL="0" marR="0" marT="0" marB="0" anchor="ctr"/>
                </a:tc>
                <a:tc hMerge="1">
                  <a:txBody>
                    <a:bodyPr/>
                    <a:lstStyle/>
                    <a:p>
                      <a:pPr algn="ctr"/>
                      <a:endParaRPr lang="en-US" sz="2400" b="1">
                        <a:effectLst/>
                      </a:endParaRPr>
                    </a:p>
                  </a:txBody>
                  <a:tcPr marL="0" marR="0" marT="0" marB="0" anchor="ctr"/>
                </a:tc>
                <a:tc hMerge="1">
                  <a:txBody>
                    <a:bodyPr/>
                    <a:lstStyle/>
                    <a:p>
                      <a:pPr algn="ctr"/>
                      <a:endParaRPr lang="en-US" sz="2400" b="1">
                        <a:effectLst/>
                      </a:endParaRPr>
                    </a:p>
                  </a:txBody>
                  <a:tcPr marL="0" marR="0" marT="0" marB="0" anchor="ctr"/>
                </a:tc>
                <a:tc rowSpan="2">
                  <a:txBody>
                    <a:bodyPr/>
                    <a:lstStyle/>
                    <a:p>
                      <a:pPr lvl="0" algn="ctr">
                        <a:buNone/>
                      </a:pPr>
                      <a:r>
                        <a:rPr lang="en-US" sz="2000" dirty="0">
                          <a:effectLst/>
                        </a:rPr>
                        <a:t>1</a:t>
                      </a:r>
                    </a:p>
                  </a:txBody>
                  <a:tcPr marL="0" marR="0" marT="0" marB="0" anchor="ctr"/>
                </a:tc>
                <a:extLst>
                  <a:ext uri="{0D108BD9-81ED-4DB2-BD59-A6C34878D82A}">
                    <a16:rowId xmlns:a16="http://schemas.microsoft.com/office/drawing/2014/main" val="3946098194"/>
                  </a:ext>
                </a:extLst>
              </a:tr>
              <a:tr h="2227169">
                <a:tc vMerge="1">
                  <a:txBody>
                    <a:bodyPr/>
                    <a:lstStyle/>
                    <a:p>
                      <a:pPr algn="ctr"/>
                      <a:endParaRPr lang="en-US" sz="2400" b="1">
                        <a:effectLst/>
                      </a:endParaRPr>
                    </a:p>
                  </a:txBody>
                  <a:tcPr marL="0" marR="0" marT="0" marB="0" anchor="ctr"/>
                </a:tc>
                <a:tc>
                  <a:txBody>
                    <a:bodyPr/>
                    <a:lstStyle/>
                    <a:p>
                      <a:pPr lvl="0" algn="ctr">
                        <a:buNone/>
                      </a:pPr>
                      <a:r>
                        <a:rPr lang="en-US" sz="2000" b="0" i="0" u="none" strike="noStrike" noProof="0" dirty="0">
                          <a:effectLst/>
                        </a:rPr>
                        <a:t>Improvement Feedback from Sprint 1</a:t>
                      </a:r>
                      <a:endParaRPr lang="en-US" dirty="0"/>
                    </a:p>
                  </a:txBody>
                  <a:tcPr marL="0" marR="0" marT="0" marB="0" anchor="ctr"/>
                </a:tc>
                <a:tc>
                  <a:txBody>
                    <a:bodyPr/>
                    <a:lstStyle/>
                    <a:p>
                      <a:pPr lvl="0" algn="ctr">
                        <a:buNone/>
                      </a:pPr>
                      <a:r>
                        <a:rPr lang="en-US" sz="2000" b="0" i="0" u="none" strike="noStrike" noProof="0" dirty="0">
                          <a:effectLst/>
                        </a:rPr>
                        <a:t>Given we are a team, we want to make necessary modifications in our project as per professor’s feedback so that we deliver better presentation next sprint</a:t>
                      </a:r>
                      <a:endParaRPr lang="en-US" dirty="0"/>
                    </a:p>
                  </a:txBody>
                  <a:tcPr marL="0" marR="0" marT="0" marB="0" anchor="ctr"/>
                </a:tc>
                <a:tc>
                  <a:txBody>
                    <a:bodyPr/>
                    <a:lstStyle/>
                    <a:p>
                      <a:pPr lvl="0" algn="ctr">
                        <a:lnSpc>
                          <a:spcPct val="100000"/>
                        </a:lnSpc>
                        <a:spcBef>
                          <a:spcPts val="0"/>
                        </a:spcBef>
                        <a:spcAft>
                          <a:spcPts val="0"/>
                        </a:spcAft>
                        <a:buNone/>
                      </a:pPr>
                      <a:endParaRPr lang="en-US" sz="2000" b="0" i="0" u="none" strike="noStrike" noProof="0">
                        <a:effectLst/>
                        <a:latin typeface="Calibri"/>
                      </a:endParaRPr>
                    </a:p>
                  </a:txBody>
                  <a:tcPr marL="0" marR="0" marT="0" marB="0" anchor="ctr"/>
                </a:tc>
                <a:tc vMerge="1">
                  <a:txBody>
                    <a:bodyPr/>
                    <a:lstStyle/>
                    <a:p>
                      <a:pPr algn="ctr"/>
                      <a:endParaRPr lang="en-US" sz="2400" b="1">
                        <a:effectLst/>
                      </a:endParaRPr>
                    </a:p>
                  </a:txBody>
                  <a:tcPr marL="0" marR="0" marT="0" marB="0" anchor="ctr"/>
                </a:tc>
                <a:extLst>
                  <a:ext uri="{0D108BD9-81ED-4DB2-BD59-A6C34878D82A}">
                    <a16:rowId xmlns:a16="http://schemas.microsoft.com/office/drawing/2014/main" val="1905591095"/>
                  </a:ext>
                </a:extLst>
              </a:tr>
              <a:tr h="512793">
                <a:tc rowSpan="2">
                  <a:txBody>
                    <a:bodyPr/>
                    <a:lstStyle/>
                    <a:p>
                      <a:pPr lvl="0" algn="ctr">
                        <a:buNone/>
                      </a:pPr>
                      <a:r>
                        <a:rPr lang="en-US" sz="2000" b="0" i="0" u="none" strike="noStrike" noProof="0" dirty="0">
                          <a:effectLst/>
                          <a:latin typeface="Calibri"/>
                        </a:rPr>
                        <a:t>LTA-149</a:t>
                      </a:r>
                      <a:endParaRPr lang="en-US" dirty="0"/>
                    </a:p>
                  </a:txBody>
                  <a:tcPr marL="0" marR="0" marT="0" marB="0" anchor="ctr"/>
                </a:tc>
                <a:tc gridSpan="3">
                  <a:txBody>
                    <a:bodyPr/>
                    <a:lstStyle/>
                    <a:p>
                      <a:pPr lvl="0" algn="ctr">
                        <a:buNone/>
                      </a:pPr>
                      <a:r>
                        <a:rPr lang="en-US" sz="2000" b="1" i="0" u="none" strike="noStrike" noProof="0" dirty="0">
                          <a:effectLst/>
                        </a:rPr>
                        <a:t>As a</a:t>
                      </a:r>
                      <a:r>
                        <a:rPr lang="en-US" sz="2000" b="0" i="0" u="none" strike="noStrike" noProof="0" dirty="0">
                          <a:effectLst/>
                        </a:rPr>
                        <a:t> team member, </a:t>
                      </a:r>
                      <a:r>
                        <a:rPr lang="en-US" sz="2000" b="1" i="0" u="none" strike="noStrike" noProof="0" dirty="0">
                          <a:effectLst/>
                        </a:rPr>
                        <a:t>I want to</a:t>
                      </a:r>
                      <a:r>
                        <a:rPr lang="en-US" sz="2000" b="0" i="0" u="none" strike="noStrike" noProof="0" dirty="0">
                          <a:effectLst/>
                        </a:rPr>
                        <a:t> update the wiki page with our current deliverable </a:t>
                      </a:r>
                      <a:r>
                        <a:rPr lang="en-US" sz="2000" b="1" i="0" u="none" strike="noStrike" noProof="0" dirty="0">
                          <a:effectLst/>
                        </a:rPr>
                        <a:t>so that</a:t>
                      </a:r>
                      <a:r>
                        <a:rPr lang="en-US" sz="2000" b="0" i="0" u="none" strike="noStrike" noProof="0" dirty="0">
                          <a:effectLst/>
                        </a:rPr>
                        <a:t> customers can checkout our current progress for this sprint</a:t>
                      </a:r>
                      <a:endParaRPr lang="en-US" dirty="0"/>
                    </a:p>
                  </a:txBody>
                  <a:tcPr marL="0" marR="0" marT="0" marB="0" anchor="ctr"/>
                </a:tc>
                <a:tc hMerge="1">
                  <a:txBody>
                    <a:bodyPr/>
                    <a:lstStyle/>
                    <a:p>
                      <a:pPr algn="ctr"/>
                      <a:endParaRPr lang="en-US" sz="2400" b="1">
                        <a:effectLst/>
                      </a:endParaRPr>
                    </a:p>
                  </a:txBody>
                  <a:tcPr marL="0" marR="0" marT="0" marB="0" anchor="ctr"/>
                </a:tc>
                <a:tc hMerge="1">
                  <a:txBody>
                    <a:bodyPr/>
                    <a:lstStyle/>
                    <a:p>
                      <a:pPr algn="ctr"/>
                      <a:endParaRPr lang="en-US" sz="2400" b="1">
                        <a:effectLst/>
                      </a:endParaRPr>
                    </a:p>
                  </a:txBody>
                  <a:tcPr marL="0" marR="0" marT="0" marB="0" anchor="ctr"/>
                </a:tc>
                <a:tc rowSpan="2">
                  <a:txBody>
                    <a:bodyPr/>
                    <a:lstStyle/>
                    <a:p>
                      <a:pPr lvl="0" algn="ctr">
                        <a:buNone/>
                      </a:pPr>
                      <a:r>
                        <a:rPr lang="en-US" sz="2000" dirty="0">
                          <a:effectLst/>
                        </a:rPr>
                        <a:t>2</a:t>
                      </a:r>
                    </a:p>
                  </a:txBody>
                  <a:tcPr marL="0" marR="0" marT="0" marB="0" anchor="ctr"/>
                </a:tc>
                <a:extLst>
                  <a:ext uri="{0D108BD9-81ED-4DB2-BD59-A6C34878D82A}">
                    <a16:rowId xmlns:a16="http://schemas.microsoft.com/office/drawing/2014/main" val="3720264516"/>
                  </a:ext>
                </a:extLst>
              </a:tr>
              <a:tr h="1771469">
                <a:tc vMerge="1">
                  <a:txBody>
                    <a:bodyPr/>
                    <a:lstStyle/>
                    <a:p>
                      <a:pPr algn="ctr"/>
                      <a:endParaRPr lang="en-US" sz="2400" b="1">
                        <a:effectLst/>
                      </a:endParaRPr>
                    </a:p>
                  </a:txBody>
                  <a:tcPr marL="0" marR="0" marT="0" marB="0" anchor="ctr"/>
                </a:tc>
                <a:tc>
                  <a:txBody>
                    <a:bodyPr/>
                    <a:lstStyle/>
                    <a:p>
                      <a:pPr lvl="0" algn="ctr">
                        <a:buNone/>
                      </a:pPr>
                      <a:r>
                        <a:rPr lang="en-US" sz="2000" b="0" i="0" u="none" strike="noStrike" noProof="0" dirty="0">
                          <a:effectLst/>
                        </a:rPr>
                        <a:t>Wiki Page for Sprint 2</a:t>
                      </a:r>
                      <a:endParaRPr lang="en-US" dirty="0"/>
                    </a:p>
                  </a:txBody>
                  <a:tcPr marL="0" marR="0" marT="0" marB="0" anchor="ctr"/>
                </a:tc>
                <a:tc>
                  <a:txBody>
                    <a:bodyPr/>
                    <a:lstStyle/>
                    <a:p>
                      <a:pPr lvl="0" algn="ctr">
                        <a:buNone/>
                      </a:pPr>
                      <a:r>
                        <a:rPr lang="en-US" sz="2000" b="0" i="0" u="none" strike="noStrike" noProof="0" dirty="0">
                          <a:effectLst/>
                        </a:rPr>
                        <a:t>Given I am a team member, I want to update the wiki page with our current deliverable so that customers can checkout our current progress for this sprint</a:t>
                      </a:r>
                      <a:endParaRPr lang="en-US" dirty="0"/>
                    </a:p>
                  </a:txBody>
                  <a:tcPr marL="0" marR="0" marT="0" marB="0" anchor="ctr"/>
                </a:tc>
                <a:tc>
                  <a:txBody>
                    <a:bodyPr/>
                    <a:lstStyle/>
                    <a:p>
                      <a:pPr lvl="0" algn="ctr">
                        <a:lnSpc>
                          <a:spcPct val="100000"/>
                        </a:lnSpc>
                        <a:spcBef>
                          <a:spcPts val="0"/>
                        </a:spcBef>
                        <a:spcAft>
                          <a:spcPts val="0"/>
                        </a:spcAft>
                        <a:buNone/>
                      </a:pPr>
                      <a:endParaRPr lang="en-US" sz="2000" b="0" i="0" u="none" strike="noStrike" noProof="0">
                        <a:effectLst/>
                        <a:latin typeface="Calibri"/>
                      </a:endParaRPr>
                    </a:p>
                  </a:txBody>
                  <a:tcPr marL="0" marR="0" marT="0" marB="0" anchor="ctr"/>
                </a:tc>
                <a:tc vMerge="1">
                  <a:txBody>
                    <a:bodyPr/>
                    <a:lstStyle/>
                    <a:p>
                      <a:pPr algn="ctr"/>
                      <a:endParaRPr lang="en-US" sz="2400" b="1">
                        <a:effectLst/>
                      </a:endParaRPr>
                    </a:p>
                  </a:txBody>
                  <a:tcPr marL="0" marR="0" marT="0" marB="0" anchor="ctr"/>
                </a:tc>
                <a:extLst>
                  <a:ext uri="{0D108BD9-81ED-4DB2-BD59-A6C34878D82A}">
                    <a16:rowId xmlns:a16="http://schemas.microsoft.com/office/drawing/2014/main" val="4062993697"/>
                  </a:ext>
                </a:extLst>
              </a:tr>
              <a:tr h="675956">
                <a:tc rowSpan="2">
                  <a:txBody>
                    <a:bodyPr/>
                    <a:lstStyle/>
                    <a:p>
                      <a:pPr lvl="0" algn="ctr">
                        <a:buNone/>
                      </a:pPr>
                      <a:r>
                        <a:rPr lang="en-US" sz="2000" b="0" i="0" u="none" strike="noStrike" noProof="0" dirty="0">
                          <a:effectLst/>
                          <a:latin typeface="Calibri"/>
                        </a:rPr>
                        <a:t>LTA-148</a:t>
                      </a:r>
                      <a:endParaRPr lang="en-US" dirty="0"/>
                    </a:p>
                  </a:txBody>
                  <a:tcPr marL="0" marR="0" marT="0" marB="0" anchor="ctr"/>
                </a:tc>
                <a:tc gridSpan="3">
                  <a:txBody>
                    <a:bodyPr/>
                    <a:lstStyle/>
                    <a:p>
                      <a:pPr lvl="0" algn="ctr">
                        <a:buNone/>
                      </a:pPr>
                      <a:r>
                        <a:rPr lang="en-US" sz="2000" b="1" i="0" u="none" strike="noStrike" noProof="0" dirty="0">
                          <a:effectLst/>
                        </a:rPr>
                        <a:t>As a</a:t>
                      </a:r>
                      <a:r>
                        <a:rPr lang="en-US" sz="2000" b="0" i="0" u="none" strike="noStrike" noProof="0" dirty="0">
                          <a:effectLst/>
                        </a:rPr>
                        <a:t> client, </a:t>
                      </a:r>
                      <a:r>
                        <a:rPr lang="en-US" sz="2000" b="1" i="0" u="none" strike="noStrike" noProof="0" dirty="0">
                          <a:effectLst/>
                        </a:rPr>
                        <a:t>I want to</a:t>
                      </a:r>
                      <a:r>
                        <a:rPr lang="en-US" sz="2000" b="0" i="0" u="none" strike="noStrike" noProof="0" dirty="0">
                          <a:effectLst/>
                        </a:rPr>
                        <a:t> like to know more about the product through a detailed technical paper</a:t>
                      </a:r>
                      <a:r>
                        <a:rPr lang="en-US" sz="2000" b="1" i="0" u="none" strike="noStrike" noProof="0" dirty="0">
                          <a:effectLst/>
                        </a:rPr>
                        <a:t> so that</a:t>
                      </a:r>
                      <a:r>
                        <a:rPr lang="en-US" sz="2000" b="0" i="0" u="none" strike="noStrike" noProof="0" dirty="0">
                          <a:effectLst/>
                        </a:rPr>
                        <a:t> I can have documented understanding of the product.</a:t>
                      </a:r>
                      <a:endParaRPr lang="en-US" dirty="0"/>
                    </a:p>
                  </a:txBody>
                  <a:tcPr marL="0" marR="0" marT="0" marB="0" anchor="ctr"/>
                </a:tc>
                <a:tc hMerge="1">
                  <a:txBody>
                    <a:bodyPr/>
                    <a:lstStyle/>
                    <a:p>
                      <a:pPr algn="ctr"/>
                      <a:endParaRPr lang="en-US" sz="2400" b="1">
                        <a:effectLst/>
                      </a:endParaRPr>
                    </a:p>
                  </a:txBody>
                  <a:tcPr marL="0" marR="0" marT="0" marB="0" anchor="ctr"/>
                </a:tc>
                <a:tc hMerge="1">
                  <a:txBody>
                    <a:bodyPr/>
                    <a:lstStyle/>
                    <a:p>
                      <a:pPr algn="ctr"/>
                      <a:endParaRPr lang="en-US" sz="2400" b="1">
                        <a:effectLst/>
                      </a:endParaRPr>
                    </a:p>
                  </a:txBody>
                  <a:tcPr marL="0" marR="0" marT="0" marB="0" anchor="ctr"/>
                </a:tc>
                <a:tc rowSpan="2">
                  <a:txBody>
                    <a:bodyPr/>
                    <a:lstStyle/>
                    <a:p>
                      <a:pPr lvl="0" algn="ctr">
                        <a:buNone/>
                      </a:pPr>
                      <a:r>
                        <a:rPr lang="en-US" sz="2000" dirty="0">
                          <a:effectLst/>
                        </a:rPr>
                        <a:t>5</a:t>
                      </a:r>
                    </a:p>
                  </a:txBody>
                  <a:tcPr marL="0" marR="0" marT="0" marB="0" anchor="ctr"/>
                </a:tc>
                <a:extLst>
                  <a:ext uri="{0D108BD9-81ED-4DB2-BD59-A6C34878D82A}">
                    <a16:rowId xmlns:a16="http://schemas.microsoft.com/office/drawing/2014/main" val="194071171"/>
                  </a:ext>
                </a:extLst>
              </a:tr>
              <a:tr h="1771469">
                <a:tc vMerge="1">
                  <a:txBody>
                    <a:bodyPr/>
                    <a:lstStyle/>
                    <a:p>
                      <a:pPr algn="ctr"/>
                      <a:endParaRPr lang="en-US" sz="2400" b="1">
                        <a:effectLst/>
                      </a:endParaRPr>
                    </a:p>
                  </a:txBody>
                  <a:tcPr marL="0" marR="0" marT="0" marB="0" anchor="ctr"/>
                </a:tc>
                <a:tc>
                  <a:txBody>
                    <a:bodyPr/>
                    <a:lstStyle/>
                    <a:p>
                      <a:pPr lvl="0" algn="ctr">
                        <a:buNone/>
                      </a:pPr>
                      <a:r>
                        <a:rPr lang="en-US" sz="2000" b="0" i="0" u="none" strike="noStrike" noProof="0" dirty="0">
                          <a:effectLst/>
                        </a:rPr>
                        <a:t>Technical Report</a:t>
                      </a:r>
                      <a:endParaRPr lang="en-US" dirty="0"/>
                    </a:p>
                  </a:txBody>
                  <a:tcPr marL="0" marR="0" marT="0" marB="0" anchor="ctr"/>
                </a:tc>
                <a:tc>
                  <a:txBody>
                    <a:bodyPr/>
                    <a:lstStyle/>
                    <a:p>
                      <a:pPr lvl="0" algn="ctr">
                        <a:buNone/>
                      </a:pPr>
                      <a:r>
                        <a:rPr lang="en-US" sz="2000" b="0" i="0" u="none" strike="noStrike" noProof="0" dirty="0">
                          <a:effectLst/>
                        </a:rPr>
                        <a:t>Given I am a client, I would like to know more about the product through a detailed technical paper so that I can have documented understanding of the product.</a:t>
                      </a:r>
                      <a:endParaRPr lang="en-US" dirty="0"/>
                    </a:p>
                  </a:txBody>
                  <a:tcPr marL="0" marR="0" marT="0" marB="0" anchor="ctr"/>
                </a:tc>
                <a:tc>
                  <a:txBody>
                    <a:bodyPr/>
                    <a:lstStyle/>
                    <a:p>
                      <a:pPr lvl="0" algn="ctr">
                        <a:lnSpc>
                          <a:spcPct val="100000"/>
                        </a:lnSpc>
                        <a:spcBef>
                          <a:spcPts val="0"/>
                        </a:spcBef>
                        <a:spcAft>
                          <a:spcPts val="0"/>
                        </a:spcAft>
                        <a:buNone/>
                      </a:pPr>
                      <a:endParaRPr lang="en-US" sz="2000" b="0" i="0" u="none" strike="noStrike" noProof="0">
                        <a:effectLst/>
                        <a:latin typeface="Calibri"/>
                      </a:endParaRPr>
                    </a:p>
                  </a:txBody>
                  <a:tcPr marL="0" marR="0" marT="0" marB="0" anchor="ctr"/>
                </a:tc>
                <a:tc vMerge="1">
                  <a:txBody>
                    <a:bodyPr/>
                    <a:lstStyle/>
                    <a:p>
                      <a:pPr algn="ctr"/>
                      <a:endParaRPr lang="en-US" sz="2400" b="1">
                        <a:effectLst/>
                      </a:endParaRPr>
                    </a:p>
                  </a:txBody>
                  <a:tcPr marL="0" marR="0" marT="0" marB="0" anchor="ctr"/>
                </a:tc>
                <a:extLst>
                  <a:ext uri="{0D108BD9-81ED-4DB2-BD59-A6C34878D82A}">
                    <a16:rowId xmlns:a16="http://schemas.microsoft.com/office/drawing/2014/main" val="1807624515"/>
                  </a:ext>
                </a:extLst>
              </a:tr>
            </a:tbl>
          </a:graphicData>
        </a:graphic>
      </p:graphicFrame>
      <p:sp>
        <p:nvSpPr>
          <p:cNvPr id="3" name="TextBox 2">
            <a:extLst>
              <a:ext uri="{FF2B5EF4-FFF2-40B4-BE49-F238E27FC236}">
                <a16:creationId xmlns:a16="http://schemas.microsoft.com/office/drawing/2014/main" id="{942F5DEC-5D12-0A68-058F-26566C6ED07D}"/>
              </a:ext>
            </a:extLst>
          </p:cNvPr>
          <p:cNvSpPr txBox="1"/>
          <p:nvPr/>
        </p:nvSpPr>
        <p:spPr>
          <a:xfrm>
            <a:off x="13779295" y="9528687"/>
            <a:ext cx="53530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The User Story ID Number is our Jira Ticket ID</a:t>
            </a:r>
            <a:endParaRPr lang="en-US">
              <a:solidFill>
                <a:schemeClr val="bg1"/>
              </a:solidFill>
            </a:endParaRPr>
          </a:p>
        </p:txBody>
      </p:sp>
    </p:spTree>
    <p:extLst>
      <p:ext uri="{BB962C8B-B14F-4D97-AF65-F5344CB8AC3E}">
        <p14:creationId xmlns:p14="http://schemas.microsoft.com/office/powerpoint/2010/main" val="24787722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683505" y="14472"/>
            <a:ext cx="15805214" cy="1399229"/>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Sprint 2 User Stories</a:t>
            </a: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graphicFrame>
        <p:nvGraphicFramePr>
          <p:cNvPr id="7" name="Table 6">
            <a:extLst>
              <a:ext uri="{FF2B5EF4-FFF2-40B4-BE49-F238E27FC236}">
                <a16:creationId xmlns:a16="http://schemas.microsoft.com/office/drawing/2014/main" id="{83A10E6F-52C3-6A0E-A52C-37E75DBDA364}"/>
              </a:ext>
            </a:extLst>
          </p:cNvPr>
          <p:cNvGraphicFramePr>
            <a:graphicFrameLocks noGrp="1"/>
          </p:cNvGraphicFramePr>
          <p:nvPr>
            <p:extLst>
              <p:ext uri="{D42A27DB-BD31-4B8C-83A1-F6EECF244321}">
                <p14:modId xmlns:p14="http://schemas.microsoft.com/office/powerpoint/2010/main" val="3158380781"/>
              </p:ext>
            </p:extLst>
          </p:nvPr>
        </p:nvGraphicFramePr>
        <p:xfrm>
          <a:off x="194337" y="1404573"/>
          <a:ext cx="17903444" cy="6402958"/>
        </p:xfrm>
        <a:graphic>
          <a:graphicData uri="http://schemas.openxmlformats.org/drawingml/2006/table">
            <a:tbl>
              <a:tblPr bandRow="1">
                <a:tableStyleId>{775DCB02-9BB8-47FD-8907-85C794F793BA}</a:tableStyleId>
              </a:tblPr>
              <a:tblGrid>
                <a:gridCol w="1341011">
                  <a:extLst>
                    <a:ext uri="{9D8B030D-6E8A-4147-A177-3AD203B41FA5}">
                      <a16:colId xmlns:a16="http://schemas.microsoft.com/office/drawing/2014/main" val="4191103453"/>
                    </a:ext>
                  </a:extLst>
                </a:gridCol>
                <a:gridCol w="4214618">
                  <a:extLst>
                    <a:ext uri="{9D8B030D-6E8A-4147-A177-3AD203B41FA5}">
                      <a16:colId xmlns:a16="http://schemas.microsoft.com/office/drawing/2014/main" val="174567673"/>
                    </a:ext>
                  </a:extLst>
                </a:gridCol>
                <a:gridCol w="4789338">
                  <a:extLst>
                    <a:ext uri="{9D8B030D-6E8A-4147-A177-3AD203B41FA5}">
                      <a16:colId xmlns:a16="http://schemas.microsoft.com/office/drawing/2014/main" val="4105553384"/>
                    </a:ext>
                  </a:extLst>
                </a:gridCol>
                <a:gridCol w="6408364">
                  <a:extLst>
                    <a:ext uri="{9D8B030D-6E8A-4147-A177-3AD203B41FA5}">
                      <a16:colId xmlns:a16="http://schemas.microsoft.com/office/drawing/2014/main" val="14212212"/>
                    </a:ext>
                  </a:extLst>
                </a:gridCol>
                <a:gridCol w="1150113">
                  <a:extLst>
                    <a:ext uri="{9D8B030D-6E8A-4147-A177-3AD203B41FA5}">
                      <a16:colId xmlns:a16="http://schemas.microsoft.com/office/drawing/2014/main" val="2732902106"/>
                    </a:ext>
                  </a:extLst>
                </a:gridCol>
              </a:tblGrid>
              <a:tr h="512793">
                <a:tc>
                  <a:txBody>
                    <a:bodyPr/>
                    <a:lstStyle/>
                    <a:p>
                      <a:pPr algn="ctr"/>
                      <a:r>
                        <a:rPr lang="en-US" sz="2400" b="1" dirty="0">
                          <a:effectLst/>
                        </a:rPr>
                        <a:t>Key</a:t>
                      </a:r>
                    </a:p>
                  </a:txBody>
                  <a:tcPr marL="0" marR="0" marT="0" marB="0" anchor="ctr"/>
                </a:tc>
                <a:tc>
                  <a:txBody>
                    <a:bodyPr/>
                    <a:lstStyle/>
                    <a:p>
                      <a:pPr algn="ctr"/>
                      <a:r>
                        <a:rPr lang="en-US" sz="2400" b="1" dirty="0">
                          <a:effectLst/>
                        </a:rPr>
                        <a:t>Feature</a:t>
                      </a:r>
                    </a:p>
                  </a:txBody>
                  <a:tcPr marL="0" marR="0" marT="0" marB="0" anchor="ctr"/>
                </a:tc>
                <a:tc>
                  <a:txBody>
                    <a:bodyPr/>
                    <a:lstStyle/>
                    <a:p>
                      <a:pPr algn="ctr"/>
                      <a:r>
                        <a:rPr lang="en-US" sz="2400" b="1" dirty="0">
                          <a:effectLst/>
                        </a:rPr>
                        <a:t>Summary</a:t>
                      </a:r>
                    </a:p>
                  </a:txBody>
                  <a:tcPr marL="0" marR="0" marT="0" marB="0" anchor="ctr"/>
                </a:tc>
                <a:tc>
                  <a:txBody>
                    <a:bodyPr/>
                    <a:lstStyle/>
                    <a:p>
                      <a:pPr algn="ctr"/>
                      <a:r>
                        <a:rPr lang="en-US" sz="2400" b="1" dirty="0">
                          <a:effectLst/>
                        </a:rPr>
                        <a:t>Criteria</a:t>
                      </a:r>
                    </a:p>
                  </a:txBody>
                  <a:tcPr marL="0" marR="0" marT="0" marB="0" anchor="ctr"/>
                </a:tc>
                <a:tc>
                  <a:txBody>
                    <a:bodyPr/>
                    <a:lstStyle/>
                    <a:p>
                      <a:pPr algn="ctr"/>
                      <a:r>
                        <a:rPr lang="en-US" sz="2400" b="1" dirty="0">
                          <a:effectLst/>
                        </a:rPr>
                        <a:t>Points</a:t>
                      </a:r>
                    </a:p>
                  </a:txBody>
                  <a:tcPr marL="0" marR="0" marT="0" marB="0" anchor="ctr"/>
                </a:tc>
                <a:extLst>
                  <a:ext uri="{0D108BD9-81ED-4DB2-BD59-A6C34878D82A}">
                    <a16:rowId xmlns:a16="http://schemas.microsoft.com/office/drawing/2014/main" val="3836520823"/>
                  </a:ext>
                </a:extLst>
              </a:tr>
              <a:tr h="675956">
                <a:tc rowSpan="2">
                  <a:txBody>
                    <a:bodyPr/>
                    <a:lstStyle/>
                    <a:p>
                      <a:pPr lvl="0" algn="ctr">
                        <a:buNone/>
                      </a:pPr>
                      <a:r>
                        <a:rPr lang="en-US" sz="2000" b="0" i="0" u="none" strike="noStrike" noProof="0" dirty="0">
                          <a:effectLst/>
                          <a:latin typeface="Calibri"/>
                        </a:rPr>
                        <a:t>LTA-130</a:t>
                      </a:r>
                      <a:endParaRPr lang="en-US" dirty="0"/>
                    </a:p>
                  </a:txBody>
                  <a:tcPr marL="0" marR="0" marT="0" marB="0" anchor="ctr"/>
                </a:tc>
                <a:tc gridSpan="3">
                  <a:txBody>
                    <a:bodyPr/>
                    <a:lstStyle/>
                    <a:p>
                      <a:pPr lvl="0" algn="ctr">
                        <a:buNone/>
                      </a:pPr>
                      <a:r>
                        <a:rPr lang="en-US" sz="2000" b="1" i="0" u="none" strike="noStrike" noProof="0" dirty="0">
                          <a:effectLst/>
                          <a:latin typeface="Calibri"/>
                        </a:rPr>
                        <a:t>As an</a:t>
                      </a:r>
                      <a:r>
                        <a:rPr lang="en-US" sz="2000" b="0" i="0" u="none" strike="noStrike" noProof="0" dirty="0">
                          <a:effectLst/>
                          <a:latin typeface="Calibri"/>
                        </a:rPr>
                        <a:t> accountant,</a:t>
                      </a:r>
                      <a:r>
                        <a:rPr lang="en-US" sz="2000" b="1" i="0" u="none" strike="noStrike" noProof="0" dirty="0">
                          <a:effectLst/>
                          <a:latin typeface="Calibri"/>
                        </a:rPr>
                        <a:t> I want to</a:t>
                      </a:r>
                      <a:r>
                        <a:rPr lang="en-US" sz="2000" b="0" i="0" u="none" strike="noStrike" noProof="0" dirty="0">
                          <a:effectLst/>
                          <a:latin typeface="Calibri"/>
                        </a:rPr>
                        <a:t> be able to reuse my past translations, </a:t>
                      </a:r>
                      <a:r>
                        <a:rPr lang="en-US" sz="2000" b="1" i="0" u="none" strike="noStrike" noProof="0" dirty="0">
                          <a:effectLst/>
                          <a:latin typeface="Calibri"/>
                        </a:rPr>
                        <a:t>so that </a:t>
                      </a:r>
                      <a:r>
                        <a:rPr lang="en-US" sz="2000" b="0" i="0" u="none" strike="noStrike" noProof="0" dirty="0">
                          <a:effectLst/>
                          <a:latin typeface="Calibri"/>
                        </a:rPr>
                        <a:t>I can revisit previous translations without re-entering the same text.</a:t>
                      </a:r>
                      <a:endParaRPr lang="en-US" dirty="0"/>
                    </a:p>
                  </a:txBody>
                  <a:tcPr marL="0" marR="0" marT="0" marB="0" anchor="ctr"/>
                </a:tc>
                <a:tc hMerge="1">
                  <a:txBody>
                    <a:bodyPr/>
                    <a:lstStyle/>
                    <a:p>
                      <a:pPr algn="ctr"/>
                      <a:endParaRPr lang="en-US" sz="2400" b="1">
                        <a:effectLst/>
                      </a:endParaRPr>
                    </a:p>
                  </a:txBody>
                  <a:tcPr marL="0" marR="0" marT="0" marB="0" anchor="ctr"/>
                </a:tc>
                <a:tc hMerge="1">
                  <a:txBody>
                    <a:bodyPr/>
                    <a:lstStyle/>
                    <a:p>
                      <a:pPr algn="ctr"/>
                      <a:endParaRPr lang="en-US" sz="2400" b="1">
                        <a:effectLst/>
                      </a:endParaRPr>
                    </a:p>
                  </a:txBody>
                  <a:tcPr marL="0" marR="0" marT="0" marB="0" anchor="ctr"/>
                </a:tc>
                <a:tc rowSpan="2">
                  <a:txBody>
                    <a:bodyPr/>
                    <a:lstStyle/>
                    <a:p>
                      <a:pPr lvl="0" algn="ctr">
                        <a:buNone/>
                      </a:pPr>
                      <a:r>
                        <a:rPr lang="en-US" sz="2000" dirty="0">
                          <a:effectLst/>
                        </a:rPr>
                        <a:t>3</a:t>
                      </a:r>
                    </a:p>
                  </a:txBody>
                  <a:tcPr marL="0" marR="0" marT="0" marB="0" anchor="ctr"/>
                </a:tc>
                <a:extLst>
                  <a:ext uri="{0D108BD9-81ED-4DB2-BD59-A6C34878D82A}">
                    <a16:rowId xmlns:a16="http://schemas.microsoft.com/office/drawing/2014/main" val="3946098194"/>
                  </a:ext>
                </a:extLst>
              </a:tr>
              <a:tr h="2227169">
                <a:tc vMerge="1">
                  <a:txBody>
                    <a:bodyPr/>
                    <a:lstStyle/>
                    <a:p>
                      <a:pPr algn="ctr"/>
                      <a:endParaRPr lang="en-US" sz="2400" b="1">
                        <a:effectLst/>
                      </a:endParaRPr>
                    </a:p>
                  </a:txBody>
                  <a:tcPr marL="0" marR="0" marT="0" marB="0" anchor="ctr"/>
                </a:tc>
                <a:tc>
                  <a:txBody>
                    <a:bodyPr/>
                    <a:lstStyle/>
                    <a:p>
                      <a:pPr lvl="0" algn="ctr">
                        <a:buNone/>
                      </a:pPr>
                      <a:r>
                        <a:rPr lang="en-US" sz="2000" b="0" i="0" u="none" strike="noStrike" noProof="0" dirty="0">
                          <a:effectLst/>
                          <a:latin typeface="Calibri"/>
                        </a:rPr>
                        <a:t>Ability to Reuse Past Translations</a:t>
                      </a:r>
                      <a:endParaRPr lang="en-US" dirty="0"/>
                    </a:p>
                  </a:txBody>
                  <a:tcPr marL="0" marR="0" marT="0" marB="0" anchor="ctr"/>
                </a:tc>
                <a:tc>
                  <a:txBody>
                    <a:bodyPr/>
                    <a:lstStyle/>
                    <a:p>
                      <a:pPr lvl="0" algn="ctr">
                        <a:buNone/>
                      </a:pPr>
                      <a:r>
                        <a:rPr lang="en-US" sz="2000" b="0" i="0" u="none" strike="noStrike" noProof="0" dirty="0">
                          <a:effectLst/>
                          <a:latin typeface="Calibri"/>
                        </a:rPr>
                        <a:t>Given I am an accountant, I want to be able to reuse my past translations, so that I can revisit previous translations without re-entering the same text.</a:t>
                      </a:r>
                      <a:endParaRPr lang="en-US" dirty="0"/>
                    </a:p>
                  </a:txBody>
                  <a:tcPr marL="0" marR="0" marT="0" marB="0" anchor="ctr"/>
                </a:tc>
                <a:tc>
                  <a:txBody>
                    <a:bodyPr/>
                    <a:lstStyle/>
                    <a:p>
                      <a:pPr lvl="0" algn="ctr">
                        <a:lnSpc>
                          <a:spcPct val="100000"/>
                        </a:lnSpc>
                        <a:spcBef>
                          <a:spcPts val="0"/>
                        </a:spcBef>
                        <a:spcAft>
                          <a:spcPts val="0"/>
                        </a:spcAft>
                        <a:buNone/>
                      </a:pPr>
                      <a:r>
                        <a:rPr lang="en-US" sz="2000" b="0" i="0" u="none" strike="noStrike" noProof="0" dirty="0">
                          <a:effectLst/>
                        </a:rPr>
                        <a:t>Users can view a list of their past translations.</a:t>
                      </a:r>
                      <a:endParaRPr lang="en-US" dirty="0"/>
                    </a:p>
                    <a:p>
                      <a:pPr lvl="0" algn="ctr">
                        <a:lnSpc>
                          <a:spcPct val="100000"/>
                        </a:lnSpc>
                        <a:spcBef>
                          <a:spcPts val="0"/>
                        </a:spcBef>
                        <a:spcAft>
                          <a:spcPts val="0"/>
                        </a:spcAft>
                        <a:buNone/>
                      </a:pPr>
                      <a:endParaRPr lang="en-US"/>
                    </a:p>
                    <a:p>
                      <a:pPr lvl="0" algn="ctr">
                        <a:lnSpc>
                          <a:spcPct val="100000"/>
                        </a:lnSpc>
                        <a:spcBef>
                          <a:spcPts val="0"/>
                        </a:spcBef>
                        <a:spcAft>
                          <a:spcPts val="0"/>
                        </a:spcAft>
                        <a:buNone/>
                      </a:pPr>
                      <a:r>
                        <a:rPr lang="en-US" sz="2000" b="0" i="0" u="none" strike="noStrike" noProof="0" dirty="0">
                          <a:effectLst/>
                        </a:rPr>
                        <a:t>Users can select any past translation from the list to reuse it.</a:t>
                      </a:r>
                      <a:endParaRPr lang="en-US" dirty="0"/>
                    </a:p>
                    <a:p>
                      <a:pPr lvl="0" algn="ctr">
                        <a:lnSpc>
                          <a:spcPct val="100000"/>
                        </a:lnSpc>
                        <a:spcBef>
                          <a:spcPts val="0"/>
                        </a:spcBef>
                        <a:spcAft>
                          <a:spcPts val="0"/>
                        </a:spcAft>
                        <a:buNone/>
                      </a:pPr>
                      <a:endParaRPr lang="en-US"/>
                    </a:p>
                    <a:p>
                      <a:pPr lvl="0" algn="ctr">
                        <a:lnSpc>
                          <a:spcPct val="100000"/>
                        </a:lnSpc>
                        <a:spcBef>
                          <a:spcPts val="0"/>
                        </a:spcBef>
                        <a:spcAft>
                          <a:spcPts val="0"/>
                        </a:spcAft>
                        <a:buNone/>
                      </a:pPr>
                      <a:r>
                        <a:rPr lang="en-US" sz="2000" b="0" i="0" u="none" strike="noStrike" noProof="0" dirty="0">
                          <a:effectLst/>
                        </a:rPr>
                        <a:t>The system automatically populates the input and output fields with the previously translated content when selected.</a:t>
                      </a:r>
                      <a:endParaRPr lang="en-US" dirty="0"/>
                    </a:p>
                  </a:txBody>
                  <a:tcPr marL="0" marR="0" marT="0" marB="0" anchor="ctr"/>
                </a:tc>
                <a:tc vMerge="1">
                  <a:txBody>
                    <a:bodyPr/>
                    <a:lstStyle/>
                    <a:p>
                      <a:pPr algn="ctr"/>
                      <a:endParaRPr lang="en-US" sz="2400" b="1">
                        <a:effectLst/>
                      </a:endParaRPr>
                    </a:p>
                  </a:txBody>
                  <a:tcPr marL="0" marR="0" marT="0" marB="0" anchor="ctr"/>
                </a:tc>
                <a:extLst>
                  <a:ext uri="{0D108BD9-81ED-4DB2-BD59-A6C34878D82A}">
                    <a16:rowId xmlns:a16="http://schemas.microsoft.com/office/drawing/2014/main" val="1905591095"/>
                  </a:ext>
                </a:extLst>
              </a:tr>
              <a:tr h="512793">
                <a:tc rowSpan="2">
                  <a:txBody>
                    <a:bodyPr/>
                    <a:lstStyle/>
                    <a:p>
                      <a:pPr lvl="0" algn="ctr">
                        <a:buNone/>
                      </a:pPr>
                      <a:r>
                        <a:rPr lang="en-US" sz="2000" b="0" i="0" u="none" strike="noStrike" noProof="0" dirty="0">
                          <a:effectLst/>
                        </a:rPr>
                        <a:t>LTA-137</a:t>
                      </a:r>
                      <a:endParaRPr lang="en-US" dirty="0"/>
                    </a:p>
                  </a:txBody>
                  <a:tcPr marL="0" marR="0" marT="0" marB="0" anchor="ctr"/>
                </a:tc>
                <a:tc gridSpan="3">
                  <a:txBody>
                    <a:bodyPr/>
                    <a:lstStyle/>
                    <a:p>
                      <a:pPr lvl="0" algn="ctr">
                        <a:buNone/>
                      </a:pPr>
                      <a:r>
                        <a:rPr lang="en-US" sz="2000" b="1" i="0" u="none" strike="noStrike" noProof="0" dirty="0">
                          <a:effectLst/>
                          <a:latin typeface="Calibri"/>
                        </a:rPr>
                        <a:t>As a</a:t>
                      </a:r>
                      <a:r>
                        <a:rPr lang="en-US" sz="2000" b="0" i="0" u="none" strike="noStrike" noProof="0" dirty="0">
                          <a:effectLst/>
                          <a:latin typeface="Calibri"/>
                        </a:rPr>
                        <a:t> frequent user, </a:t>
                      </a:r>
                      <a:r>
                        <a:rPr lang="en-US" sz="2000" b="1" i="0" u="none" strike="noStrike" noProof="0" dirty="0">
                          <a:effectLst/>
                          <a:latin typeface="Calibri"/>
                        </a:rPr>
                        <a:t>I want to</a:t>
                      </a:r>
                      <a:r>
                        <a:rPr lang="en-US" sz="2000" b="0" i="0" u="none" strike="noStrike" noProof="0" dirty="0">
                          <a:effectLst/>
                          <a:latin typeface="Calibri"/>
                        </a:rPr>
                        <a:t> access my profile and settings through dropdown menus on the right side of the header, </a:t>
                      </a:r>
                      <a:r>
                        <a:rPr lang="en-US" sz="2000" b="1" i="0" u="none" strike="noStrike" noProof="0" dirty="0">
                          <a:effectLst/>
                          <a:latin typeface="Calibri"/>
                        </a:rPr>
                        <a:t>so that</a:t>
                      </a:r>
                      <a:r>
                        <a:rPr lang="en-US" sz="2000" b="0" i="0" u="none" strike="noStrike" noProof="0" dirty="0">
                          <a:effectLst/>
                          <a:latin typeface="Calibri"/>
                        </a:rPr>
                        <a:t> I can manage my account and customize my preferences easily.</a:t>
                      </a:r>
                      <a:endParaRPr lang="en-US" dirty="0"/>
                    </a:p>
                  </a:txBody>
                  <a:tcPr marL="0" marR="0" marT="0" marB="0" anchor="ctr"/>
                </a:tc>
                <a:tc hMerge="1">
                  <a:txBody>
                    <a:bodyPr/>
                    <a:lstStyle/>
                    <a:p>
                      <a:pPr algn="ctr"/>
                      <a:endParaRPr lang="en-US" sz="2400" b="1">
                        <a:effectLst/>
                      </a:endParaRPr>
                    </a:p>
                  </a:txBody>
                  <a:tcPr marL="0" marR="0" marT="0" marB="0" anchor="ctr"/>
                </a:tc>
                <a:tc hMerge="1">
                  <a:txBody>
                    <a:bodyPr/>
                    <a:lstStyle/>
                    <a:p>
                      <a:pPr algn="ctr"/>
                      <a:endParaRPr lang="en-US" sz="2400" b="1">
                        <a:effectLst/>
                      </a:endParaRPr>
                    </a:p>
                  </a:txBody>
                  <a:tcPr marL="0" marR="0" marT="0" marB="0" anchor="ctr"/>
                </a:tc>
                <a:tc rowSpan="2">
                  <a:txBody>
                    <a:bodyPr/>
                    <a:lstStyle/>
                    <a:p>
                      <a:pPr lvl="0" algn="ctr">
                        <a:buNone/>
                      </a:pPr>
                      <a:r>
                        <a:rPr lang="en-US" sz="2000" dirty="0">
                          <a:effectLst/>
                        </a:rPr>
                        <a:t>2</a:t>
                      </a:r>
                    </a:p>
                  </a:txBody>
                  <a:tcPr marL="0" marR="0" marT="0" marB="0" anchor="ctr"/>
                </a:tc>
                <a:extLst>
                  <a:ext uri="{0D108BD9-81ED-4DB2-BD59-A6C34878D82A}">
                    <a16:rowId xmlns:a16="http://schemas.microsoft.com/office/drawing/2014/main" val="3720264516"/>
                  </a:ext>
                </a:extLst>
              </a:tr>
              <a:tr h="1771469">
                <a:tc vMerge="1">
                  <a:txBody>
                    <a:bodyPr/>
                    <a:lstStyle/>
                    <a:p>
                      <a:pPr algn="ctr"/>
                      <a:endParaRPr lang="en-US" sz="2400" b="1">
                        <a:effectLst/>
                      </a:endParaRPr>
                    </a:p>
                  </a:txBody>
                  <a:tcPr marL="0" marR="0" marT="0" marB="0" anchor="ctr"/>
                </a:tc>
                <a:tc>
                  <a:txBody>
                    <a:bodyPr/>
                    <a:lstStyle/>
                    <a:p>
                      <a:pPr lvl="0" algn="ctr">
                        <a:buNone/>
                      </a:pPr>
                      <a:r>
                        <a:rPr lang="en-US" sz="2000" b="0" i="0" u="none" strike="noStrike" noProof="0" dirty="0">
                          <a:effectLst/>
                          <a:latin typeface="Calibri"/>
                        </a:rPr>
                        <a:t>Dropdown Menus for Profile and Settings</a:t>
                      </a:r>
                      <a:endParaRPr lang="en-US" dirty="0"/>
                    </a:p>
                  </a:txBody>
                  <a:tcPr marL="0" marR="0" marT="0" marB="0" anchor="ctr"/>
                </a:tc>
                <a:tc>
                  <a:txBody>
                    <a:bodyPr/>
                    <a:lstStyle/>
                    <a:p>
                      <a:pPr lvl="0" algn="ctr">
                        <a:buNone/>
                      </a:pPr>
                      <a:r>
                        <a:rPr lang="en-US" sz="2000" b="0" i="0" u="none" strike="noStrike" noProof="0" dirty="0">
                          <a:effectLst/>
                          <a:latin typeface="Calibri"/>
                        </a:rPr>
                        <a:t>Given I am a frequent user, I want to access my profile and settings through dropdown menus on the right side of the header, so that I can manage my account and customize my preferences easily.</a:t>
                      </a:r>
                      <a:endParaRPr lang="en-US" dirty="0"/>
                    </a:p>
                  </a:txBody>
                  <a:tcPr marL="0" marR="0" marT="0" marB="0" anchor="ctr"/>
                </a:tc>
                <a:tc>
                  <a:txBody>
                    <a:bodyPr/>
                    <a:lstStyle/>
                    <a:p>
                      <a:pPr lvl="0" algn="ctr">
                        <a:lnSpc>
                          <a:spcPct val="100000"/>
                        </a:lnSpc>
                        <a:spcBef>
                          <a:spcPts val="0"/>
                        </a:spcBef>
                        <a:spcAft>
                          <a:spcPts val="0"/>
                        </a:spcAft>
                        <a:buNone/>
                      </a:pPr>
                      <a:r>
                        <a:rPr lang="en-US" sz="2000" b="0" i="0" u="none" strike="noStrike" noProof="0" dirty="0">
                          <a:effectLst/>
                        </a:rPr>
                        <a:t>A "My Profile" dropdown is available on the right side, providing access to user profile details.</a:t>
                      </a:r>
                      <a:endParaRPr lang="en-US" dirty="0"/>
                    </a:p>
                    <a:p>
                      <a:pPr lvl="0" algn="ctr">
                        <a:lnSpc>
                          <a:spcPct val="100000"/>
                        </a:lnSpc>
                        <a:spcBef>
                          <a:spcPts val="0"/>
                        </a:spcBef>
                        <a:spcAft>
                          <a:spcPts val="0"/>
                        </a:spcAft>
                        <a:buNone/>
                      </a:pPr>
                      <a:endParaRPr lang="en-US"/>
                    </a:p>
                    <a:p>
                      <a:pPr lvl="0" algn="ctr">
                        <a:lnSpc>
                          <a:spcPct val="100000"/>
                        </a:lnSpc>
                        <a:spcBef>
                          <a:spcPts val="0"/>
                        </a:spcBef>
                        <a:spcAft>
                          <a:spcPts val="0"/>
                        </a:spcAft>
                        <a:buNone/>
                      </a:pPr>
                      <a:r>
                        <a:rPr lang="en-US" sz="2000" b="0" i="0" u="none" strike="noStrike" noProof="0" dirty="0">
                          <a:effectLst/>
                        </a:rPr>
                        <a:t>A "Settings" dropdown is present on the right side, offering options such as language and theme settings.</a:t>
                      </a:r>
                      <a:endParaRPr lang="en-US" dirty="0"/>
                    </a:p>
                    <a:p>
                      <a:pPr lvl="0" algn="ctr">
                        <a:lnSpc>
                          <a:spcPct val="100000"/>
                        </a:lnSpc>
                        <a:spcBef>
                          <a:spcPts val="0"/>
                        </a:spcBef>
                        <a:spcAft>
                          <a:spcPts val="0"/>
                        </a:spcAft>
                        <a:buNone/>
                      </a:pPr>
                      <a:endParaRPr lang="en-US"/>
                    </a:p>
                    <a:p>
                      <a:pPr lvl="0" algn="ctr">
                        <a:lnSpc>
                          <a:spcPct val="100000"/>
                        </a:lnSpc>
                        <a:spcBef>
                          <a:spcPts val="0"/>
                        </a:spcBef>
                        <a:spcAft>
                          <a:spcPts val="0"/>
                        </a:spcAft>
                        <a:buNone/>
                      </a:pPr>
                      <a:r>
                        <a:rPr lang="en-US" sz="2000" b="0" i="0" u="none" strike="noStrike" noProof="0" dirty="0">
                          <a:effectLst/>
                        </a:rPr>
                        <a:t>Dropdown menus expand when clicked and collapse when not in use.</a:t>
                      </a:r>
                      <a:endParaRPr lang="en-US" dirty="0"/>
                    </a:p>
                  </a:txBody>
                  <a:tcPr marL="0" marR="0" marT="0" marB="0" anchor="ctr"/>
                </a:tc>
                <a:tc vMerge="1">
                  <a:txBody>
                    <a:bodyPr/>
                    <a:lstStyle/>
                    <a:p>
                      <a:pPr algn="ctr"/>
                      <a:endParaRPr lang="en-US" sz="2400" b="1">
                        <a:effectLst/>
                      </a:endParaRPr>
                    </a:p>
                  </a:txBody>
                  <a:tcPr marL="0" marR="0" marT="0" marB="0" anchor="ctr"/>
                </a:tc>
                <a:extLst>
                  <a:ext uri="{0D108BD9-81ED-4DB2-BD59-A6C34878D82A}">
                    <a16:rowId xmlns:a16="http://schemas.microsoft.com/office/drawing/2014/main" val="4062993697"/>
                  </a:ext>
                </a:extLst>
              </a:tr>
            </a:tbl>
          </a:graphicData>
        </a:graphic>
      </p:graphicFrame>
      <p:sp>
        <p:nvSpPr>
          <p:cNvPr id="3" name="TextBox 2">
            <a:extLst>
              <a:ext uri="{FF2B5EF4-FFF2-40B4-BE49-F238E27FC236}">
                <a16:creationId xmlns:a16="http://schemas.microsoft.com/office/drawing/2014/main" id="{B83901EA-957E-0C92-D7B6-30DB249EC95B}"/>
              </a:ext>
            </a:extLst>
          </p:cNvPr>
          <p:cNvSpPr txBox="1"/>
          <p:nvPr/>
        </p:nvSpPr>
        <p:spPr>
          <a:xfrm>
            <a:off x="13779295" y="7851058"/>
            <a:ext cx="53530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The User Story ID Number is our Jira Ticket ID</a:t>
            </a:r>
            <a:endParaRPr lang="en-US">
              <a:solidFill>
                <a:schemeClr val="bg1"/>
              </a:solidFill>
            </a:endParaRPr>
          </a:p>
        </p:txBody>
      </p:sp>
    </p:spTree>
    <p:extLst>
      <p:ext uri="{BB962C8B-B14F-4D97-AF65-F5344CB8AC3E}">
        <p14:creationId xmlns:p14="http://schemas.microsoft.com/office/powerpoint/2010/main" val="39905024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089559" y="-4187"/>
            <a:ext cx="15805214" cy="2950936"/>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Test Cases</a:t>
            </a:r>
          </a:p>
          <a:p>
            <a:pPr algn="ctr">
              <a:lnSpc>
                <a:spcPts val="12140"/>
              </a:lnSpc>
            </a:pP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graphicFrame>
        <p:nvGraphicFramePr>
          <p:cNvPr id="3" name="Table 2">
            <a:extLst>
              <a:ext uri="{FF2B5EF4-FFF2-40B4-BE49-F238E27FC236}">
                <a16:creationId xmlns:a16="http://schemas.microsoft.com/office/drawing/2014/main" id="{326D06D7-D810-78DB-1907-9BA750907DEF}"/>
              </a:ext>
            </a:extLst>
          </p:cNvPr>
          <p:cNvGraphicFramePr>
            <a:graphicFrameLocks noGrp="1"/>
          </p:cNvGraphicFramePr>
          <p:nvPr>
            <p:extLst>
              <p:ext uri="{D42A27DB-BD31-4B8C-83A1-F6EECF244321}">
                <p14:modId xmlns:p14="http://schemas.microsoft.com/office/powerpoint/2010/main" val="1245596773"/>
              </p:ext>
            </p:extLst>
          </p:nvPr>
        </p:nvGraphicFramePr>
        <p:xfrm>
          <a:off x="336176" y="1378323"/>
          <a:ext cx="17642520" cy="8839200"/>
        </p:xfrm>
        <a:graphic>
          <a:graphicData uri="http://schemas.openxmlformats.org/drawingml/2006/table">
            <a:tbl>
              <a:tblPr bandRow="1">
                <a:tableStyleId>{775DCB02-9BB8-47FD-8907-85C794F793BA}</a:tableStyleId>
              </a:tblPr>
              <a:tblGrid>
                <a:gridCol w="768517">
                  <a:extLst>
                    <a:ext uri="{9D8B030D-6E8A-4147-A177-3AD203B41FA5}">
                      <a16:colId xmlns:a16="http://schemas.microsoft.com/office/drawing/2014/main" val="2350257973"/>
                    </a:ext>
                  </a:extLst>
                </a:gridCol>
                <a:gridCol w="3876013">
                  <a:extLst>
                    <a:ext uri="{9D8B030D-6E8A-4147-A177-3AD203B41FA5}">
                      <a16:colId xmlns:a16="http://schemas.microsoft.com/office/drawing/2014/main" val="2529493629"/>
                    </a:ext>
                  </a:extLst>
                </a:gridCol>
                <a:gridCol w="1286432">
                  <a:extLst>
                    <a:ext uri="{9D8B030D-6E8A-4147-A177-3AD203B41FA5}">
                      <a16:colId xmlns:a16="http://schemas.microsoft.com/office/drawing/2014/main" val="4191621324"/>
                    </a:ext>
                  </a:extLst>
                </a:gridCol>
                <a:gridCol w="1553744">
                  <a:extLst>
                    <a:ext uri="{9D8B030D-6E8A-4147-A177-3AD203B41FA5}">
                      <a16:colId xmlns:a16="http://schemas.microsoft.com/office/drawing/2014/main" val="4282670485"/>
                    </a:ext>
                  </a:extLst>
                </a:gridCol>
                <a:gridCol w="3725649">
                  <a:extLst>
                    <a:ext uri="{9D8B030D-6E8A-4147-A177-3AD203B41FA5}">
                      <a16:colId xmlns:a16="http://schemas.microsoft.com/office/drawing/2014/main" val="3957514475"/>
                    </a:ext>
                  </a:extLst>
                </a:gridCol>
                <a:gridCol w="1420088">
                  <a:extLst>
                    <a:ext uri="{9D8B030D-6E8A-4147-A177-3AD203B41FA5}">
                      <a16:colId xmlns:a16="http://schemas.microsoft.com/office/drawing/2014/main" val="2713913269"/>
                    </a:ext>
                  </a:extLst>
                </a:gridCol>
                <a:gridCol w="2088366">
                  <a:extLst>
                    <a:ext uri="{9D8B030D-6E8A-4147-A177-3AD203B41FA5}">
                      <a16:colId xmlns:a16="http://schemas.microsoft.com/office/drawing/2014/main" val="2873977178"/>
                    </a:ext>
                  </a:extLst>
                </a:gridCol>
                <a:gridCol w="2121781">
                  <a:extLst>
                    <a:ext uri="{9D8B030D-6E8A-4147-A177-3AD203B41FA5}">
                      <a16:colId xmlns:a16="http://schemas.microsoft.com/office/drawing/2014/main" val="1401851469"/>
                    </a:ext>
                  </a:extLst>
                </a:gridCol>
                <a:gridCol w="801930">
                  <a:extLst>
                    <a:ext uri="{9D8B030D-6E8A-4147-A177-3AD203B41FA5}">
                      <a16:colId xmlns:a16="http://schemas.microsoft.com/office/drawing/2014/main" val="3355201330"/>
                    </a:ext>
                  </a:extLst>
                </a:gridCol>
              </a:tblGrid>
              <a:tr h="556780">
                <a:tc>
                  <a:txBody>
                    <a:bodyPr/>
                    <a:lstStyle/>
                    <a:p>
                      <a:pPr algn="ctr"/>
                      <a:r>
                        <a:rPr lang="en-US" sz="2000" b="1">
                          <a:effectLst/>
                        </a:rPr>
                        <a:t>User Key</a:t>
                      </a:r>
                    </a:p>
                  </a:txBody>
                  <a:tcPr marL="0" marR="0" marT="0" marB="0" anchor="ctr"/>
                </a:tc>
                <a:tc>
                  <a:txBody>
                    <a:bodyPr/>
                    <a:lstStyle/>
                    <a:p>
                      <a:pPr algn="ctr"/>
                      <a:r>
                        <a:rPr lang="en-US" sz="2000" b="1">
                          <a:effectLst/>
                        </a:rPr>
                        <a:t>User Story </a:t>
                      </a:r>
                    </a:p>
                  </a:txBody>
                  <a:tcPr marL="0" marR="0" marT="0" marB="0" anchor="ctr"/>
                </a:tc>
                <a:tc>
                  <a:txBody>
                    <a:bodyPr/>
                    <a:lstStyle/>
                    <a:p>
                      <a:pPr algn="ctr"/>
                      <a:r>
                        <a:rPr lang="en-US" sz="2000" b="1">
                          <a:effectLst/>
                        </a:rPr>
                        <a:t>Test Key</a:t>
                      </a:r>
                    </a:p>
                  </a:txBody>
                  <a:tcPr marL="0" marR="0" marT="0" marB="0" anchor="ctr"/>
                </a:tc>
                <a:tc>
                  <a:txBody>
                    <a:bodyPr/>
                    <a:lstStyle/>
                    <a:p>
                      <a:pPr algn="ctr"/>
                      <a:r>
                        <a:rPr lang="en-US" sz="2000" b="1">
                          <a:effectLst/>
                        </a:rPr>
                        <a:t>Test</a:t>
                      </a:r>
                    </a:p>
                  </a:txBody>
                  <a:tcPr marL="0" marR="0" marT="0" marB="0" anchor="ctr"/>
                </a:tc>
                <a:tc>
                  <a:txBody>
                    <a:bodyPr/>
                    <a:lstStyle/>
                    <a:p>
                      <a:pPr algn="ctr"/>
                      <a:r>
                        <a:rPr lang="en-US" sz="2000" b="1" err="1">
                          <a:effectLst/>
                        </a:rPr>
                        <a:t>SubTest</a:t>
                      </a:r>
                    </a:p>
                  </a:txBody>
                  <a:tcPr marL="0" marR="0" marT="0" marB="0" anchor="ctr"/>
                </a:tc>
                <a:tc>
                  <a:txBody>
                    <a:bodyPr/>
                    <a:lstStyle/>
                    <a:p>
                      <a:pPr algn="ctr"/>
                      <a:r>
                        <a:rPr lang="en-US" sz="2000" b="1">
                          <a:effectLst/>
                        </a:rPr>
                        <a:t>Test Steps</a:t>
                      </a:r>
                    </a:p>
                  </a:txBody>
                  <a:tcPr marL="0" marR="0" marT="0" marB="0" anchor="ctr"/>
                </a:tc>
                <a:tc>
                  <a:txBody>
                    <a:bodyPr/>
                    <a:lstStyle/>
                    <a:p>
                      <a:pPr algn="ctr"/>
                      <a:r>
                        <a:rPr lang="en-US" sz="2000" b="1">
                          <a:effectLst/>
                        </a:rPr>
                        <a:t>Expected Result</a:t>
                      </a:r>
                    </a:p>
                  </a:txBody>
                  <a:tcPr marL="0" marR="0" marT="0" marB="0" anchor="ctr"/>
                </a:tc>
                <a:tc>
                  <a:txBody>
                    <a:bodyPr/>
                    <a:lstStyle/>
                    <a:p>
                      <a:pPr algn="ctr"/>
                      <a:r>
                        <a:rPr lang="en-US" sz="2000" b="1">
                          <a:effectLst/>
                        </a:rPr>
                        <a:t>Actual Result</a:t>
                      </a:r>
                    </a:p>
                  </a:txBody>
                  <a:tcPr marL="0" marR="0" marT="0" marB="0" anchor="ctr"/>
                </a:tc>
                <a:tc>
                  <a:txBody>
                    <a:bodyPr/>
                    <a:lstStyle/>
                    <a:p>
                      <a:pPr algn="ctr"/>
                      <a:r>
                        <a:rPr lang="en-US" sz="2000" b="1">
                          <a:effectLst/>
                        </a:rPr>
                        <a:t>Pass/</a:t>
                      </a:r>
                      <a:endParaRPr lang="en-US"/>
                    </a:p>
                    <a:p>
                      <a:pPr lvl="0" algn="ctr">
                        <a:buNone/>
                      </a:pPr>
                      <a:r>
                        <a:rPr lang="en-US" sz="2000" b="1">
                          <a:effectLst/>
                        </a:rPr>
                        <a:t>Fail</a:t>
                      </a:r>
                    </a:p>
                  </a:txBody>
                  <a:tcPr marL="0" marR="0" marT="0" marB="0" anchor="ctr"/>
                </a:tc>
                <a:extLst>
                  <a:ext uri="{0D108BD9-81ED-4DB2-BD59-A6C34878D82A}">
                    <a16:rowId xmlns:a16="http://schemas.microsoft.com/office/drawing/2014/main" val="4166831240"/>
                  </a:ext>
                </a:extLst>
              </a:tr>
              <a:tr h="2453304">
                <a:tc>
                  <a:txBody>
                    <a:bodyPr/>
                    <a:lstStyle/>
                    <a:p>
                      <a:pPr algn="ctr"/>
                      <a:r>
                        <a:rPr lang="en-US">
                          <a:effectLst/>
                        </a:rPr>
                        <a:t>LTA-118</a:t>
                      </a:r>
                    </a:p>
                  </a:txBody>
                  <a:tcPr marL="0" marR="0" marT="0" marB="0" anchor="ctr"/>
                </a:tc>
                <a:tc>
                  <a:txBody>
                    <a:bodyPr/>
                    <a:lstStyle/>
                    <a:p>
                      <a:pPr algn="ctr"/>
                      <a:r>
                        <a:rPr lang="en-US">
                          <a:effectLst/>
                        </a:rPr>
                        <a:t>As a customer, I want to be informed if the file I upload exceeds the size limit, so that I can upload a smaller file or take appropriate action.</a:t>
                      </a:r>
                    </a:p>
                  </a:txBody>
                  <a:tcPr marL="0" marR="0" marT="0" marB="0" anchor="ctr"/>
                </a:tc>
                <a:tc>
                  <a:txBody>
                    <a:bodyPr/>
                    <a:lstStyle/>
                    <a:p>
                      <a:pPr algn="ctr"/>
                      <a:r>
                        <a:rPr lang="en-US">
                          <a:effectLst/>
                        </a:rPr>
                        <a:t>LTA-160</a:t>
                      </a:r>
                    </a:p>
                  </a:txBody>
                  <a:tcPr marL="0" marR="0" marT="0" marB="0" anchor="ctr"/>
                </a:tc>
                <a:tc>
                  <a:txBody>
                    <a:bodyPr/>
                    <a:lstStyle/>
                    <a:p>
                      <a:pPr algn="ctr"/>
                      <a:r>
                        <a:rPr lang="en-US">
                          <a:effectLst/>
                        </a:rPr>
                        <a:t>Verify File Upload Size Limit and Error Handling</a:t>
                      </a:r>
                    </a:p>
                  </a:txBody>
                  <a:tcPr marL="0" marR="0" marT="0" marB="0" anchor="ctr"/>
                </a:tc>
                <a:tc>
                  <a:txBody>
                    <a:bodyPr/>
                    <a:lstStyle/>
                    <a:p>
                      <a:pPr algn="ctr"/>
                      <a:r>
                        <a:rPr lang="en-US">
                          <a:effectLst/>
                        </a:rPr>
                        <a:t>Confirm that the system supports file uploads up to the specified size limit (e.g., 20 MB).</a:t>
                      </a:r>
                      <a:br>
                        <a:rPr lang="en-US">
                          <a:effectLst/>
                        </a:rPr>
                      </a:br>
                      <a:br>
                        <a:rPr lang="en-US">
                          <a:effectLst/>
                        </a:rPr>
                      </a:br>
                      <a:r>
                        <a:rPr lang="en-US">
                          <a:effectLst/>
                        </a:rPr>
                        <a:t>Test uploading files larger than the size limit and verify that an error message is displayed.</a:t>
                      </a:r>
                      <a:br>
                        <a:rPr lang="en-US">
                          <a:effectLst/>
                        </a:rPr>
                      </a:br>
                      <a:br>
                        <a:rPr lang="en-US">
                          <a:effectLst/>
                        </a:rPr>
                      </a:br>
                      <a:r>
                        <a:rPr lang="en-US">
                          <a:effectLst/>
                        </a:rPr>
                        <a:t>Ensure the error message is clear and instructs the user on the file size limit.</a:t>
                      </a:r>
                    </a:p>
                  </a:txBody>
                  <a:tcPr marL="0" marR="0" marT="0" marB="0" anchor="ctr"/>
                </a:tc>
                <a:tc>
                  <a:txBody>
                    <a:bodyPr/>
                    <a:lstStyle/>
                    <a:p>
                      <a:pPr algn="ctr"/>
                      <a:r>
                        <a:rPr lang="en-US">
                          <a:effectLst/>
                        </a:rPr>
                        <a:t>Browse -&gt; upload mp3 &gt; 20MB</a:t>
                      </a:r>
                    </a:p>
                  </a:txBody>
                  <a:tcPr marL="0" marR="0" marT="0" marB="0" anchor="ctr"/>
                </a:tc>
                <a:tc>
                  <a:txBody>
                    <a:bodyPr/>
                    <a:lstStyle/>
                    <a:p>
                      <a:pPr algn="ctr"/>
                      <a:r>
                        <a:rPr lang="en-US">
                          <a:effectLst/>
                        </a:rPr>
                        <a:t>Should throw an error message when file is uploaded more than 20MB.</a:t>
                      </a:r>
                    </a:p>
                  </a:txBody>
                  <a:tcPr marL="0" marR="0" marT="0" marB="0" anchor="ctr"/>
                </a:tc>
                <a:tc>
                  <a:txBody>
                    <a:bodyPr/>
                    <a:lstStyle/>
                    <a:p>
                      <a:pPr algn="ctr"/>
                      <a:r>
                        <a:rPr lang="en-US">
                          <a:effectLst/>
                        </a:rPr>
                        <a:t>An error message is displayed if tried to upload a file greater than 20MB.</a:t>
                      </a:r>
                    </a:p>
                  </a:txBody>
                  <a:tcPr marL="0" marR="0" marT="0" marB="0" anchor="ctr"/>
                </a:tc>
                <a:tc>
                  <a:txBody>
                    <a:bodyPr/>
                    <a:lstStyle/>
                    <a:p>
                      <a:pPr algn="ctr"/>
                      <a:r>
                        <a:rPr lang="en-US">
                          <a:effectLst/>
                        </a:rPr>
                        <a:t>PASS</a:t>
                      </a:r>
                    </a:p>
                  </a:txBody>
                  <a:tcPr marL="0" marR="0" marT="0" marB="0" anchor="ctr"/>
                </a:tc>
                <a:extLst>
                  <a:ext uri="{0D108BD9-81ED-4DB2-BD59-A6C34878D82A}">
                    <a16:rowId xmlns:a16="http://schemas.microsoft.com/office/drawing/2014/main" val="1247497464"/>
                  </a:ext>
                </a:extLst>
              </a:tr>
              <a:tr h="2453304">
                <a:tc>
                  <a:txBody>
                    <a:bodyPr/>
                    <a:lstStyle/>
                    <a:p>
                      <a:pPr algn="ctr"/>
                      <a:r>
                        <a:rPr lang="en-US">
                          <a:effectLst/>
                        </a:rPr>
                        <a:t>LTA-116</a:t>
                      </a:r>
                    </a:p>
                  </a:txBody>
                  <a:tcPr marL="0" marR="0" marT="0" marB="0" anchor="ctr"/>
                </a:tc>
                <a:tc>
                  <a:txBody>
                    <a:bodyPr/>
                    <a:lstStyle/>
                    <a:p>
                      <a:pPr algn="ctr"/>
                      <a:r>
                        <a:rPr lang="en-US">
                          <a:effectLst/>
                        </a:rPr>
                        <a:t>As a student, I want to see an error message when I upload an unsupported file type, so that I am informed about the file type restrictions and can take corrective action.</a:t>
                      </a:r>
                    </a:p>
                  </a:txBody>
                  <a:tcPr marL="0" marR="0" marT="0" marB="0" anchor="ctr"/>
                </a:tc>
                <a:tc>
                  <a:txBody>
                    <a:bodyPr/>
                    <a:lstStyle/>
                    <a:p>
                      <a:pPr algn="ctr"/>
                      <a:r>
                        <a:rPr lang="en-US">
                          <a:effectLst/>
                        </a:rPr>
                        <a:t>LTA-161</a:t>
                      </a:r>
                    </a:p>
                  </a:txBody>
                  <a:tcPr marL="0" marR="0" marT="0" marB="0" anchor="ctr"/>
                </a:tc>
                <a:tc>
                  <a:txBody>
                    <a:bodyPr/>
                    <a:lstStyle/>
                    <a:p>
                      <a:pPr algn="ctr"/>
                      <a:r>
                        <a:rPr lang="en-US">
                          <a:effectLst/>
                        </a:rPr>
                        <a:t>Verify Error Message for Unsupported File Types</a:t>
                      </a:r>
                    </a:p>
                  </a:txBody>
                  <a:tcPr marL="0" marR="0" marT="0" marB="0" anchor="ctr"/>
                </a:tc>
                <a:tc>
                  <a:txBody>
                    <a:bodyPr/>
                    <a:lstStyle/>
                    <a:p>
                      <a:pPr algn="ctr"/>
                      <a:r>
                        <a:rPr lang="en-US">
                          <a:effectLst/>
                        </a:rPr>
                        <a:t>Test uploading an unsupported file type and verify that an error message appears.</a:t>
                      </a:r>
                      <a:br>
                        <a:rPr lang="en-US">
                          <a:effectLst/>
                        </a:rPr>
                      </a:br>
                      <a:br>
                        <a:rPr lang="en-US">
                          <a:effectLst/>
                        </a:rPr>
                      </a:br>
                      <a:r>
                        <a:rPr lang="en-US">
                          <a:effectLst/>
                        </a:rPr>
                        <a:t>Ensure the error message clearly specifies the supported file types.</a:t>
                      </a:r>
                      <a:br>
                        <a:rPr lang="en-US">
                          <a:effectLst/>
                        </a:rPr>
                      </a:br>
                      <a:br>
                        <a:rPr lang="en-US">
                          <a:effectLst/>
                        </a:rPr>
                      </a:br>
                      <a:r>
                        <a:rPr lang="en-US">
                          <a:effectLst/>
                        </a:rPr>
                        <a:t>Check the error message format and clarity to ensure users can easily understand the restrictions.</a:t>
                      </a:r>
                    </a:p>
                  </a:txBody>
                  <a:tcPr marL="0" marR="0" marT="0" marB="0" anchor="ctr"/>
                </a:tc>
                <a:tc>
                  <a:txBody>
                    <a:bodyPr/>
                    <a:lstStyle/>
                    <a:p>
                      <a:pPr algn="ctr"/>
                      <a:r>
                        <a:rPr lang="en-US">
                          <a:effectLst/>
                        </a:rPr>
                        <a:t>Browse -&gt; upload mp4, doc </a:t>
                      </a:r>
                    </a:p>
                  </a:txBody>
                  <a:tcPr marL="0" marR="0" marT="0" marB="0" anchor="ctr"/>
                </a:tc>
                <a:tc>
                  <a:txBody>
                    <a:bodyPr/>
                    <a:lstStyle/>
                    <a:p>
                      <a:pPr algn="ctr"/>
                      <a:r>
                        <a:rPr lang="en-US">
                          <a:effectLst/>
                        </a:rPr>
                        <a:t>Should throw an error message for unsupported file types.</a:t>
                      </a:r>
                    </a:p>
                  </a:txBody>
                  <a:tcPr marL="0" marR="0" marT="0" marB="0" anchor="ctr"/>
                </a:tc>
                <a:tc>
                  <a:txBody>
                    <a:bodyPr/>
                    <a:lstStyle/>
                    <a:p>
                      <a:pPr algn="ctr"/>
                      <a:r>
                        <a:rPr lang="en-US">
                          <a:effectLst/>
                        </a:rPr>
                        <a:t>An error message is displayed if mp3 or other unsupported file types are uploaded.</a:t>
                      </a:r>
                    </a:p>
                  </a:txBody>
                  <a:tcPr marL="0" marR="0" marT="0" marB="0" anchor="ctr"/>
                </a:tc>
                <a:tc>
                  <a:txBody>
                    <a:bodyPr/>
                    <a:lstStyle/>
                    <a:p>
                      <a:pPr algn="ctr"/>
                      <a:r>
                        <a:rPr lang="en-US">
                          <a:effectLst/>
                        </a:rPr>
                        <a:t>PASS</a:t>
                      </a:r>
                    </a:p>
                  </a:txBody>
                  <a:tcPr marL="0" marR="0" marT="0" marB="0" anchor="ctr"/>
                </a:tc>
                <a:extLst>
                  <a:ext uri="{0D108BD9-81ED-4DB2-BD59-A6C34878D82A}">
                    <a16:rowId xmlns:a16="http://schemas.microsoft.com/office/drawing/2014/main" val="3537154947"/>
                  </a:ext>
                </a:extLst>
              </a:tr>
              <a:tr h="2453304">
                <a:tc>
                  <a:txBody>
                    <a:bodyPr/>
                    <a:lstStyle/>
                    <a:p>
                      <a:pPr algn="ctr"/>
                      <a:r>
                        <a:rPr lang="en-US">
                          <a:effectLst/>
                        </a:rPr>
                        <a:t>LTA-127</a:t>
                      </a:r>
                    </a:p>
                  </a:txBody>
                  <a:tcPr marL="0" marR="0" marT="0" marB="0" anchor="ctr"/>
                </a:tc>
                <a:tc>
                  <a:txBody>
                    <a:bodyPr/>
                    <a:lstStyle/>
                    <a:p>
                      <a:pPr algn="ctr"/>
                      <a:r>
                        <a:rPr lang="en-US">
                          <a:effectLst/>
                        </a:rPr>
                        <a:t>As a teacher, I want to quickly copy the translated text, so that I can paste it into other applications.</a:t>
                      </a:r>
                    </a:p>
                  </a:txBody>
                  <a:tcPr marL="0" marR="0" marT="0" marB="0" anchor="ctr"/>
                </a:tc>
                <a:tc>
                  <a:txBody>
                    <a:bodyPr/>
                    <a:lstStyle/>
                    <a:p>
                      <a:pPr algn="ctr"/>
                      <a:r>
                        <a:rPr lang="en-US">
                          <a:effectLst/>
                        </a:rPr>
                        <a:t>LTA-162</a:t>
                      </a:r>
                    </a:p>
                  </a:txBody>
                  <a:tcPr marL="0" marR="0" marT="0" marB="0" anchor="ctr"/>
                </a:tc>
                <a:tc>
                  <a:txBody>
                    <a:bodyPr/>
                    <a:lstStyle/>
                    <a:p>
                      <a:pPr algn="ctr"/>
                      <a:r>
                        <a:rPr lang="en-US">
                          <a:effectLst/>
                        </a:rPr>
                        <a:t>Verify Copy Functionality for Translated Text</a:t>
                      </a:r>
                    </a:p>
                  </a:txBody>
                  <a:tcPr marL="0" marR="0" marT="0" marB="0" anchor="ctr"/>
                </a:tc>
                <a:tc>
                  <a:txBody>
                    <a:bodyPr/>
                    <a:lstStyle/>
                    <a:p>
                      <a:pPr algn="ctr"/>
                      <a:r>
                        <a:rPr lang="en-US">
                          <a:effectLst/>
                        </a:rPr>
                        <a:t>Ensure a copy button is available next to the translated text.</a:t>
                      </a:r>
                      <a:br>
                        <a:rPr lang="en-US">
                          <a:effectLst/>
                        </a:rPr>
                      </a:br>
                      <a:br>
                        <a:rPr lang="en-US">
                          <a:effectLst/>
                        </a:rPr>
                      </a:br>
                      <a:r>
                        <a:rPr lang="en-US">
                          <a:effectLst/>
                        </a:rPr>
                        <a:t>Verify that clicking the copy button copies the translated text to the clipboard.</a:t>
                      </a:r>
                      <a:br>
                        <a:rPr lang="en-US">
                          <a:effectLst/>
                        </a:rPr>
                      </a:br>
                      <a:br>
                        <a:rPr lang="en-US">
                          <a:effectLst/>
                        </a:rPr>
                      </a:br>
                      <a:r>
                        <a:rPr lang="en-US">
                          <a:effectLst/>
                        </a:rPr>
                        <a:t>Check that a confirmation message (e.g., “Text copied”) appears when the button is clicked.</a:t>
                      </a:r>
                    </a:p>
                  </a:txBody>
                  <a:tcPr marL="0" marR="0" marT="0" marB="0" anchor="ctr"/>
                </a:tc>
                <a:tc>
                  <a:txBody>
                    <a:bodyPr/>
                    <a:lstStyle/>
                    <a:p>
                      <a:pPr algn="ctr"/>
                      <a:r>
                        <a:rPr lang="en-US">
                          <a:effectLst/>
                        </a:rPr>
                        <a:t>Browse -&gt; upload mp3 file &gt; click Translate &gt; click 'copy' icon </a:t>
                      </a:r>
                    </a:p>
                  </a:txBody>
                  <a:tcPr marL="0" marR="0" marT="0" marB="0" anchor="ctr"/>
                </a:tc>
                <a:tc>
                  <a:txBody>
                    <a:bodyPr/>
                    <a:lstStyle/>
                    <a:p>
                      <a:pPr algn="ctr"/>
                      <a:r>
                        <a:rPr lang="en-US">
                          <a:effectLst/>
                        </a:rPr>
                        <a:t>Text should be copied to clipboard.</a:t>
                      </a:r>
                      <a:br>
                        <a:rPr lang="en-US">
                          <a:effectLst/>
                        </a:rPr>
                      </a:br>
                      <a:br>
                        <a:rPr lang="en-US">
                          <a:effectLst/>
                        </a:rPr>
                      </a:br>
                      <a:r>
                        <a:rPr lang="en-US">
                          <a:effectLst/>
                        </a:rPr>
                        <a:t>Should be able to paste the copied text </a:t>
                      </a:r>
                    </a:p>
                  </a:txBody>
                  <a:tcPr marL="0" marR="0" marT="0" marB="0" anchor="ctr"/>
                </a:tc>
                <a:tc>
                  <a:txBody>
                    <a:bodyPr/>
                    <a:lstStyle/>
                    <a:p>
                      <a:pPr algn="ctr"/>
                      <a:r>
                        <a:rPr lang="en-US">
                          <a:effectLst/>
                        </a:rPr>
                        <a:t>Text is copied to clipboard notifying the user.</a:t>
                      </a:r>
                      <a:br>
                        <a:rPr lang="en-US">
                          <a:effectLst/>
                        </a:rPr>
                      </a:br>
                      <a:br>
                        <a:rPr lang="en-US">
                          <a:effectLst/>
                        </a:rPr>
                      </a:br>
                      <a:r>
                        <a:rPr lang="en-US">
                          <a:effectLst/>
                        </a:rPr>
                        <a:t>Able to paste the copied text on a notepad.</a:t>
                      </a:r>
                    </a:p>
                  </a:txBody>
                  <a:tcPr marL="0" marR="0" marT="0" marB="0" anchor="ctr"/>
                </a:tc>
                <a:tc>
                  <a:txBody>
                    <a:bodyPr/>
                    <a:lstStyle/>
                    <a:p>
                      <a:pPr algn="ctr"/>
                      <a:r>
                        <a:rPr lang="en-US">
                          <a:effectLst/>
                        </a:rPr>
                        <a:t>PASS</a:t>
                      </a:r>
                    </a:p>
                  </a:txBody>
                  <a:tcPr marL="0" marR="0" marT="0" marB="0" anchor="ctr"/>
                </a:tc>
                <a:extLst>
                  <a:ext uri="{0D108BD9-81ED-4DB2-BD59-A6C34878D82A}">
                    <a16:rowId xmlns:a16="http://schemas.microsoft.com/office/drawing/2014/main" val="3086162298"/>
                  </a:ext>
                </a:extLst>
              </a:tr>
            </a:tbl>
          </a:graphicData>
        </a:graphic>
      </p:graphicFrame>
      <p:sp>
        <p:nvSpPr>
          <p:cNvPr id="6" name="TextBox 5">
            <a:extLst>
              <a:ext uri="{FF2B5EF4-FFF2-40B4-BE49-F238E27FC236}">
                <a16:creationId xmlns:a16="http://schemas.microsoft.com/office/drawing/2014/main" id="{7649D07D-45B1-6518-C804-2BAF6B81ED1E}"/>
              </a:ext>
            </a:extLst>
          </p:cNvPr>
          <p:cNvSpPr txBox="1"/>
          <p:nvPr/>
        </p:nvSpPr>
        <p:spPr>
          <a:xfrm>
            <a:off x="13650247" y="1029929"/>
            <a:ext cx="53530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The User Story ID Number is our Jira Ticket ID</a:t>
            </a:r>
            <a:endParaRPr lang="en-US">
              <a:solidFill>
                <a:schemeClr val="bg1"/>
              </a:solidFill>
            </a:endParaRPr>
          </a:p>
        </p:txBody>
      </p:sp>
    </p:spTree>
    <p:extLst>
      <p:ext uri="{BB962C8B-B14F-4D97-AF65-F5344CB8AC3E}">
        <p14:creationId xmlns:p14="http://schemas.microsoft.com/office/powerpoint/2010/main" val="9034676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089559" y="-4187"/>
            <a:ext cx="15805214" cy="2950936"/>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Test Cases</a:t>
            </a:r>
          </a:p>
          <a:p>
            <a:pPr algn="ctr">
              <a:lnSpc>
                <a:spcPts val="12140"/>
              </a:lnSpc>
            </a:pP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graphicFrame>
        <p:nvGraphicFramePr>
          <p:cNvPr id="3" name="Table 2">
            <a:extLst>
              <a:ext uri="{FF2B5EF4-FFF2-40B4-BE49-F238E27FC236}">
                <a16:creationId xmlns:a16="http://schemas.microsoft.com/office/drawing/2014/main" id="{326D06D7-D810-78DB-1907-9BA750907DEF}"/>
              </a:ext>
            </a:extLst>
          </p:cNvPr>
          <p:cNvGraphicFramePr>
            <a:graphicFrameLocks noGrp="1"/>
          </p:cNvGraphicFramePr>
          <p:nvPr>
            <p:extLst>
              <p:ext uri="{D42A27DB-BD31-4B8C-83A1-F6EECF244321}">
                <p14:modId xmlns:p14="http://schemas.microsoft.com/office/powerpoint/2010/main" val="2873755738"/>
              </p:ext>
            </p:extLst>
          </p:nvPr>
        </p:nvGraphicFramePr>
        <p:xfrm>
          <a:off x="235323" y="1697691"/>
          <a:ext cx="17833017" cy="7741920"/>
        </p:xfrm>
        <a:graphic>
          <a:graphicData uri="http://schemas.openxmlformats.org/drawingml/2006/table">
            <a:tbl>
              <a:tblPr bandRow="1">
                <a:tableStyleId>{775DCB02-9BB8-47FD-8907-85C794F793BA}</a:tableStyleId>
              </a:tblPr>
              <a:tblGrid>
                <a:gridCol w="776815">
                  <a:extLst>
                    <a:ext uri="{9D8B030D-6E8A-4147-A177-3AD203B41FA5}">
                      <a16:colId xmlns:a16="http://schemas.microsoft.com/office/drawing/2014/main" val="2350257973"/>
                    </a:ext>
                  </a:extLst>
                </a:gridCol>
                <a:gridCol w="3409627">
                  <a:extLst>
                    <a:ext uri="{9D8B030D-6E8A-4147-A177-3AD203B41FA5}">
                      <a16:colId xmlns:a16="http://schemas.microsoft.com/office/drawing/2014/main" val="2529493629"/>
                    </a:ext>
                  </a:extLst>
                </a:gridCol>
                <a:gridCol w="1026759">
                  <a:extLst>
                    <a:ext uri="{9D8B030D-6E8A-4147-A177-3AD203B41FA5}">
                      <a16:colId xmlns:a16="http://schemas.microsoft.com/office/drawing/2014/main" val="4191621324"/>
                    </a:ext>
                  </a:extLst>
                </a:gridCol>
                <a:gridCol w="1995406">
                  <a:extLst>
                    <a:ext uri="{9D8B030D-6E8A-4147-A177-3AD203B41FA5}">
                      <a16:colId xmlns:a16="http://schemas.microsoft.com/office/drawing/2014/main" val="4282670485"/>
                    </a:ext>
                  </a:extLst>
                </a:gridCol>
                <a:gridCol w="3235270">
                  <a:extLst>
                    <a:ext uri="{9D8B030D-6E8A-4147-A177-3AD203B41FA5}">
                      <a16:colId xmlns:a16="http://schemas.microsoft.com/office/drawing/2014/main" val="3957514475"/>
                    </a:ext>
                  </a:extLst>
                </a:gridCol>
                <a:gridCol w="1739927">
                  <a:extLst>
                    <a:ext uri="{9D8B030D-6E8A-4147-A177-3AD203B41FA5}">
                      <a16:colId xmlns:a16="http://schemas.microsoft.com/office/drawing/2014/main" val="2713913269"/>
                    </a:ext>
                  </a:extLst>
                </a:gridCol>
                <a:gridCol w="2382864">
                  <a:extLst>
                    <a:ext uri="{9D8B030D-6E8A-4147-A177-3AD203B41FA5}">
                      <a16:colId xmlns:a16="http://schemas.microsoft.com/office/drawing/2014/main" val="2873977178"/>
                    </a:ext>
                  </a:extLst>
                </a:gridCol>
                <a:gridCol w="2455758">
                  <a:extLst>
                    <a:ext uri="{9D8B030D-6E8A-4147-A177-3AD203B41FA5}">
                      <a16:colId xmlns:a16="http://schemas.microsoft.com/office/drawing/2014/main" val="1401851469"/>
                    </a:ext>
                  </a:extLst>
                </a:gridCol>
                <a:gridCol w="810591">
                  <a:extLst>
                    <a:ext uri="{9D8B030D-6E8A-4147-A177-3AD203B41FA5}">
                      <a16:colId xmlns:a16="http://schemas.microsoft.com/office/drawing/2014/main" val="3355201330"/>
                    </a:ext>
                  </a:extLst>
                </a:gridCol>
              </a:tblGrid>
              <a:tr h="502445">
                <a:tc>
                  <a:txBody>
                    <a:bodyPr/>
                    <a:lstStyle/>
                    <a:p>
                      <a:pPr algn="ctr"/>
                      <a:r>
                        <a:rPr lang="en-US" sz="2000" b="1">
                          <a:effectLst/>
                        </a:rPr>
                        <a:t>User Key</a:t>
                      </a:r>
                    </a:p>
                  </a:txBody>
                  <a:tcPr marL="0" marR="0" marT="0" marB="0" anchor="ctr"/>
                </a:tc>
                <a:tc>
                  <a:txBody>
                    <a:bodyPr/>
                    <a:lstStyle/>
                    <a:p>
                      <a:pPr algn="ctr"/>
                      <a:r>
                        <a:rPr lang="en-US" sz="2000" b="1">
                          <a:effectLst/>
                        </a:rPr>
                        <a:t>User Story </a:t>
                      </a:r>
                    </a:p>
                  </a:txBody>
                  <a:tcPr marL="0" marR="0" marT="0" marB="0" anchor="ctr"/>
                </a:tc>
                <a:tc>
                  <a:txBody>
                    <a:bodyPr/>
                    <a:lstStyle/>
                    <a:p>
                      <a:pPr algn="ctr"/>
                      <a:r>
                        <a:rPr lang="en-US" sz="2000" b="1">
                          <a:effectLst/>
                        </a:rPr>
                        <a:t>Test Key</a:t>
                      </a:r>
                    </a:p>
                  </a:txBody>
                  <a:tcPr marL="0" marR="0" marT="0" marB="0" anchor="ctr"/>
                </a:tc>
                <a:tc>
                  <a:txBody>
                    <a:bodyPr/>
                    <a:lstStyle/>
                    <a:p>
                      <a:pPr algn="ctr"/>
                      <a:r>
                        <a:rPr lang="en-US" sz="2000" b="1">
                          <a:effectLst/>
                        </a:rPr>
                        <a:t>Test</a:t>
                      </a:r>
                    </a:p>
                  </a:txBody>
                  <a:tcPr marL="0" marR="0" marT="0" marB="0" anchor="ctr"/>
                </a:tc>
                <a:tc>
                  <a:txBody>
                    <a:bodyPr/>
                    <a:lstStyle/>
                    <a:p>
                      <a:pPr algn="ctr"/>
                      <a:r>
                        <a:rPr lang="en-US" sz="2000" b="1" err="1">
                          <a:effectLst/>
                        </a:rPr>
                        <a:t>SubTest</a:t>
                      </a:r>
                    </a:p>
                  </a:txBody>
                  <a:tcPr marL="0" marR="0" marT="0" marB="0" anchor="ctr"/>
                </a:tc>
                <a:tc>
                  <a:txBody>
                    <a:bodyPr/>
                    <a:lstStyle/>
                    <a:p>
                      <a:pPr algn="ctr"/>
                      <a:r>
                        <a:rPr lang="en-US" sz="2000" b="1">
                          <a:effectLst/>
                        </a:rPr>
                        <a:t>Test Steps</a:t>
                      </a:r>
                    </a:p>
                  </a:txBody>
                  <a:tcPr marL="0" marR="0" marT="0" marB="0" anchor="ctr"/>
                </a:tc>
                <a:tc>
                  <a:txBody>
                    <a:bodyPr/>
                    <a:lstStyle/>
                    <a:p>
                      <a:pPr algn="ctr"/>
                      <a:r>
                        <a:rPr lang="en-US" sz="2000" b="1">
                          <a:effectLst/>
                        </a:rPr>
                        <a:t>Expected Result</a:t>
                      </a:r>
                    </a:p>
                  </a:txBody>
                  <a:tcPr marL="0" marR="0" marT="0" marB="0" anchor="ctr"/>
                </a:tc>
                <a:tc>
                  <a:txBody>
                    <a:bodyPr/>
                    <a:lstStyle/>
                    <a:p>
                      <a:pPr algn="ctr"/>
                      <a:r>
                        <a:rPr lang="en-US" sz="2000" b="1">
                          <a:effectLst/>
                        </a:rPr>
                        <a:t>Actual Result</a:t>
                      </a:r>
                    </a:p>
                  </a:txBody>
                  <a:tcPr marL="0" marR="0" marT="0" marB="0" anchor="ctr"/>
                </a:tc>
                <a:tc>
                  <a:txBody>
                    <a:bodyPr/>
                    <a:lstStyle/>
                    <a:p>
                      <a:pPr algn="ctr"/>
                      <a:r>
                        <a:rPr lang="en-US" sz="2000" b="1">
                          <a:effectLst/>
                        </a:rPr>
                        <a:t>Pass/Fail</a:t>
                      </a:r>
                    </a:p>
                  </a:txBody>
                  <a:tcPr marL="0" marR="0" marT="0" marB="0" anchor="ctr"/>
                </a:tc>
                <a:extLst>
                  <a:ext uri="{0D108BD9-81ED-4DB2-BD59-A6C34878D82A}">
                    <a16:rowId xmlns:a16="http://schemas.microsoft.com/office/drawing/2014/main" val="4166831240"/>
                  </a:ext>
                </a:extLst>
              </a:tr>
              <a:tr h="3297303">
                <a:tc>
                  <a:txBody>
                    <a:bodyPr/>
                    <a:lstStyle/>
                    <a:p>
                      <a:pPr lvl="0" algn="ctr">
                        <a:buNone/>
                      </a:pPr>
                      <a:r>
                        <a:rPr lang="en-US" sz="1800" b="0" i="0" u="none" strike="noStrike" noProof="0">
                          <a:effectLst/>
                          <a:latin typeface="Calibri"/>
                        </a:rPr>
                        <a:t>LTA-119</a:t>
                      </a:r>
                      <a:endParaRPr lang="en-US"/>
                    </a:p>
                  </a:txBody>
                  <a:tcPr marL="0" marR="0" marT="0" marB="0" anchor="ctr"/>
                </a:tc>
                <a:tc>
                  <a:txBody>
                    <a:bodyPr/>
                    <a:lstStyle/>
                    <a:p>
                      <a:pPr lvl="0" algn="ctr">
                        <a:buNone/>
                      </a:pPr>
                      <a:r>
                        <a:rPr lang="en-US" sz="1800" b="0" i="0" u="none" strike="noStrike" noProof="0">
                          <a:effectLst/>
                          <a:latin typeface="Calibri"/>
                        </a:rPr>
                        <a:t>As a diplomat, I want to have a "Microphone" button, so that I can record my voice input for translation without typing.</a:t>
                      </a:r>
                      <a:endParaRPr lang="en-US"/>
                    </a:p>
                  </a:txBody>
                  <a:tcPr marL="0" marR="0" marT="0" marB="0" anchor="ctr"/>
                </a:tc>
                <a:tc>
                  <a:txBody>
                    <a:bodyPr/>
                    <a:lstStyle/>
                    <a:p>
                      <a:pPr lvl="0" algn="ctr">
                        <a:buNone/>
                      </a:pPr>
                      <a:r>
                        <a:rPr lang="en-US" sz="1800" b="0" i="0" u="none" strike="noStrike" noProof="0">
                          <a:effectLst/>
                          <a:latin typeface="Calibri"/>
                        </a:rPr>
                        <a:t>LTA-166</a:t>
                      </a:r>
                      <a:endParaRPr lang="en-US"/>
                    </a:p>
                  </a:txBody>
                  <a:tcPr marL="0" marR="0" marT="0" marB="0" anchor="ctr"/>
                </a:tc>
                <a:tc>
                  <a:txBody>
                    <a:bodyPr/>
                    <a:lstStyle/>
                    <a:p>
                      <a:pPr lvl="0" algn="ctr">
                        <a:buNone/>
                      </a:pPr>
                      <a:r>
                        <a:rPr lang="en-US" sz="1800" b="0" i="0" u="none" strike="noStrike" noProof="0">
                          <a:effectLst/>
                          <a:latin typeface="Calibri"/>
                        </a:rPr>
                        <a:t>Verify Microphone Button Functionality for Voice Input</a:t>
                      </a:r>
                      <a:endParaRPr lang="en-US"/>
                    </a:p>
                  </a:txBody>
                  <a:tcPr marL="0" marR="0" marT="0" marB="0" anchor="ctr"/>
                </a:tc>
                <a:tc>
                  <a:txBody>
                    <a:bodyPr/>
                    <a:lstStyle/>
                    <a:p>
                      <a:pPr lvl="0" algn="ctr">
                        <a:lnSpc>
                          <a:spcPct val="100000"/>
                        </a:lnSpc>
                        <a:spcBef>
                          <a:spcPts val="0"/>
                        </a:spcBef>
                        <a:spcAft>
                          <a:spcPts val="0"/>
                        </a:spcAft>
                        <a:buNone/>
                      </a:pPr>
                      <a:r>
                        <a:rPr lang="en-US" sz="1800" b="0" i="0" u="none" strike="noStrike" noProof="0">
                          <a:effectLst/>
                          <a:latin typeface="Calibri"/>
                        </a:rPr>
                        <a:t>Ensure the "Microphone" button is available for starting voice recording.</a:t>
                      </a:r>
                      <a:endParaRPr lang="en-US"/>
                    </a:p>
                    <a:p>
                      <a:pPr lvl="0" algn="ctr">
                        <a:lnSpc>
                          <a:spcPct val="100000"/>
                        </a:lnSpc>
                        <a:spcBef>
                          <a:spcPts val="0"/>
                        </a:spcBef>
                        <a:spcAft>
                          <a:spcPts val="0"/>
                        </a:spcAft>
                        <a:buNone/>
                      </a:pPr>
                      <a:endParaRPr lang="en-US"/>
                    </a:p>
                    <a:p>
                      <a:pPr lvl="0" algn="ctr">
                        <a:lnSpc>
                          <a:spcPct val="100000"/>
                        </a:lnSpc>
                        <a:spcBef>
                          <a:spcPts val="0"/>
                        </a:spcBef>
                        <a:spcAft>
                          <a:spcPts val="0"/>
                        </a:spcAft>
                        <a:buNone/>
                      </a:pPr>
                      <a:r>
                        <a:rPr lang="en-US" sz="1800" b="0" i="0" u="none" strike="noStrike" noProof="0">
                          <a:effectLst/>
                          <a:latin typeface="Calibri"/>
                        </a:rPr>
                        <a:t>Verify that clicking the "Microphone" button starts recording the user's audio input.</a:t>
                      </a:r>
                      <a:endParaRPr lang="en-US"/>
                    </a:p>
                    <a:p>
                      <a:pPr lvl="0" algn="ctr">
                        <a:lnSpc>
                          <a:spcPct val="100000"/>
                        </a:lnSpc>
                        <a:spcBef>
                          <a:spcPts val="0"/>
                        </a:spcBef>
                        <a:spcAft>
                          <a:spcPts val="0"/>
                        </a:spcAft>
                        <a:buNone/>
                      </a:pPr>
                      <a:endParaRPr lang="en-US"/>
                    </a:p>
                    <a:p>
                      <a:pPr lvl="0" algn="ctr">
                        <a:buNone/>
                      </a:pPr>
                      <a:r>
                        <a:rPr lang="en-US" sz="1800" b="0" i="0" u="none" strike="noStrike" noProof="0">
                          <a:effectLst/>
                          <a:latin typeface="Calibri"/>
                        </a:rPr>
                        <a:t>Confirm that clicking the button again or reaching a time limit stops the recording.</a:t>
                      </a:r>
                      <a:endParaRPr lang="en-US"/>
                    </a:p>
                  </a:txBody>
                  <a:tcPr marL="0" marR="0" marT="0" marB="0" anchor="ctr"/>
                </a:tc>
                <a:tc>
                  <a:txBody>
                    <a:bodyPr/>
                    <a:lstStyle/>
                    <a:p>
                      <a:pPr lvl="0" algn="ctr">
                        <a:buNone/>
                      </a:pPr>
                      <a:r>
                        <a:rPr lang="en-US" sz="1800" b="0" i="0" u="none" strike="noStrike" noProof="0">
                          <a:effectLst/>
                          <a:latin typeface="Calibri"/>
                        </a:rPr>
                        <a:t>Click on microphone icon</a:t>
                      </a:r>
                      <a:endParaRPr lang="en-US"/>
                    </a:p>
                  </a:txBody>
                  <a:tcPr marL="0" marR="0" marT="0" marB="0" anchor="ctr"/>
                </a:tc>
                <a:tc>
                  <a:txBody>
                    <a:bodyPr/>
                    <a:lstStyle/>
                    <a:p>
                      <a:pPr lvl="0" algn="ctr">
                        <a:lnSpc>
                          <a:spcPct val="100000"/>
                        </a:lnSpc>
                        <a:spcBef>
                          <a:spcPts val="0"/>
                        </a:spcBef>
                        <a:spcAft>
                          <a:spcPts val="0"/>
                        </a:spcAft>
                        <a:buNone/>
                      </a:pPr>
                      <a:r>
                        <a:rPr lang="en-US" sz="1800" b="0" i="0" u="none" strike="noStrike" noProof="0">
                          <a:effectLst/>
                          <a:latin typeface="Calibri"/>
                        </a:rPr>
                        <a:t>The "Microphone" button should be visible and accessible to the user for starting voice recording.</a:t>
                      </a:r>
                      <a:endParaRPr lang="en-US"/>
                    </a:p>
                    <a:p>
                      <a:pPr lvl="0" algn="ctr">
                        <a:lnSpc>
                          <a:spcPct val="100000"/>
                        </a:lnSpc>
                        <a:spcBef>
                          <a:spcPts val="0"/>
                        </a:spcBef>
                        <a:spcAft>
                          <a:spcPts val="0"/>
                        </a:spcAft>
                        <a:buNone/>
                      </a:pPr>
                      <a:endParaRPr lang="en-US"/>
                    </a:p>
                    <a:p>
                      <a:pPr lvl="0" algn="ctr">
                        <a:lnSpc>
                          <a:spcPct val="100000"/>
                        </a:lnSpc>
                        <a:spcBef>
                          <a:spcPts val="0"/>
                        </a:spcBef>
                        <a:spcAft>
                          <a:spcPts val="0"/>
                        </a:spcAft>
                        <a:buNone/>
                      </a:pPr>
                      <a:r>
                        <a:rPr lang="en-US" sz="1800" b="0" i="0" u="none" strike="noStrike" noProof="0">
                          <a:effectLst/>
                          <a:latin typeface="Calibri"/>
                        </a:rPr>
                        <a:t>Clicking should initiate the recording process, capturing the user's audio input.</a:t>
                      </a:r>
                      <a:endParaRPr lang="en-US"/>
                    </a:p>
                    <a:p>
                      <a:pPr lvl="0" algn="ctr">
                        <a:lnSpc>
                          <a:spcPct val="100000"/>
                        </a:lnSpc>
                        <a:spcBef>
                          <a:spcPts val="0"/>
                        </a:spcBef>
                        <a:spcAft>
                          <a:spcPts val="0"/>
                        </a:spcAft>
                        <a:buNone/>
                      </a:pPr>
                      <a:endParaRPr lang="en-US"/>
                    </a:p>
                    <a:p>
                      <a:pPr lvl="0" algn="ctr">
                        <a:buNone/>
                      </a:pPr>
                      <a:r>
                        <a:rPr lang="en-US" sz="1800" b="0" i="0" u="none" strike="noStrike" noProof="0">
                          <a:effectLst/>
                          <a:latin typeface="Calibri"/>
                        </a:rPr>
                        <a:t>Clicking again or reaching a predefined time limit should stop the recording process.</a:t>
                      </a:r>
                      <a:endParaRPr lang="en-US"/>
                    </a:p>
                  </a:txBody>
                  <a:tcPr marL="0" marR="0" marT="0" marB="0" anchor="ctr"/>
                </a:tc>
                <a:tc>
                  <a:txBody>
                    <a:bodyPr/>
                    <a:lstStyle/>
                    <a:p>
                      <a:pPr lvl="0" algn="ctr">
                        <a:lnSpc>
                          <a:spcPct val="100000"/>
                        </a:lnSpc>
                        <a:spcBef>
                          <a:spcPts val="0"/>
                        </a:spcBef>
                        <a:spcAft>
                          <a:spcPts val="0"/>
                        </a:spcAft>
                        <a:buNone/>
                      </a:pPr>
                      <a:r>
                        <a:rPr lang="en-US" sz="1800" b="0" i="0" u="none" strike="noStrike" noProof="0">
                          <a:effectLst/>
                          <a:latin typeface="Calibri"/>
                        </a:rPr>
                        <a:t>The "Microphone" button should be visible and accessible to the user for starting voice recording.</a:t>
                      </a:r>
                      <a:endParaRPr lang="en-US"/>
                    </a:p>
                    <a:p>
                      <a:pPr lvl="0" algn="ctr">
                        <a:lnSpc>
                          <a:spcPct val="100000"/>
                        </a:lnSpc>
                        <a:spcBef>
                          <a:spcPts val="0"/>
                        </a:spcBef>
                        <a:spcAft>
                          <a:spcPts val="0"/>
                        </a:spcAft>
                        <a:buNone/>
                      </a:pPr>
                      <a:endParaRPr lang="en-US"/>
                    </a:p>
                    <a:p>
                      <a:pPr lvl="0" algn="ctr">
                        <a:lnSpc>
                          <a:spcPct val="100000"/>
                        </a:lnSpc>
                        <a:spcBef>
                          <a:spcPts val="0"/>
                        </a:spcBef>
                        <a:spcAft>
                          <a:spcPts val="0"/>
                        </a:spcAft>
                        <a:buNone/>
                      </a:pPr>
                      <a:r>
                        <a:rPr lang="en-US" sz="1800" b="0" i="0" u="none" strike="noStrike" noProof="0">
                          <a:effectLst/>
                          <a:latin typeface="Calibri"/>
                        </a:rPr>
                        <a:t>Clicking should initiate the recording process, capturing the user's audio input.</a:t>
                      </a:r>
                      <a:endParaRPr lang="en-US"/>
                    </a:p>
                    <a:p>
                      <a:pPr lvl="0" algn="ctr">
                        <a:lnSpc>
                          <a:spcPct val="100000"/>
                        </a:lnSpc>
                        <a:spcBef>
                          <a:spcPts val="0"/>
                        </a:spcBef>
                        <a:spcAft>
                          <a:spcPts val="0"/>
                        </a:spcAft>
                        <a:buNone/>
                      </a:pPr>
                      <a:endParaRPr lang="en-US"/>
                    </a:p>
                    <a:p>
                      <a:pPr lvl="0" algn="ctr">
                        <a:buNone/>
                      </a:pPr>
                      <a:r>
                        <a:rPr lang="en-US" sz="1800" b="0" i="0" u="none" strike="noStrike" noProof="0">
                          <a:effectLst/>
                          <a:latin typeface="Calibri"/>
                        </a:rPr>
                        <a:t>Clicking again or reaching a predefined time limit should stop the recording process.</a:t>
                      </a:r>
                      <a:endParaRPr lang="en-US"/>
                    </a:p>
                  </a:txBody>
                  <a:tcPr marL="0" marR="0" marT="0" marB="0" anchor="ctr"/>
                </a:tc>
                <a:tc>
                  <a:txBody>
                    <a:bodyPr/>
                    <a:lstStyle/>
                    <a:p>
                      <a:pPr lvl="0" algn="ctr">
                        <a:buNone/>
                      </a:pPr>
                      <a:r>
                        <a:rPr lang="en-US">
                          <a:effectLst/>
                        </a:rPr>
                        <a:t>PASS</a:t>
                      </a:r>
                      <a:endParaRPr lang="en-US"/>
                    </a:p>
                  </a:txBody>
                  <a:tcPr marL="0" marR="0" marT="0" marB="0" anchor="ctr"/>
                </a:tc>
                <a:extLst>
                  <a:ext uri="{0D108BD9-81ED-4DB2-BD59-A6C34878D82A}">
                    <a16:rowId xmlns:a16="http://schemas.microsoft.com/office/drawing/2014/main" val="1247497464"/>
                  </a:ext>
                </a:extLst>
              </a:tr>
              <a:tr h="2198202">
                <a:tc>
                  <a:txBody>
                    <a:bodyPr/>
                    <a:lstStyle/>
                    <a:p>
                      <a:pPr lvl="0" algn="ctr">
                        <a:buNone/>
                      </a:pPr>
                      <a:r>
                        <a:rPr lang="en-US" sz="1800" b="0" i="0" u="none" strike="noStrike" noProof="0">
                          <a:effectLst/>
                          <a:latin typeface="Calibri"/>
                        </a:rPr>
                        <a:t>LTA-120</a:t>
                      </a:r>
                    </a:p>
                  </a:txBody>
                  <a:tcPr marL="0" marR="0" marT="0" marB="0" anchor="ctr"/>
                </a:tc>
                <a:tc>
                  <a:txBody>
                    <a:bodyPr/>
                    <a:lstStyle/>
                    <a:p>
                      <a:pPr lvl="0" algn="ctr">
                        <a:buNone/>
                      </a:pPr>
                      <a:r>
                        <a:rPr lang="en-US" sz="1800" b="0" i="0" u="none" strike="noStrike" noProof="0">
                          <a:effectLst/>
                          <a:latin typeface="Calibri"/>
                        </a:rPr>
                        <a:t>As a doctor, I want the system to accurately translate my recorded audio into another language, so that I can understand the content in a different language.</a:t>
                      </a:r>
                      <a:endParaRPr lang="en-US"/>
                    </a:p>
                  </a:txBody>
                  <a:tcPr marL="0" marR="0" marT="0" marB="0" anchor="ctr"/>
                </a:tc>
                <a:tc>
                  <a:txBody>
                    <a:bodyPr/>
                    <a:lstStyle/>
                    <a:p>
                      <a:pPr lvl="0" algn="ctr">
                        <a:buNone/>
                      </a:pPr>
                      <a:r>
                        <a:rPr lang="en-US" sz="1800" b="0" i="0" u="none" strike="noStrike" noProof="0">
                          <a:effectLst/>
                          <a:latin typeface="Calibri"/>
                        </a:rPr>
                        <a:t>LTA-172</a:t>
                      </a:r>
                      <a:endParaRPr lang="en-US"/>
                    </a:p>
                  </a:txBody>
                  <a:tcPr marL="0" marR="0" marT="0" marB="0" anchor="ctr"/>
                </a:tc>
                <a:tc>
                  <a:txBody>
                    <a:bodyPr/>
                    <a:lstStyle/>
                    <a:p>
                      <a:pPr lvl="0" algn="ctr">
                        <a:buNone/>
                      </a:pPr>
                      <a:r>
                        <a:rPr lang="en-US" sz="1800" b="0" i="0" u="none" strike="noStrike" noProof="0">
                          <a:effectLst/>
                          <a:latin typeface="Calibri"/>
                        </a:rPr>
                        <a:t>Verify "Audio Translation" Functionality</a:t>
                      </a:r>
                      <a:endParaRPr lang="en-US"/>
                    </a:p>
                  </a:txBody>
                  <a:tcPr marL="0" marR="0" marT="0" marB="0" anchor="ctr"/>
                </a:tc>
                <a:tc>
                  <a:txBody>
                    <a:bodyPr/>
                    <a:lstStyle/>
                    <a:p>
                      <a:pPr lvl="0" algn="ctr">
                        <a:lnSpc>
                          <a:spcPct val="100000"/>
                        </a:lnSpc>
                        <a:spcBef>
                          <a:spcPts val="0"/>
                        </a:spcBef>
                        <a:spcAft>
                          <a:spcPts val="0"/>
                        </a:spcAft>
                        <a:buNone/>
                      </a:pPr>
                      <a:r>
                        <a:rPr lang="en-US" sz="1800" b="0" i="0" u="none" strike="noStrike" noProof="0">
                          <a:effectLst/>
                          <a:latin typeface="Calibri"/>
                        </a:rPr>
                        <a:t>Ensure the system processes the recorded audio and translates it into the selected target language.</a:t>
                      </a:r>
                      <a:endParaRPr lang="en-US"/>
                    </a:p>
                    <a:p>
                      <a:pPr lvl="0" algn="ctr">
                        <a:lnSpc>
                          <a:spcPct val="100000"/>
                        </a:lnSpc>
                        <a:spcBef>
                          <a:spcPts val="0"/>
                        </a:spcBef>
                        <a:spcAft>
                          <a:spcPts val="0"/>
                        </a:spcAft>
                        <a:buNone/>
                      </a:pPr>
                      <a:endParaRPr lang="en-US"/>
                    </a:p>
                    <a:p>
                      <a:pPr lvl="0" algn="ctr">
                        <a:lnSpc>
                          <a:spcPct val="100000"/>
                        </a:lnSpc>
                        <a:spcBef>
                          <a:spcPts val="0"/>
                        </a:spcBef>
                        <a:spcAft>
                          <a:spcPts val="0"/>
                        </a:spcAft>
                        <a:buNone/>
                      </a:pPr>
                      <a:r>
                        <a:rPr lang="en-US" sz="1800" b="0" i="0" u="none" strike="noStrike" noProof="0">
                          <a:effectLst/>
                          <a:latin typeface="Calibri"/>
                        </a:rPr>
                        <a:t>Verify that the translation is displayed after the processing is completed.</a:t>
                      </a:r>
                      <a:endParaRPr lang="en-US"/>
                    </a:p>
                    <a:p>
                      <a:pPr lvl="0" algn="ctr">
                        <a:lnSpc>
                          <a:spcPct val="100000"/>
                        </a:lnSpc>
                        <a:spcBef>
                          <a:spcPts val="0"/>
                        </a:spcBef>
                        <a:spcAft>
                          <a:spcPts val="0"/>
                        </a:spcAft>
                        <a:buNone/>
                      </a:pPr>
                      <a:endParaRPr lang="en-US"/>
                    </a:p>
                    <a:p>
                      <a:pPr lvl="0" algn="ctr">
                        <a:buNone/>
                      </a:pPr>
                      <a:r>
                        <a:rPr lang="en-US" sz="1800" b="0" i="0" u="none" strike="noStrike" noProof="0">
                          <a:effectLst/>
                          <a:latin typeface="Calibri"/>
                        </a:rPr>
                        <a:t>Check that the translation accurately reflects the meaning of the original audio input.</a:t>
                      </a:r>
                      <a:endParaRPr lang="en-US"/>
                    </a:p>
                  </a:txBody>
                  <a:tcPr marL="0" marR="0" marT="0" marB="0" anchor="ctr"/>
                </a:tc>
                <a:tc>
                  <a:txBody>
                    <a:bodyPr/>
                    <a:lstStyle/>
                    <a:p>
                      <a:pPr lvl="0" algn="ctr">
                        <a:buNone/>
                      </a:pPr>
                      <a:r>
                        <a:rPr lang="en-US" sz="1800" b="0" i="0" u="none" strike="noStrike" noProof="0">
                          <a:effectLst/>
                          <a:latin typeface="Calibri"/>
                        </a:rPr>
                        <a:t>Browse -&gt; upload mp3 -&gt; click 'translate'</a:t>
                      </a:r>
                      <a:endParaRPr lang="en-US"/>
                    </a:p>
                  </a:txBody>
                  <a:tcPr marL="0" marR="0" marT="0" marB="0" anchor="ctr"/>
                </a:tc>
                <a:tc>
                  <a:txBody>
                    <a:bodyPr/>
                    <a:lstStyle/>
                    <a:p>
                      <a:pPr lvl="0" algn="ctr">
                        <a:buNone/>
                      </a:pPr>
                      <a:r>
                        <a:rPr lang="en-US" sz="1800" b="0" i="0" u="none" strike="noStrike" noProof="0">
                          <a:effectLst/>
                          <a:latin typeface="Calibri"/>
                        </a:rPr>
                        <a:t>The system should process the audio input, and display the translated text.</a:t>
                      </a:r>
                      <a:endParaRPr lang="en-US"/>
                    </a:p>
                  </a:txBody>
                  <a:tcPr marL="0" marR="0" marT="0" marB="0" anchor="ctr"/>
                </a:tc>
                <a:tc>
                  <a:txBody>
                    <a:bodyPr/>
                    <a:lstStyle/>
                    <a:p>
                      <a:pPr lvl="0" algn="ctr">
                        <a:buNone/>
                      </a:pPr>
                      <a:r>
                        <a:rPr lang="en-US" sz="1800" b="0" i="0" u="none" strike="noStrike" noProof="0">
                          <a:effectLst/>
                          <a:latin typeface="Calibri"/>
                        </a:rPr>
                        <a:t>The system processes audio input and displays as translated text successfully.</a:t>
                      </a:r>
                      <a:endParaRPr lang="en-US"/>
                    </a:p>
                  </a:txBody>
                  <a:tcPr marL="0" marR="0" marT="0" marB="0" anchor="ctr"/>
                </a:tc>
                <a:tc>
                  <a:txBody>
                    <a:bodyPr/>
                    <a:lstStyle/>
                    <a:p>
                      <a:pPr algn="ctr"/>
                      <a:r>
                        <a:rPr lang="en-US">
                          <a:effectLst/>
                        </a:rPr>
                        <a:t>PASS</a:t>
                      </a:r>
                    </a:p>
                  </a:txBody>
                  <a:tcPr marL="0" marR="0" marT="0" marB="0" anchor="ctr"/>
                </a:tc>
                <a:extLst>
                  <a:ext uri="{0D108BD9-81ED-4DB2-BD59-A6C34878D82A}">
                    <a16:rowId xmlns:a16="http://schemas.microsoft.com/office/drawing/2014/main" val="3537154947"/>
                  </a:ext>
                </a:extLst>
              </a:tr>
            </a:tbl>
          </a:graphicData>
        </a:graphic>
      </p:graphicFrame>
      <p:sp>
        <p:nvSpPr>
          <p:cNvPr id="7" name="TextBox 6">
            <a:extLst>
              <a:ext uri="{FF2B5EF4-FFF2-40B4-BE49-F238E27FC236}">
                <a16:creationId xmlns:a16="http://schemas.microsoft.com/office/drawing/2014/main" id="{6F0E5A9E-BCF7-D0E4-C0AA-266047CBD8D6}"/>
              </a:ext>
            </a:extLst>
          </p:cNvPr>
          <p:cNvSpPr txBox="1"/>
          <p:nvPr/>
        </p:nvSpPr>
        <p:spPr>
          <a:xfrm>
            <a:off x="13779295" y="661219"/>
            <a:ext cx="53530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The User Story ID Number is our Jira Ticket ID</a:t>
            </a:r>
            <a:endParaRPr lang="en-US">
              <a:solidFill>
                <a:schemeClr val="bg1"/>
              </a:solidFill>
            </a:endParaRPr>
          </a:p>
        </p:txBody>
      </p:sp>
    </p:spTree>
    <p:extLst>
      <p:ext uri="{BB962C8B-B14F-4D97-AF65-F5344CB8AC3E}">
        <p14:creationId xmlns:p14="http://schemas.microsoft.com/office/powerpoint/2010/main" val="17740897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089559" y="-4187"/>
            <a:ext cx="15805214" cy="2950936"/>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Test Cases</a:t>
            </a:r>
          </a:p>
          <a:p>
            <a:pPr algn="ctr">
              <a:lnSpc>
                <a:spcPts val="12140"/>
              </a:lnSpc>
            </a:pP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graphicFrame>
        <p:nvGraphicFramePr>
          <p:cNvPr id="3" name="Table 2">
            <a:extLst>
              <a:ext uri="{FF2B5EF4-FFF2-40B4-BE49-F238E27FC236}">
                <a16:creationId xmlns:a16="http://schemas.microsoft.com/office/drawing/2014/main" id="{326D06D7-D810-78DB-1907-9BA750907DEF}"/>
              </a:ext>
            </a:extLst>
          </p:cNvPr>
          <p:cNvGraphicFramePr>
            <a:graphicFrameLocks noGrp="1"/>
          </p:cNvGraphicFramePr>
          <p:nvPr>
            <p:extLst>
              <p:ext uri="{D42A27DB-BD31-4B8C-83A1-F6EECF244321}">
                <p14:modId xmlns:p14="http://schemas.microsoft.com/office/powerpoint/2010/main" val="1395831337"/>
              </p:ext>
            </p:extLst>
          </p:nvPr>
        </p:nvGraphicFramePr>
        <p:xfrm>
          <a:off x="268941" y="1764926"/>
          <a:ext cx="17769946" cy="7752617"/>
        </p:xfrm>
        <a:graphic>
          <a:graphicData uri="http://schemas.openxmlformats.org/drawingml/2006/table">
            <a:tbl>
              <a:tblPr bandRow="1">
                <a:tableStyleId>{775DCB02-9BB8-47FD-8907-85C794F793BA}</a:tableStyleId>
              </a:tblPr>
              <a:tblGrid>
                <a:gridCol w="774067">
                  <a:extLst>
                    <a:ext uri="{9D8B030D-6E8A-4147-A177-3AD203B41FA5}">
                      <a16:colId xmlns:a16="http://schemas.microsoft.com/office/drawing/2014/main" val="2350257973"/>
                    </a:ext>
                  </a:extLst>
                </a:gridCol>
                <a:gridCol w="3397568">
                  <a:extLst>
                    <a:ext uri="{9D8B030D-6E8A-4147-A177-3AD203B41FA5}">
                      <a16:colId xmlns:a16="http://schemas.microsoft.com/office/drawing/2014/main" val="2529493629"/>
                    </a:ext>
                  </a:extLst>
                </a:gridCol>
                <a:gridCol w="1023127">
                  <a:extLst>
                    <a:ext uri="{9D8B030D-6E8A-4147-A177-3AD203B41FA5}">
                      <a16:colId xmlns:a16="http://schemas.microsoft.com/office/drawing/2014/main" val="4191621324"/>
                    </a:ext>
                  </a:extLst>
                </a:gridCol>
                <a:gridCol w="1988349">
                  <a:extLst>
                    <a:ext uri="{9D8B030D-6E8A-4147-A177-3AD203B41FA5}">
                      <a16:colId xmlns:a16="http://schemas.microsoft.com/office/drawing/2014/main" val="4282670485"/>
                    </a:ext>
                  </a:extLst>
                </a:gridCol>
                <a:gridCol w="3223828">
                  <a:extLst>
                    <a:ext uri="{9D8B030D-6E8A-4147-A177-3AD203B41FA5}">
                      <a16:colId xmlns:a16="http://schemas.microsoft.com/office/drawing/2014/main" val="3957514475"/>
                    </a:ext>
                  </a:extLst>
                </a:gridCol>
                <a:gridCol w="1733773">
                  <a:extLst>
                    <a:ext uri="{9D8B030D-6E8A-4147-A177-3AD203B41FA5}">
                      <a16:colId xmlns:a16="http://schemas.microsoft.com/office/drawing/2014/main" val="2713913269"/>
                    </a:ext>
                  </a:extLst>
                </a:gridCol>
                <a:gridCol w="2374437">
                  <a:extLst>
                    <a:ext uri="{9D8B030D-6E8A-4147-A177-3AD203B41FA5}">
                      <a16:colId xmlns:a16="http://schemas.microsoft.com/office/drawing/2014/main" val="2873977178"/>
                    </a:ext>
                  </a:extLst>
                </a:gridCol>
                <a:gridCol w="2447073">
                  <a:extLst>
                    <a:ext uri="{9D8B030D-6E8A-4147-A177-3AD203B41FA5}">
                      <a16:colId xmlns:a16="http://schemas.microsoft.com/office/drawing/2014/main" val="1401851469"/>
                    </a:ext>
                  </a:extLst>
                </a:gridCol>
                <a:gridCol w="807724">
                  <a:extLst>
                    <a:ext uri="{9D8B030D-6E8A-4147-A177-3AD203B41FA5}">
                      <a16:colId xmlns:a16="http://schemas.microsoft.com/office/drawing/2014/main" val="3355201330"/>
                    </a:ext>
                  </a:extLst>
                </a:gridCol>
              </a:tblGrid>
              <a:tr h="680053">
                <a:tc>
                  <a:txBody>
                    <a:bodyPr/>
                    <a:lstStyle/>
                    <a:p>
                      <a:pPr algn="ctr"/>
                      <a:r>
                        <a:rPr lang="en-US" sz="2000" b="1">
                          <a:effectLst/>
                        </a:rPr>
                        <a:t>User Key</a:t>
                      </a:r>
                    </a:p>
                  </a:txBody>
                  <a:tcPr marL="0" marR="0" marT="0" marB="0" anchor="ctr"/>
                </a:tc>
                <a:tc>
                  <a:txBody>
                    <a:bodyPr/>
                    <a:lstStyle/>
                    <a:p>
                      <a:pPr algn="ctr"/>
                      <a:r>
                        <a:rPr lang="en-US" sz="2000" b="1">
                          <a:effectLst/>
                        </a:rPr>
                        <a:t>User Story </a:t>
                      </a:r>
                    </a:p>
                  </a:txBody>
                  <a:tcPr marL="0" marR="0" marT="0" marB="0" anchor="ctr"/>
                </a:tc>
                <a:tc>
                  <a:txBody>
                    <a:bodyPr/>
                    <a:lstStyle/>
                    <a:p>
                      <a:pPr algn="ctr"/>
                      <a:r>
                        <a:rPr lang="en-US" sz="2000" b="1">
                          <a:effectLst/>
                        </a:rPr>
                        <a:t>Test Key</a:t>
                      </a:r>
                    </a:p>
                  </a:txBody>
                  <a:tcPr marL="0" marR="0" marT="0" marB="0" anchor="ctr"/>
                </a:tc>
                <a:tc>
                  <a:txBody>
                    <a:bodyPr/>
                    <a:lstStyle/>
                    <a:p>
                      <a:pPr algn="ctr"/>
                      <a:r>
                        <a:rPr lang="en-US" sz="2000" b="1">
                          <a:effectLst/>
                        </a:rPr>
                        <a:t>Test</a:t>
                      </a:r>
                    </a:p>
                  </a:txBody>
                  <a:tcPr marL="0" marR="0" marT="0" marB="0" anchor="ctr"/>
                </a:tc>
                <a:tc>
                  <a:txBody>
                    <a:bodyPr/>
                    <a:lstStyle/>
                    <a:p>
                      <a:pPr algn="ctr"/>
                      <a:r>
                        <a:rPr lang="en-US" sz="2000" b="1" err="1">
                          <a:effectLst/>
                        </a:rPr>
                        <a:t>SubTest</a:t>
                      </a:r>
                    </a:p>
                  </a:txBody>
                  <a:tcPr marL="0" marR="0" marT="0" marB="0" anchor="ctr"/>
                </a:tc>
                <a:tc>
                  <a:txBody>
                    <a:bodyPr/>
                    <a:lstStyle/>
                    <a:p>
                      <a:pPr algn="ctr"/>
                      <a:r>
                        <a:rPr lang="en-US" sz="2000" b="1">
                          <a:effectLst/>
                        </a:rPr>
                        <a:t>Test Steps</a:t>
                      </a:r>
                    </a:p>
                  </a:txBody>
                  <a:tcPr marL="0" marR="0" marT="0" marB="0" anchor="ctr"/>
                </a:tc>
                <a:tc>
                  <a:txBody>
                    <a:bodyPr/>
                    <a:lstStyle/>
                    <a:p>
                      <a:pPr algn="ctr"/>
                      <a:r>
                        <a:rPr lang="en-US" sz="2000" b="1">
                          <a:effectLst/>
                        </a:rPr>
                        <a:t>Expected Result</a:t>
                      </a:r>
                    </a:p>
                  </a:txBody>
                  <a:tcPr marL="0" marR="0" marT="0" marB="0" anchor="ctr"/>
                </a:tc>
                <a:tc>
                  <a:txBody>
                    <a:bodyPr/>
                    <a:lstStyle/>
                    <a:p>
                      <a:pPr algn="ctr"/>
                      <a:r>
                        <a:rPr lang="en-US" sz="2000" b="1">
                          <a:effectLst/>
                        </a:rPr>
                        <a:t>Actual Result</a:t>
                      </a:r>
                    </a:p>
                  </a:txBody>
                  <a:tcPr marL="0" marR="0" marT="0" marB="0" anchor="ctr"/>
                </a:tc>
                <a:tc>
                  <a:txBody>
                    <a:bodyPr/>
                    <a:lstStyle/>
                    <a:p>
                      <a:pPr algn="ctr"/>
                      <a:r>
                        <a:rPr lang="en-US" sz="2000" b="1">
                          <a:effectLst/>
                        </a:rPr>
                        <a:t>Pass/Fail</a:t>
                      </a:r>
                    </a:p>
                  </a:txBody>
                  <a:tcPr marL="0" marR="0" marT="0" marB="0" anchor="ctr"/>
                </a:tc>
                <a:extLst>
                  <a:ext uri="{0D108BD9-81ED-4DB2-BD59-A6C34878D82A}">
                    <a16:rowId xmlns:a16="http://schemas.microsoft.com/office/drawing/2014/main" val="4166831240"/>
                  </a:ext>
                </a:extLst>
              </a:tr>
              <a:tr h="3536282">
                <a:tc>
                  <a:txBody>
                    <a:bodyPr/>
                    <a:lstStyle/>
                    <a:p>
                      <a:pPr marL="0" lvl="0" indent="0" algn="ctr">
                        <a:buNone/>
                      </a:pPr>
                      <a:r>
                        <a:rPr lang="en-US" sz="1800" b="0" i="0" u="none" strike="noStrike" noProof="0">
                          <a:effectLst/>
                          <a:latin typeface="Calibri"/>
                        </a:rPr>
                        <a:t>LTA-122</a:t>
                      </a:r>
                      <a:endParaRPr lang="en-US"/>
                    </a:p>
                  </a:txBody>
                  <a:tcPr marL="0" marR="0" marT="0" marB="0" anchor="ctr"/>
                </a:tc>
                <a:tc>
                  <a:txBody>
                    <a:bodyPr/>
                    <a:lstStyle/>
                    <a:p>
                      <a:pPr marL="0" lvl="0" indent="0" algn="ctr">
                        <a:buNone/>
                      </a:pPr>
                      <a:r>
                        <a:rPr lang="en-US" sz="1800" b="0" i="0" u="none" strike="noStrike" noProof="0">
                          <a:effectLst/>
                          <a:latin typeface="Calibri"/>
                        </a:rPr>
                        <a:t>As a elderly user, I want to see visual indicator during the audio recording, so that I know when my voice is being recorded.</a:t>
                      </a:r>
                      <a:endParaRPr lang="en-US"/>
                    </a:p>
                  </a:txBody>
                  <a:tcPr marL="0" marR="0" marT="0" marB="0" anchor="ctr"/>
                </a:tc>
                <a:tc>
                  <a:txBody>
                    <a:bodyPr/>
                    <a:lstStyle/>
                    <a:p>
                      <a:pPr marL="0" lvl="0" indent="0" algn="ctr">
                        <a:buNone/>
                      </a:pPr>
                      <a:r>
                        <a:rPr lang="en-US" sz="1800" b="0" i="0" u="none" strike="noStrike" noProof="0">
                          <a:effectLst/>
                          <a:latin typeface="Calibri"/>
                        </a:rPr>
                        <a:t>LTA-159</a:t>
                      </a:r>
                      <a:endParaRPr lang="en-US"/>
                    </a:p>
                  </a:txBody>
                  <a:tcPr marL="0" marR="0" marT="0" marB="0" anchor="ctr"/>
                </a:tc>
                <a:tc>
                  <a:txBody>
                    <a:bodyPr/>
                    <a:lstStyle/>
                    <a:p>
                      <a:pPr marL="0" lvl="0" indent="0" algn="ctr">
                        <a:buNone/>
                      </a:pPr>
                      <a:r>
                        <a:rPr lang="en-US" sz="1800" b="0" i="0" u="none" strike="noStrike" noProof="0">
                          <a:effectLst/>
                          <a:latin typeface="Calibri"/>
                        </a:rPr>
                        <a:t>Verify Visual Indicator for Audio Recording</a:t>
                      </a:r>
                      <a:endParaRPr lang="en-US"/>
                    </a:p>
                  </a:txBody>
                  <a:tcPr marL="0" marR="0" marT="0" marB="0" anchor="ctr"/>
                </a:tc>
                <a:tc>
                  <a:txBody>
                    <a:bodyPr/>
                    <a:lstStyle/>
                    <a:p>
                      <a:pPr marL="0" lvl="0" indent="0" algn="ctr">
                        <a:lnSpc>
                          <a:spcPct val="100000"/>
                        </a:lnSpc>
                        <a:spcBef>
                          <a:spcPts val="0"/>
                        </a:spcBef>
                        <a:spcAft>
                          <a:spcPts val="0"/>
                        </a:spcAft>
                        <a:buNone/>
                      </a:pPr>
                      <a:r>
                        <a:rPr lang="en-US" sz="1800" b="0" i="0" u="none" strike="noStrike" noProof="0">
                          <a:effectLst/>
                          <a:latin typeface="Calibri"/>
                        </a:rPr>
                        <a:t>Ensure a visual indicator (e.g., blinking icon or sound wave animation) is displayed during the audio recording process.</a:t>
                      </a:r>
                      <a:endParaRPr lang="en-US"/>
                    </a:p>
                    <a:p>
                      <a:pPr marL="0" lvl="0" indent="0" algn="ctr">
                        <a:lnSpc>
                          <a:spcPct val="100000"/>
                        </a:lnSpc>
                        <a:spcBef>
                          <a:spcPts val="0"/>
                        </a:spcBef>
                        <a:spcAft>
                          <a:spcPts val="0"/>
                        </a:spcAft>
                        <a:buNone/>
                      </a:pPr>
                      <a:endParaRPr lang="en-US"/>
                    </a:p>
                    <a:p>
                      <a:pPr marL="0" lvl="0" indent="0" algn="ctr">
                        <a:lnSpc>
                          <a:spcPct val="100000"/>
                        </a:lnSpc>
                        <a:spcBef>
                          <a:spcPts val="0"/>
                        </a:spcBef>
                        <a:spcAft>
                          <a:spcPts val="0"/>
                        </a:spcAft>
                        <a:buNone/>
                      </a:pPr>
                      <a:r>
                        <a:rPr lang="en-US" sz="1800" b="0" i="0" u="none" strike="noStrike" noProof="0">
                          <a:effectLst/>
                          <a:latin typeface="Calibri"/>
                        </a:rPr>
                        <a:t>Confirm that the indicator stops when the recording is finished or cancelled.</a:t>
                      </a:r>
                      <a:endParaRPr lang="en-US"/>
                    </a:p>
                    <a:p>
                      <a:pPr marL="0" lvl="0" indent="0" algn="ctr">
                        <a:lnSpc>
                          <a:spcPct val="100000"/>
                        </a:lnSpc>
                        <a:spcBef>
                          <a:spcPts val="0"/>
                        </a:spcBef>
                        <a:spcAft>
                          <a:spcPts val="0"/>
                        </a:spcAft>
                        <a:buNone/>
                      </a:pPr>
                      <a:endParaRPr lang="en-US"/>
                    </a:p>
                    <a:p>
                      <a:pPr marL="0" lvl="0" indent="0" algn="ctr">
                        <a:buNone/>
                      </a:pPr>
                      <a:r>
                        <a:rPr lang="en-US" sz="1800" b="0" i="0" u="none" strike="noStrike" noProof="0">
                          <a:effectLst/>
                          <a:latin typeface="Calibri"/>
                        </a:rPr>
                        <a:t>Test the responsiveness of the indicator to start and stop with the recording process.</a:t>
                      </a:r>
                      <a:endParaRPr lang="en-US"/>
                    </a:p>
                  </a:txBody>
                  <a:tcPr marL="0" marR="0" marT="0" marB="0" anchor="ctr"/>
                </a:tc>
                <a:tc>
                  <a:txBody>
                    <a:bodyPr/>
                    <a:lstStyle/>
                    <a:p>
                      <a:pPr marL="0" lvl="0" indent="0" algn="ctr">
                        <a:buNone/>
                      </a:pPr>
                      <a:r>
                        <a:rPr lang="en-US" sz="1800" b="0" i="0" u="none" strike="noStrike" noProof="0">
                          <a:effectLst/>
                          <a:latin typeface="Calibri"/>
                        </a:rPr>
                        <a:t>Click on microphone icon</a:t>
                      </a:r>
                      <a:endParaRPr lang="en-US"/>
                    </a:p>
                  </a:txBody>
                  <a:tcPr marL="0" marR="0" marT="0" marB="0" anchor="ctr"/>
                </a:tc>
                <a:tc>
                  <a:txBody>
                    <a:bodyPr/>
                    <a:lstStyle/>
                    <a:p>
                      <a:pPr marL="0" lvl="0" indent="0" algn="ctr">
                        <a:lnSpc>
                          <a:spcPct val="100000"/>
                        </a:lnSpc>
                        <a:spcBef>
                          <a:spcPts val="0"/>
                        </a:spcBef>
                        <a:spcAft>
                          <a:spcPts val="0"/>
                        </a:spcAft>
                        <a:buNone/>
                      </a:pPr>
                      <a:r>
                        <a:rPr lang="en-US" sz="1800" b="0" i="0" u="none" strike="noStrike" noProof="0">
                          <a:effectLst/>
                          <a:latin typeface="Calibri"/>
                        </a:rPr>
                        <a:t>Should be able to see a visual red indicator when clicked on the microphone icon.</a:t>
                      </a:r>
                      <a:endParaRPr lang="en-US"/>
                    </a:p>
                    <a:p>
                      <a:pPr marL="0" lvl="0" indent="0" algn="ctr">
                        <a:lnSpc>
                          <a:spcPct val="100000"/>
                        </a:lnSpc>
                        <a:spcBef>
                          <a:spcPts val="0"/>
                        </a:spcBef>
                        <a:spcAft>
                          <a:spcPts val="0"/>
                        </a:spcAft>
                        <a:buNone/>
                      </a:pPr>
                      <a:endParaRPr lang="en-US"/>
                    </a:p>
                    <a:p>
                      <a:pPr marL="0" lvl="0" indent="0" algn="ctr">
                        <a:buNone/>
                      </a:pPr>
                      <a:r>
                        <a:rPr lang="en-US" sz="1800" b="0" i="0" u="none" strike="noStrike" noProof="0">
                          <a:effectLst/>
                          <a:latin typeface="Calibri"/>
                        </a:rPr>
                        <a:t>Verify that the microphone icon reappears when the recording is stopped or canceled, transitioning back from the red indicator.</a:t>
                      </a:r>
                      <a:endParaRPr lang="en-US"/>
                    </a:p>
                  </a:txBody>
                  <a:tcPr marL="0" marR="0" marT="0" marB="0" anchor="ctr"/>
                </a:tc>
                <a:tc>
                  <a:txBody>
                    <a:bodyPr/>
                    <a:lstStyle/>
                    <a:p>
                      <a:pPr marL="0" lvl="0" indent="0" algn="ctr">
                        <a:lnSpc>
                          <a:spcPct val="100000"/>
                        </a:lnSpc>
                        <a:spcBef>
                          <a:spcPts val="0"/>
                        </a:spcBef>
                        <a:spcAft>
                          <a:spcPts val="0"/>
                        </a:spcAft>
                        <a:buNone/>
                      </a:pPr>
                      <a:r>
                        <a:rPr lang="en-US" sz="1800" b="0" i="0" u="none" strike="noStrike" noProof="0">
                          <a:effectLst/>
                          <a:latin typeface="Calibri"/>
                        </a:rPr>
                        <a:t>A red indicator is displayed when clicked on the microphone icon.</a:t>
                      </a:r>
                      <a:endParaRPr lang="en-US"/>
                    </a:p>
                    <a:p>
                      <a:pPr marL="0" lvl="0" indent="0" algn="ctr">
                        <a:lnSpc>
                          <a:spcPct val="100000"/>
                        </a:lnSpc>
                        <a:spcBef>
                          <a:spcPts val="0"/>
                        </a:spcBef>
                        <a:spcAft>
                          <a:spcPts val="0"/>
                        </a:spcAft>
                        <a:buNone/>
                      </a:pPr>
                      <a:endParaRPr lang="en-US"/>
                    </a:p>
                    <a:p>
                      <a:pPr marL="0" lvl="0" indent="0" algn="ctr">
                        <a:buNone/>
                      </a:pPr>
                      <a:r>
                        <a:rPr lang="en-US" sz="1800" b="0" i="0" u="none" strike="noStrike" noProof="0">
                          <a:effectLst/>
                          <a:latin typeface="Calibri"/>
                        </a:rPr>
                        <a:t>The microphone icon reappeared when the recording was stopped or cancelled, transitioning back as expected. </a:t>
                      </a:r>
                      <a:endParaRPr lang="en-US"/>
                    </a:p>
                  </a:txBody>
                  <a:tcPr marL="0" marR="0" marT="0" marB="0" anchor="ctr"/>
                </a:tc>
                <a:tc>
                  <a:txBody>
                    <a:bodyPr/>
                    <a:lstStyle/>
                    <a:p>
                      <a:pPr lvl="0" algn="ctr">
                        <a:buNone/>
                      </a:pPr>
                      <a:r>
                        <a:rPr lang="en-US">
                          <a:solidFill>
                            <a:schemeClr val="tx1"/>
                          </a:solidFill>
                          <a:effectLst/>
                        </a:rPr>
                        <a:t>PASS</a:t>
                      </a:r>
                      <a:endParaRPr lang="en-US">
                        <a:solidFill>
                          <a:schemeClr val="tx1"/>
                        </a:solidFill>
                      </a:endParaRPr>
                    </a:p>
                  </a:txBody>
                  <a:tcPr marL="0" marR="0" marT="0" marB="0" anchor="ctr"/>
                </a:tc>
                <a:extLst>
                  <a:ext uri="{0D108BD9-81ED-4DB2-BD59-A6C34878D82A}">
                    <a16:rowId xmlns:a16="http://schemas.microsoft.com/office/drawing/2014/main" val="1247497464"/>
                  </a:ext>
                </a:extLst>
              </a:tr>
              <a:tr h="3536282">
                <a:tc>
                  <a:txBody>
                    <a:bodyPr/>
                    <a:lstStyle/>
                    <a:p>
                      <a:pPr lvl="0" algn="ctr">
                        <a:buNone/>
                      </a:pPr>
                      <a:r>
                        <a:rPr lang="en-US" sz="1800" b="0" i="0" u="none" strike="noStrike" noProof="0">
                          <a:effectLst/>
                        </a:rPr>
                        <a:t>LTA-129</a:t>
                      </a:r>
                      <a:endParaRPr lang="en-US"/>
                    </a:p>
                  </a:txBody>
                  <a:tcPr marL="0" marR="0" marT="0" marB="0" anchor="ctr"/>
                </a:tc>
                <a:tc>
                  <a:txBody>
                    <a:bodyPr/>
                    <a:lstStyle/>
                    <a:p>
                      <a:pPr lvl="0" algn="ctr">
                        <a:buNone/>
                      </a:pPr>
                      <a:r>
                        <a:rPr lang="en-US" sz="1800" b="0" i="0" u="none" strike="noStrike" noProof="0">
                          <a:effectLst/>
                        </a:rPr>
                        <a:t>As a patient, I want to download the translated text in different file formats (e.g., .txt, .docx), so that I can choose the format that best suits my needs.</a:t>
                      </a:r>
                      <a:endParaRPr lang="en-US"/>
                    </a:p>
                  </a:txBody>
                  <a:tcPr marL="0" marR="0" marT="0" marB="0" anchor="ctr"/>
                </a:tc>
                <a:tc>
                  <a:txBody>
                    <a:bodyPr/>
                    <a:lstStyle/>
                    <a:p>
                      <a:pPr lvl="0" algn="ctr">
                        <a:buNone/>
                      </a:pPr>
                      <a:r>
                        <a:rPr lang="en-US" sz="1800" b="0" i="0" u="none" strike="noStrike" noProof="0">
                          <a:effectLst/>
                        </a:rPr>
                        <a:t>LTA-169</a:t>
                      </a:r>
                      <a:endParaRPr lang="en-US"/>
                    </a:p>
                  </a:txBody>
                  <a:tcPr marL="0" marR="0" marT="0" marB="0" anchor="ctr"/>
                </a:tc>
                <a:tc>
                  <a:txBody>
                    <a:bodyPr/>
                    <a:lstStyle/>
                    <a:p>
                      <a:pPr lvl="0" algn="ctr">
                        <a:buNone/>
                      </a:pPr>
                      <a:r>
                        <a:rPr lang="en-US" sz="1800" b="0" i="0" u="none" strike="noStrike" noProof="0">
                          <a:effectLst/>
                        </a:rPr>
                        <a:t>Verify File Format Download for Translated Text</a:t>
                      </a:r>
                      <a:endParaRPr lang="en-US"/>
                    </a:p>
                  </a:txBody>
                  <a:tcPr marL="0" marR="0" marT="0" marB="0" anchor="ctr"/>
                </a:tc>
                <a:tc>
                  <a:txBody>
                    <a:bodyPr/>
                    <a:lstStyle/>
                    <a:p>
                      <a:pPr lvl="0" algn="ctr">
                        <a:lnSpc>
                          <a:spcPct val="100000"/>
                        </a:lnSpc>
                        <a:spcBef>
                          <a:spcPts val="0"/>
                        </a:spcBef>
                        <a:spcAft>
                          <a:spcPts val="0"/>
                        </a:spcAft>
                        <a:buNone/>
                      </a:pPr>
                      <a:r>
                        <a:rPr lang="en-US" sz="1800" b="0" i="0" u="none" strike="noStrike" noProof="0">
                          <a:effectLst/>
                        </a:rPr>
                        <a:t>Ensure the system provides download options for formats such as .txt and .docx.</a:t>
                      </a:r>
                      <a:endParaRPr lang="en-US"/>
                    </a:p>
                    <a:p>
                      <a:pPr lvl="0" algn="ctr">
                        <a:lnSpc>
                          <a:spcPct val="100000"/>
                        </a:lnSpc>
                        <a:spcBef>
                          <a:spcPts val="0"/>
                        </a:spcBef>
                        <a:spcAft>
                          <a:spcPts val="0"/>
                        </a:spcAft>
                        <a:buNone/>
                      </a:pPr>
                      <a:endParaRPr lang="en-US"/>
                    </a:p>
                    <a:p>
                      <a:pPr lvl="0" algn="ctr">
                        <a:lnSpc>
                          <a:spcPct val="100000"/>
                        </a:lnSpc>
                        <a:spcBef>
                          <a:spcPts val="0"/>
                        </a:spcBef>
                        <a:spcAft>
                          <a:spcPts val="0"/>
                        </a:spcAft>
                        <a:buNone/>
                      </a:pPr>
                      <a:r>
                        <a:rPr lang="en-US" sz="1800" b="0" i="0" u="none" strike="noStrike" noProof="0">
                          <a:effectLst/>
                        </a:rPr>
                        <a:t>Verify that clicking the download button generates the translated content in the selected format.</a:t>
                      </a:r>
                      <a:endParaRPr lang="en-US"/>
                    </a:p>
                    <a:p>
                      <a:pPr lvl="0" algn="ctr">
                        <a:lnSpc>
                          <a:spcPct val="100000"/>
                        </a:lnSpc>
                        <a:spcBef>
                          <a:spcPts val="0"/>
                        </a:spcBef>
                        <a:spcAft>
                          <a:spcPts val="0"/>
                        </a:spcAft>
                        <a:buNone/>
                      </a:pPr>
                      <a:endParaRPr lang="en-US"/>
                    </a:p>
                    <a:p>
                      <a:pPr lvl="0" algn="ctr">
                        <a:lnSpc>
                          <a:spcPct val="100000"/>
                        </a:lnSpc>
                        <a:spcBef>
                          <a:spcPts val="0"/>
                        </a:spcBef>
                        <a:spcAft>
                          <a:spcPts val="0"/>
                        </a:spcAft>
                        <a:buNone/>
                      </a:pPr>
                      <a:r>
                        <a:rPr lang="en-US" sz="1800" b="0" i="0" u="none" strike="noStrike" noProof="0">
                          <a:effectLst/>
                        </a:rPr>
                        <a:t>Confirm that the content in the downloaded file matches the translated text (correct format and no data loss).</a:t>
                      </a:r>
                      <a:endParaRPr lang="en-US"/>
                    </a:p>
                  </a:txBody>
                  <a:tcPr marL="0" marR="0" marT="0" marB="0" anchor="ctr"/>
                </a:tc>
                <a:tc>
                  <a:txBody>
                    <a:bodyPr/>
                    <a:lstStyle/>
                    <a:p>
                      <a:pPr lvl="0" algn="ctr">
                        <a:buNone/>
                      </a:pPr>
                      <a:r>
                        <a:rPr lang="en-US" sz="1800" b="0" i="0" u="none" strike="noStrike" noProof="0">
                          <a:effectLst/>
                        </a:rPr>
                        <a:t>Browse -&gt; upload mp3 file &gt; click Translate &gt; click 'download' icon</a:t>
                      </a:r>
                      <a:endParaRPr lang="en-US"/>
                    </a:p>
                  </a:txBody>
                  <a:tcPr marL="0" marR="0" marT="0" marB="0" anchor="ctr"/>
                </a:tc>
                <a:tc>
                  <a:txBody>
                    <a:bodyPr/>
                    <a:lstStyle/>
                    <a:p>
                      <a:pPr lvl="0" algn="ctr">
                        <a:buNone/>
                      </a:pPr>
                      <a:r>
                        <a:rPr lang="en-US" sz="1800" b="0" i="0" u="none" strike="noStrike" noProof="0">
                          <a:effectLst/>
                        </a:rPr>
                        <a:t>When download icon clicked, a .txt file should be generated.</a:t>
                      </a:r>
                      <a:endParaRPr lang="en-US"/>
                    </a:p>
                  </a:txBody>
                  <a:tcPr marL="0" marR="0" marT="0" marB="0" anchor="ctr"/>
                </a:tc>
                <a:tc>
                  <a:txBody>
                    <a:bodyPr/>
                    <a:lstStyle/>
                    <a:p>
                      <a:pPr lvl="0" algn="ctr">
                        <a:buNone/>
                      </a:pPr>
                      <a:r>
                        <a:rPr lang="en-US" sz="1800" b="0" i="0" u="none" strike="noStrike" noProof="0">
                          <a:effectLst/>
                        </a:rPr>
                        <a:t>When download icon is clicked, the .txt file is generated. </a:t>
                      </a:r>
                      <a:endParaRPr lang="en-US"/>
                    </a:p>
                  </a:txBody>
                  <a:tcPr marL="0" marR="0" marT="0" marB="0" anchor="ctr"/>
                </a:tc>
                <a:tc>
                  <a:txBody>
                    <a:bodyPr/>
                    <a:lstStyle/>
                    <a:p>
                      <a:pPr algn="ctr"/>
                      <a:r>
                        <a:rPr lang="en-US">
                          <a:solidFill>
                            <a:schemeClr val="tx1"/>
                          </a:solidFill>
                          <a:effectLst/>
                        </a:rPr>
                        <a:t>PASS</a:t>
                      </a:r>
                    </a:p>
                  </a:txBody>
                  <a:tcPr marL="0" marR="0" marT="0" marB="0" anchor="ctr"/>
                </a:tc>
                <a:extLst>
                  <a:ext uri="{0D108BD9-81ED-4DB2-BD59-A6C34878D82A}">
                    <a16:rowId xmlns:a16="http://schemas.microsoft.com/office/drawing/2014/main" val="3537154947"/>
                  </a:ext>
                </a:extLst>
              </a:tr>
            </a:tbl>
          </a:graphicData>
        </a:graphic>
      </p:graphicFrame>
      <p:sp>
        <p:nvSpPr>
          <p:cNvPr id="7" name="TextBox 6">
            <a:extLst>
              <a:ext uri="{FF2B5EF4-FFF2-40B4-BE49-F238E27FC236}">
                <a16:creationId xmlns:a16="http://schemas.microsoft.com/office/drawing/2014/main" id="{6F0E5A9E-BCF7-D0E4-C0AA-266047CBD8D6}"/>
              </a:ext>
            </a:extLst>
          </p:cNvPr>
          <p:cNvSpPr txBox="1"/>
          <p:nvPr/>
        </p:nvSpPr>
        <p:spPr>
          <a:xfrm>
            <a:off x="13779295" y="661219"/>
            <a:ext cx="53530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The User Story ID Number is our Jira Ticket ID</a:t>
            </a:r>
            <a:endParaRPr lang="en-US">
              <a:solidFill>
                <a:schemeClr val="bg1"/>
              </a:solidFill>
            </a:endParaRPr>
          </a:p>
        </p:txBody>
      </p:sp>
    </p:spTree>
    <p:extLst>
      <p:ext uri="{BB962C8B-B14F-4D97-AF65-F5344CB8AC3E}">
        <p14:creationId xmlns:p14="http://schemas.microsoft.com/office/powerpoint/2010/main" val="40404076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089559" y="-4188"/>
            <a:ext cx="15805214" cy="2950936"/>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Test Cases</a:t>
            </a:r>
          </a:p>
          <a:p>
            <a:pPr algn="ctr">
              <a:lnSpc>
                <a:spcPts val="12140"/>
              </a:lnSpc>
            </a:pP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graphicFrame>
        <p:nvGraphicFramePr>
          <p:cNvPr id="3" name="Table 2">
            <a:extLst>
              <a:ext uri="{FF2B5EF4-FFF2-40B4-BE49-F238E27FC236}">
                <a16:creationId xmlns:a16="http://schemas.microsoft.com/office/drawing/2014/main" id="{326D06D7-D810-78DB-1907-9BA750907DEF}"/>
              </a:ext>
            </a:extLst>
          </p:cNvPr>
          <p:cNvGraphicFramePr>
            <a:graphicFrameLocks noGrp="1"/>
          </p:cNvGraphicFramePr>
          <p:nvPr>
            <p:extLst>
              <p:ext uri="{D42A27DB-BD31-4B8C-83A1-F6EECF244321}">
                <p14:modId xmlns:p14="http://schemas.microsoft.com/office/powerpoint/2010/main" val="3849838613"/>
              </p:ext>
            </p:extLst>
          </p:nvPr>
        </p:nvGraphicFramePr>
        <p:xfrm>
          <a:off x="268940" y="1731309"/>
          <a:ext cx="17769942" cy="7416768"/>
        </p:xfrm>
        <a:graphic>
          <a:graphicData uri="http://schemas.openxmlformats.org/drawingml/2006/table">
            <a:tbl>
              <a:tblPr bandRow="1">
                <a:tableStyleId>{775DCB02-9BB8-47FD-8907-85C794F793BA}</a:tableStyleId>
              </a:tblPr>
              <a:tblGrid>
                <a:gridCol w="774066">
                  <a:extLst>
                    <a:ext uri="{9D8B030D-6E8A-4147-A177-3AD203B41FA5}">
                      <a16:colId xmlns:a16="http://schemas.microsoft.com/office/drawing/2014/main" val="2350257973"/>
                    </a:ext>
                  </a:extLst>
                </a:gridCol>
                <a:gridCol w="3397567">
                  <a:extLst>
                    <a:ext uri="{9D8B030D-6E8A-4147-A177-3AD203B41FA5}">
                      <a16:colId xmlns:a16="http://schemas.microsoft.com/office/drawing/2014/main" val="2529493629"/>
                    </a:ext>
                  </a:extLst>
                </a:gridCol>
                <a:gridCol w="1023127">
                  <a:extLst>
                    <a:ext uri="{9D8B030D-6E8A-4147-A177-3AD203B41FA5}">
                      <a16:colId xmlns:a16="http://schemas.microsoft.com/office/drawing/2014/main" val="4191621324"/>
                    </a:ext>
                  </a:extLst>
                </a:gridCol>
                <a:gridCol w="1988349">
                  <a:extLst>
                    <a:ext uri="{9D8B030D-6E8A-4147-A177-3AD203B41FA5}">
                      <a16:colId xmlns:a16="http://schemas.microsoft.com/office/drawing/2014/main" val="4282670485"/>
                    </a:ext>
                  </a:extLst>
                </a:gridCol>
                <a:gridCol w="3223828">
                  <a:extLst>
                    <a:ext uri="{9D8B030D-6E8A-4147-A177-3AD203B41FA5}">
                      <a16:colId xmlns:a16="http://schemas.microsoft.com/office/drawing/2014/main" val="3957514475"/>
                    </a:ext>
                  </a:extLst>
                </a:gridCol>
                <a:gridCol w="1733772">
                  <a:extLst>
                    <a:ext uri="{9D8B030D-6E8A-4147-A177-3AD203B41FA5}">
                      <a16:colId xmlns:a16="http://schemas.microsoft.com/office/drawing/2014/main" val="2713913269"/>
                    </a:ext>
                  </a:extLst>
                </a:gridCol>
                <a:gridCol w="2374437">
                  <a:extLst>
                    <a:ext uri="{9D8B030D-6E8A-4147-A177-3AD203B41FA5}">
                      <a16:colId xmlns:a16="http://schemas.microsoft.com/office/drawing/2014/main" val="2873977178"/>
                    </a:ext>
                  </a:extLst>
                </a:gridCol>
                <a:gridCol w="2447072">
                  <a:extLst>
                    <a:ext uri="{9D8B030D-6E8A-4147-A177-3AD203B41FA5}">
                      <a16:colId xmlns:a16="http://schemas.microsoft.com/office/drawing/2014/main" val="1401851469"/>
                    </a:ext>
                  </a:extLst>
                </a:gridCol>
                <a:gridCol w="807724">
                  <a:extLst>
                    <a:ext uri="{9D8B030D-6E8A-4147-A177-3AD203B41FA5}">
                      <a16:colId xmlns:a16="http://schemas.microsoft.com/office/drawing/2014/main" val="3355201330"/>
                    </a:ext>
                  </a:extLst>
                </a:gridCol>
              </a:tblGrid>
              <a:tr h="707380">
                <a:tc>
                  <a:txBody>
                    <a:bodyPr/>
                    <a:lstStyle/>
                    <a:p>
                      <a:pPr algn="ctr"/>
                      <a:r>
                        <a:rPr lang="en-US" sz="2000" b="1">
                          <a:effectLst/>
                        </a:rPr>
                        <a:t>User Key</a:t>
                      </a:r>
                    </a:p>
                  </a:txBody>
                  <a:tcPr marL="0" marR="0" marT="0" marB="0" anchor="ctr"/>
                </a:tc>
                <a:tc>
                  <a:txBody>
                    <a:bodyPr/>
                    <a:lstStyle/>
                    <a:p>
                      <a:pPr algn="ctr"/>
                      <a:r>
                        <a:rPr lang="en-US" sz="2000" b="1">
                          <a:effectLst/>
                        </a:rPr>
                        <a:t>User Story </a:t>
                      </a:r>
                    </a:p>
                  </a:txBody>
                  <a:tcPr marL="0" marR="0" marT="0" marB="0" anchor="ctr"/>
                </a:tc>
                <a:tc>
                  <a:txBody>
                    <a:bodyPr/>
                    <a:lstStyle/>
                    <a:p>
                      <a:pPr algn="ctr"/>
                      <a:r>
                        <a:rPr lang="en-US" sz="2000" b="1">
                          <a:effectLst/>
                        </a:rPr>
                        <a:t>Test Key</a:t>
                      </a:r>
                    </a:p>
                  </a:txBody>
                  <a:tcPr marL="0" marR="0" marT="0" marB="0" anchor="ctr"/>
                </a:tc>
                <a:tc>
                  <a:txBody>
                    <a:bodyPr/>
                    <a:lstStyle/>
                    <a:p>
                      <a:pPr algn="ctr"/>
                      <a:r>
                        <a:rPr lang="en-US" sz="2000" b="1">
                          <a:effectLst/>
                        </a:rPr>
                        <a:t>Test</a:t>
                      </a:r>
                    </a:p>
                  </a:txBody>
                  <a:tcPr marL="0" marR="0" marT="0" marB="0" anchor="ctr"/>
                </a:tc>
                <a:tc>
                  <a:txBody>
                    <a:bodyPr/>
                    <a:lstStyle/>
                    <a:p>
                      <a:pPr algn="ctr"/>
                      <a:r>
                        <a:rPr lang="en-US" sz="2000" b="1" err="1">
                          <a:effectLst/>
                        </a:rPr>
                        <a:t>SubTest</a:t>
                      </a:r>
                    </a:p>
                  </a:txBody>
                  <a:tcPr marL="0" marR="0" marT="0" marB="0" anchor="ctr"/>
                </a:tc>
                <a:tc>
                  <a:txBody>
                    <a:bodyPr/>
                    <a:lstStyle/>
                    <a:p>
                      <a:pPr algn="ctr"/>
                      <a:r>
                        <a:rPr lang="en-US" sz="2000" b="1">
                          <a:effectLst/>
                        </a:rPr>
                        <a:t>Test Steps</a:t>
                      </a:r>
                    </a:p>
                  </a:txBody>
                  <a:tcPr marL="0" marR="0" marT="0" marB="0" anchor="ctr"/>
                </a:tc>
                <a:tc>
                  <a:txBody>
                    <a:bodyPr/>
                    <a:lstStyle/>
                    <a:p>
                      <a:pPr algn="ctr"/>
                      <a:r>
                        <a:rPr lang="en-US" sz="2000" b="1">
                          <a:effectLst/>
                        </a:rPr>
                        <a:t>Expected Result</a:t>
                      </a:r>
                    </a:p>
                  </a:txBody>
                  <a:tcPr marL="0" marR="0" marT="0" marB="0" anchor="ctr"/>
                </a:tc>
                <a:tc>
                  <a:txBody>
                    <a:bodyPr/>
                    <a:lstStyle/>
                    <a:p>
                      <a:pPr algn="ctr"/>
                      <a:r>
                        <a:rPr lang="en-US" sz="2000" b="1">
                          <a:effectLst/>
                        </a:rPr>
                        <a:t>Actual Result</a:t>
                      </a:r>
                    </a:p>
                  </a:txBody>
                  <a:tcPr marL="0" marR="0" marT="0" marB="0" anchor="ctr"/>
                </a:tc>
                <a:tc>
                  <a:txBody>
                    <a:bodyPr/>
                    <a:lstStyle/>
                    <a:p>
                      <a:pPr algn="ctr"/>
                      <a:r>
                        <a:rPr lang="en-US" sz="2000" b="1">
                          <a:effectLst/>
                        </a:rPr>
                        <a:t>Pass/Fail</a:t>
                      </a:r>
                    </a:p>
                  </a:txBody>
                  <a:tcPr marL="0" marR="0" marT="0" marB="0" anchor="ctr"/>
                </a:tc>
                <a:extLst>
                  <a:ext uri="{0D108BD9-81ED-4DB2-BD59-A6C34878D82A}">
                    <a16:rowId xmlns:a16="http://schemas.microsoft.com/office/drawing/2014/main" val="4166831240"/>
                  </a:ext>
                </a:extLst>
              </a:tr>
              <a:tr h="3686952">
                <a:tc>
                  <a:txBody>
                    <a:bodyPr/>
                    <a:lstStyle/>
                    <a:p>
                      <a:pPr marL="0" lvl="0" indent="0" algn="ctr">
                        <a:buNone/>
                      </a:pPr>
                      <a:r>
                        <a:rPr lang="en-US" sz="1800" b="0" i="0" u="none" strike="noStrike" noProof="0">
                          <a:effectLst/>
                        </a:rPr>
                        <a:t>LTA-128</a:t>
                      </a:r>
                      <a:endParaRPr lang="en-US"/>
                    </a:p>
                  </a:txBody>
                  <a:tcPr marL="0" marR="0" marT="0" marB="0" anchor="ctr"/>
                </a:tc>
                <a:tc>
                  <a:txBody>
                    <a:bodyPr/>
                    <a:lstStyle/>
                    <a:p>
                      <a:pPr marL="0" lvl="0" indent="0" algn="ctr">
                        <a:buNone/>
                      </a:pPr>
                      <a:r>
                        <a:rPr lang="en-US" sz="1800" b="0" i="0" u="none" strike="noStrike" noProof="0">
                          <a:effectLst/>
                        </a:rPr>
                        <a:t>As a working professional, I want a "Download" button next to the translated text, so that I can download and save the translated content for future use.</a:t>
                      </a:r>
                      <a:endParaRPr lang="en-US"/>
                    </a:p>
                  </a:txBody>
                  <a:tcPr marL="0" marR="0" marT="0" marB="0" anchor="ctr"/>
                </a:tc>
                <a:tc>
                  <a:txBody>
                    <a:bodyPr/>
                    <a:lstStyle/>
                    <a:p>
                      <a:pPr marL="0" lvl="0" indent="0" algn="ctr">
                        <a:buNone/>
                      </a:pPr>
                      <a:r>
                        <a:rPr lang="en-US" sz="1800" b="0" i="0" u="none" strike="noStrike" noProof="0">
                          <a:effectLst/>
                        </a:rPr>
                        <a:t>LTA-170</a:t>
                      </a:r>
                      <a:endParaRPr lang="en-US"/>
                    </a:p>
                  </a:txBody>
                  <a:tcPr marL="0" marR="0" marT="0" marB="0" anchor="ctr"/>
                </a:tc>
                <a:tc>
                  <a:txBody>
                    <a:bodyPr/>
                    <a:lstStyle/>
                    <a:p>
                      <a:pPr marL="0" lvl="0" indent="0" algn="ctr">
                        <a:buNone/>
                      </a:pPr>
                      <a:r>
                        <a:rPr lang="en-US" sz="1800" b="0" i="0" u="none" strike="noStrike" noProof="0">
                          <a:effectLst/>
                        </a:rPr>
                        <a:t>Verify "Download" Button Functionality</a:t>
                      </a:r>
                      <a:endParaRPr lang="en-US"/>
                    </a:p>
                  </a:txBody>
                  <a:tcPr marL="0" marR="0" marT="0" marB="0" anchor="ctr"/>
                </a:tc>
                <a:tc>
                  <a:txBody>
                    <a:bodyPr/>
                    <a:lstStyle/>
                    <a:p>
                      <a:pPr lvl="0" algn="ctr">
                        <a:lnSpc>
                          <a:spcPct val="100000"/>
                        </a:lnSpc>
                        <a:spcBef>
                          <a:spcPts val="0"/>
                        </a:spcBef>
                        <a:spcAft>
                          <a:spcPts val="0"/>
                        </a:spcAft>
                        <a:buNone/>
                      </a:pPr>
                      <a:r>
                        <a:rPr lang="en-US" sz="1800" b="0" i="0" u="none" strike="noStrike" noProof="0">
                          <a:effectLst/>
                        </a:rPr>
                        <a:t>Ensure the "Download" button is displayed next to the translated text.</a:t>
                      </a:r>
                      <a:endParaRPr lang="en-US"/>
                    </a:p>
                    <a:p>
                      <a:pPr lvl="0" algn="ctr">
                        <a:lnSpc>
                          <a:spcPct val="100000"/>
                        </a:lnSpc>
                        <a:spcBef>
                          <a:spcPts val="0"/>
                        </a:spcBef>
                        <a:spcAft>
                          <a:spcPts val="0"/>
                        </a:spcAft>
                        <a:buNone/>
                      </a:pPr>
                      <a:endParaRPr lang="en-US"/>
                    </a:p>
                    <a:p>
                      <a:pPr lvl="0" algn="ctr">
                        <a:lnSpc>
                          <a:spcPct val="100000"/>
                        </a:lnSpc>
                        <a:spcBef>
                          <a:spcPts val="0"/>
                        </a:spcBef>
                        <a:spcAft>
                          <a:spcPts val="0"/>
                        </a:spcAft>
                        <a:buNone/>
                      </a:pPr>
                      <a:r>
                        <a:rPr lang="en-US" sz="1800" b="0" i="0" u="none" strike="noStrike" noProof="0">
                          <a:effectLst/>
                        </a:rPr>
                        <a:t>Verify that clicking the "Download" button triggers the download of the translated content.</a:t>
                      </a:r>
                      <a:endParaRPr lang="en-US"/>
                    </a:p>
                    <a:p>
                      <a:pPr lvl="0" algn="ctr">
                        <a:lnSpc>
                          <a:spcPct val="100000"/>
                        </a:lnSpc>
                        <a:spcBef>
                          <a:spcPts val="0"/>
                        </a:spcBef>
                        <a:spcAft>
                          <a:spcPts val="0"/>
                        </a:spcAft>
                        <a:buNone/>
                      </a:pPr>
                      <a:endParaRPr lang="en-US"/>
                    </a:p>
                    <a:p>
                      <a:pPr marL="0" lvl="0" indent="0" algn="ctr">
                        <a:lnSpc>
                          <a:spcPct val="100000"/>
                        </a:lnSpc>
                        <a:spcBef>
                          <a:spcPts val="0"/>
                        </a:spcBef>
                        <a:spcAft>
                          <a:spcPts val="0"/>
                        </a:spcAft>
                        <a:buNone/>
                      </a:pPr>
                      <a:r>
                        <a:rPr lang="en-US" sz="1800" b="0" i="0" u="none" strike="noStrike" noProof="0">
                          <a:effectLst/>
                        </a:rPr>
                        <a:t>Check that the downloaded content matches the translated text exactly.</a:t>
                      </a:r>
                      <a:endParaRPr lang="en-US"/>
                    </a:p>
                  </a:txBody>
                  <a:tcPr marL="0" marR="0" marT="0" marB="0" anchor="ctr"/>
                </a:tc>
                <a:tc>
                  <a:txBody>
                    <a:bodyPr/>
                    <a:lstStyle/>
                    <a:p>
                      <a:pPr marL="0" lvl="0" indent="0" algn="ctr">
                        <a:buNone/>
                      </a:pPr>
                      <a:r>
                        <a:rPr lang="en-US" sz="1800" b="0" i="0" u="none" strike="noStrike" noProof="0">
                          <a:effectLst/>
                        </a:rPr>
                        <a:t>Browse -&gt; upload mp3 file &gt; click Translate &gt; click 'download' icon &gt; open the downloaded .txt file</a:t>
                      </a:r>
                      <a:endParaRPr lang="en-US"/>
                    </a:p>
                  </a:txBody>
                  <a:tcPr marL="0" marR="0" marT="0" marB="0" anchor="ctr"/>
                </a:tc>
                <a:tc>
                  <a:txBody>
                    <a:bodyPr/>
                    <a:lstStyle/>
                    <a:p>
                      <a:pPr marL="0" lvl="0" indent="0" algn="ctr">
                        <a:lnSpc>
                          <a:spcPct val="100000"/>
                        </a:lnSpc>
                        <a:spcBef>
                          <a:spcPts val="0"/>
                        </a:spcBef>
                        <a:spcAft>
                          <a:spcPts val="0"/>
                        </a:spcAft>
                        <a:buNone/>
                      </a:pPr>
                      <a:r>
                        <a:rPr lang="en-US" sz="1800" b="0" i="0" u="none" strike="noStrike" noProof="0">
                          <a:effectLst/>
                        </a:rPr>
                        <a:t>The .txt file should contain both the transcribed and translated text.</a:t>
                      </a:r>
                      <a:endParaRPr lang="en-US"/>
                    </a:p>
                  </a:txBody>
                  <a:tcPr marL="0" marR="0" marT="0" marB="0" anchor="ctr"/>
                </a:tc>
                <a:tc>
                  <a:txBody>
                    <a:bodyPr/>
                    <a:lstStyle/>
                    <a:p>
                      <a:pPr marL="0" lvl="0" indent="0" algn="ctr">
                        <a:lnSpc>
                          <a:spcPct val="100000"/>
                        </a:lnSpc>
                        <a:spcBef>
                          <a:spcPts val="0"/>
                        </a:spcBef>
                        <a:spcAft>
                          <a:spcPts val="0"/>
                        </a:spcAft>
                        <a:buNone/>
                      </a:pPr>
                      <a:r>
                        <a:rPr lang="en-US" sz="1800" b="0" i="0" u="none" strike="noStrike" noProof="0">
                          <a:effectLst/>
                        </a:rPr>
                        <a:t>The .txt contains both text as expected.</a:t>
                      </a:r>
                      <a:endParaRPr lang="en-US"/>
                    </a:p>
                  </a:txBody>
                  <a:tcPr marL="0" marR="0" marT="0" marB="0" anchor="ctr"/>
                </a:tc>
                <a:tc>
                  <a:txBody>
                    <a:bodyPr/>
                    <a:lstStyle/>
                    <a:p>
                      <a:pPr lvl="0" algn="ctr">
                        <a:buNone/>
                      </a:pPr>
                      <a:r>
                        <a:rPr lang="en-US" b="0">
                          <a:solidFill>
                            <a:schemeClr val="tx1"/>
                          </a:solidFill>
                          <a:effectLst/>
                        </a:rPr>
                        <a:t>PASS</a:t>
                      </a:r>
                      <a:endParaRPr lang="en-US" b="0">
                        <a:solidFill>
                          <a:schemeClr val="tx1"/>
                        </a:solidFill>
                      </a:endParaRPr>
                    </a:p>
                  </a:txBody>
                  <a:tcPr marL="0" marR="0" marT="0" marB="0" anchor="ctr"/>
                </a:tc>
                <a:extLst>
                  <a:ext uri="{0D108BD9-81ED-4DB2-BD59-A6C34878D82A}">
                    <a16:rowId xmlns:a16="http://schemas.microsoft.com/office/drawing/2014/main" val="1247497464"/>
                  </a:ext>
                </a:extLst>
              </a:tr>
              <a:tr h="3022436">
                <a:tc>
                  <a:txBody>
                    <a:bodyPr/>
                    <a:lstStyle/>
                    <a:p>
                      <a:pPr lvl="0" algn="ctr">
                        <a:buNone/>
                      </a:pPr>
                      <a:r>
                        <a:rPr lang="en-US" sz="1800" b="0" i="0" u="none" strike="noStrike" noProof="0">
                          <a:effectLst/>
                          <a:latin typeface="Calibri"/>
                        </a:rPr>
                        <a:t>LTA-149</a:t>
                      </a:r>
                      <a:endParaRPr lang="en-US"/>
                    </a:p>
                  </a:txBody>
                  <a:tcPr marL="0" marR="0" marT="0" marB="0" anchor="ctr"/>
                </a:tc>
                <a:tc>
                  <a:txBody>
                    <a:bodyPr/>
                    <a:lstStyle/>
                    <a:p>
                      <a:pPr lvl="0" algn="ctr">
                        <a:buNone/>
                      </a:pPr>
                      <a:r>
                        <a:rPr lang="en-US" sz="1800" b="0" i="0" u="none" strike="noStrike" noProof="0">
                          <a:effectLst/>
                          <a:latin typeface="Calibri"/>
                        </a:rPr>
                        <a:t>As a team member, I would update the wiki page with our current deliverable so that customers can checkout our current progress for this sprint</a:t>
                      </a:r>
                      <a:endParaRPr lang="en-US"/>
                    </a:p>
                  </a:txBody>
                  <a:tcPr marL="0" marR="0" marT="0" marB="0" anchor="ctr"/>
                </a:tc>
                <a:tc>
                  <a:txBody>
                    <a:bodyPr/>
                    <a:lstStyle/>
                    <a:p>
                      <a:pPr lvl="0" algn="ctr">
                        <a:buNone/>
                      </a:pPr>
                      <a:r>
                        <a:rPr lang="en-US" sz="1800" b="0" i="0" u="none" strike="noStrike" noProof="0">
                          <a:effectLst/>
                          <a:latin typeface="Calibri"/>
                        </a:rPr>
                        <a:t>LTA-173</a:t>
                      </a:r>
                      <a:endParaRPr lang="en-US"/>
                    </a:p>
                  </a:txBody>
                  <a:tcPr marL="0" marR="0" marT="0" marB="0" anchor="ctr"/>
                </a:tc>
                <a:tc>
                  <a:txBody>
                    <a:bodyPr/>
                    <a:lstStyle/>
                    <a:p>
                      <a:pPr lvl="0" algn="ctr">
                        <a:buNone/>
                      </a:pPr>
                      <a:r>
                        <a:rPr lang="en-US" sz="1800" b="0" i="0" u="none" strike="noStrike" noProof="0">
                          <a:effectLst/>
                          <a:latin typeface="Calibri"/>
                        </a:rPr>
                        <a:t>Check updated wiki page</a:t>
                      </a:r>
                      <a:endParaRPr lang="en-US"/>
                    </a:p>
                  </a:txBody>
                  <a:tcPr marL="0" marR="0" marT="0" marB="0" anchor="ctr"/>
                </a:tc>
                <a:tc>
                  <a:txBody>
                    <a:bodyPr/>
                    <a:lstStyle/>
                    <a:p>
                      <a:pPr lvl="0" algn="ctr">
                        <a:lnSpc>
                          <a:spcPct val="100000"/>
                        </a:lnSpc>
                        <a:spcBef>
                          <a:spcPts val="0"/>
                        </a:spcBef>
                        <a:spcAft>
                          <a:spcPts val="0"/>
                        </a:spcAft>
                        <a:buNone/>
                      </a:pPr>
                      <a:r>
                        <a:rPr lang="en-US" sz="1800" b="0" i="0" u="none" strike="noStrike" noProof="0">
                          <a:effectLst/>
                          <a:latin typeface="Calibri"/>
                        </a:rPr>
                        <a:t>Test all updated links and if able to download in the required formats such as .</a:t>
                      </a:r>
                      <a:r>
                        <a:rPr lang="en-US" sz="1800" b="0" i="0" u="none" strike="noStrike" noProof="0" err="1">
                          <a:effectLst/>
                          <a:latin typeface="Calibri"/>
                        </a:rPr>
                        <a:t>xslx</a:t>
                      </a:r>
                      <a:r>
                        <a:rPr lang="en-US" sz="1800" b="0" i="0" u="none" strike="noStrike" noProof="0">
                          <a:effectLst/>
                          <a:latin typeface="Calibri"/>
                        </a:rPr>
                        <a:t>, .docs and .mp4</a:t>
                      </a:r>
                      <a:endParaRPr lang="en-US"/>
                    </a:p>
                  </a:txBody>
                  <a:tcPr marL="0" marR="0" marT="0" marB="0" anchor="ctr"/>
                </a:tc>
                <a:tc>
                  <a:txBody>
                    <a:bodyPr/>
                    <a:lstStyle/>
                    <a:p>
                      <a:pPr lvl="0" algn="ctr">
                        <a:buNone/>
                      </a:pPr>
                      <a:r>
                        <a:rPr lang="en-US" sz="1800" b="0" i="0" u="none" strike="noStrike" noProof="0">
                          <a:effectLst/>
                          <a:latin typeface="Calibri"/>
                        </a:rPr>
                        <a:t>Wiki link -&gt; click all updated links</a:t>
                      </a:r>
                      <a:endParaRPr lang="en-US"/>
                    </a:p>
                  </a:txBody>
                  <a:tcPr marL="0" marR="0" marT="0" marB="0" anchor="ctr"/>
                </a:tc>
                <a:tc>
                  <a:txBody>
                    <a:bodyPr/>
                    <a:lstStyle/>
                    <a:p>
                      <a:pPr lvl="0" algn="ctr">
                        <a:buNone/>
                      </a:pPr>
                      <a:r>
                        <a:rPr lang="en-US" sz="1800" b="0" i="0" u="none" strike="noStrike" noProof="0">
                          <a:effectLst/>
                          <a:latin typeface="Calibri"/>
                        </a:rPr>
                        <a:t>All links should allow function as required.</a:t>
                      </a:r>
                      <a:endParaRPr lang="en-US">
                        <a:latin typeface="Calibri"/>
                      </a:endParaRPr>
                    </a:p>
                  </a:txBody>
                  <a:tcPr marL="0" marR="0" marT="0" marB="0" anchor="ctr"/>
                </a:tc>
                <a:tc>
                  <a:txBody>
                    <a:bodyPr/>
                    <a:lstStyle/>
                    <a:p>
                      <a:pPr lvl="0" algn="ctr">
                        <a:buNone/>
                      </a:pPr>
                      <a:r>
                        <a:rPr lang="en-US" sz="1800" b="0" i="0" u="none" strike="noStrike" noProof="0">
                          <a:effectLst/>
                          <a:latin typeface="Calibri"/>
                        </a:rPr>
                        <a:t>All links are functioning as expected. </a:t>
                      </a:r>
                      <a:endParaRPr lang="en-US">
                        <a:latin typeface="Calibri"/>
                      </a:endParaRPr>
                    </a:p>
                  </a:txBody>
                  <a:tcPr marL="0" marR="0" marT="0" marB="0" anchor="ctr"/>
                </a:tc>
                <a:tc>
                  <a:txBody>
                    <a:bodyPr/>
                    <a:lstStyle/>
                    <a:p>
                      <a:pPr algn="ctr"/>
                      <a:r>
                        <a:rPr lang="en-US" b="0">
                          <a:solidFill>
                            <a:schemeClr val="tx1"/>
                          </a:solidFill>
                          <a:effectLst/>
                        </a:rPr>
                        <a:t>PASS</a:t>
                      </a:r>
                    </a:p>
                  </a:txBody>
                  <a:tcPr marL="0" marR="0" marT="0" marB="0" anchor="ctr"/>
                </a:tc>
                <a:extLst>
                  <a:ext uri="{0D108BD9-81ED-4DB2-BD59-A6C34878D82A}">
                    <a16:rowId xmlns:a16="http://schemas.microsoft.com/office/drawing/2014/main" val="3537154947"/>
                  </a:ext>
                </a:extLst>
              </a:tr>
            </a:tbl>
          </a:graphicData>
        </a:graphic>
      </p:graphicFrame>
      <p:sp>
        <p:nvSpPr>
          <p:cNvPr id="7" name="TextBox 6">
            <a:extLst>
              <a:ext uri="{FF2B5EF4-FFF2-40B4-BE49-F238E27FC236}">
                <a16:creationId xmlns:a16="http://schemas.microsoft.com/office/drawing/2014/main" id="{6F0E5A9E-BCF7-D0E4-C0AA-266047CBD8D6}"/>
              </a:ext>
            </a:extLst>
          </p:cNvPr>
          <p:cNvSpPr txBox="1"/>
          <p:nvPr/>
        </p:nvSpPr>
        <p:spPr>
          <a:xfrm>
            <a:off x="13779295" y="661219"/>
            <a:ext cx="53530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The User Story ID Number is our Jira Ticket ID</a:t>
            </a:r>
            <a:endParaRPr lang="en-US">
              <a:solidFill>
                <a:schemeClr val="bg1"/>
              </a:solidFill>
            </a:endParaRPr>
          </a:p>
        </p:txBody>
      </p:sp>
    </p:spTree>
    <p:extLst>
      <p:ext uri="{BB962C8B-B14F-4D97-AF65-F5344CB8AC3E}">
        <p14:creationId xmlns:p14="http://schemas.microsoft.com/office/powerpoint/2010/main" val="31218401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089559" y="-4188"/>
            <a:ext cx="15805214" cy="2950936"/>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Test Cases</a:t>
            </a:r>
          </a:p>
          <a:p>
            <a:pPr algn="ctr">
              <a:lnSpc>
                <a:spcPts val="12140"/>
              </a:lnSpc>
            </a:pP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graphicFrame>
        <p:nvGraphicFramePr>
          <p:cNvPr id="3" name="Table 2">
            <a:extLst>
              <a:ext uri="{FF2B5EF4-FFF2-40B4-BE49-F238E27FC236}">
                <a16:creationId xmlns:a16="http://schemas.microsoft.com/office/drawing/2014/main" id="{326D06D7-D810-78DB-1907-9BA750907DEF}"/>
              </a:ext>
            </a:extLst>
          </p:cNvPr>
          <p:cNvGraphicFramePr>
            <a:graphicFrameLocks noGrp="1"/>
          </p:cNvGraphicFramePr>
          <p:nvPr>
            <p:extLst>
              <p:ext uri="{D42A27DB-BD31-4B8C-83A1-F6EECF244321}">
                <p14:modId xmlns:p14="http://schemas.microsoft.com/office/powerpoint/2010/main" val="2629027272"/>
              </p:ext>
            </p:extLst>
          </p:nvPr>
        </p:nvGraphicFramePr>
        <p:xfrm>
          <a:off x="268940" y="1731309"/>
          <a:ext cx="17769940" cy="7686172"/>
        </p:xfrm>
        <a:graphic>
          <a:graphicData uri="http://schemas.openxmlformats.org/drawingml/2006/table">
            <a:tbl>
              <a:tblPr bandRow="1">
                <a:tableStyleId>{775DCB02-9BB8-47FD-8907-85C794F793BA}</a:tableStyleId>
              </a:tblPr>
              <a:tblGrid>
                <a:gridCol w="774066">
                  <a:extLst>
                    <a:ext uri="{9D8B030D-6E8A-4147-A177-3AD203B41FA5}">
                      <a16:colId xmlns:a16="http://schemas.microsoft.com/office/drawing/2014/main" val="2350257973"/>
                    </a:ext>
                  </a:extLst>
                </a:gridCol>
                <a:gridCol w="3397567">
                  <a:extLst>
                    <a:ext uri="{9D8B030D-6E8A-4147-A177-3AD203B41FA5}">
                      <a16:colId xmlns:a16="http://schemas.microsoft.com/office/drawing/2014/main" val="2529493629"/>
                    </a:ext>
                  </a:extLst>
                </a:gridCol>
                <a:gridCol w="1023127">
                  <a:extLst>
                    <a:ext uri="{9D8B030D-6E8A-4147-A177-3AD203B41FA5}">
                      <a16:colId xmlns:a16="http://schemas.microsoft.com/office/drawing/2014/main" val="4191621324"/>
                    </a:ext>
                  </a:extLst>
                </a:gridCol>
                <a:gridCol w="1988349">
                  <a:extLst>
                    <a:ext uri="{9D8B030D-6E8A-4147-A177-3AD203B41FA5}">
                      <a16:colId xmlns:a16="http://schemas.microsoft.com/office/drawing/2014/main" val="4282670485"/>
                    </a:ext>
                  </a:extLst>
                </a:gridCol>
                <a:gridCol w="3223828">
                  <a:extLst>
                    <a:ext uri="{9D8B030D-6E8A-4147-A177-3AD203B41FA5}">
                      <a16:colId xmlns:a16="http://schemas.microsoft.com/office/drawing/2014/main" val="3957514475"/>
                    </a:ext>
                  </a:extLst>
                </a:gridCol>
                <a:gridCol w="1733770">
                  <a:extLst>
                    <a:ext uri="{9D8B030D-6E8A-4147-A177-3AD203B41FA5}">
                      <a16:colId xmlns:a16="http://schemas.microsoft.com/office/drawing/2014/main" val="2713913269"/>
                    </a:ext>
                  </a:extLst>
                </a:gridCol>
                <a:gridCol w="2374437">
                  <a:extLst>
                    <a:ext uri="{9D8B030D-6E8A-4147-A177-3AD203B41FA5}">
                      <a16:colId xmlns:a16="http://schemas.microsoft.com/office/drawing/2014/main" val="2873977178"/>
                    </a:ext>
                  </a:extLst>
                </a:gridCol>
                <a:gridCol w="2447072">
                  <a:extLst>
                    <a:ext uri="{9D8B030D-6E8A-4147-A177-3AD203B41FA5}">
                      <a16:colId xmlns:a16="http://schemas.microsoft.com/office/drawing/2014/main" val="1401851469"/>
                    </a:ext>
                  </a:extLst>
                </a:gridCol>
                <a:gridCol w="807724">
                  <a:extLst>
                    <a:ext uri="{9D8B030D-6E8A-4147-A177-3AD203B41FA5}">
                      <a16:colId xmlns:a16="http://schemas.microsoft.com/office/drawing/2014/main" val="3355201330"/>
                    </a:ext>
                  </a:extLst>
                </a:gridCol>
              </a:tblGrid>
              <a:tr h="707380">
                <a:tc>
                  <a:txBody>
                    <a:bodyPr/>
                    <a:lstStyle/>
                    <a:p>
                      <a:pPr algn="ctr"/>
                      <a:r>
                        <a:rPr lang="en-US" sz="2000" b="1">
                          <a:effectLst/>
                        </a:rPr>
                        <a:t>User Key</a:t>
                      </a:r>
                    </a:p>
                  </a:txBody>
                  <a:tcPr marL="0" marR="0" marT="0" marB="0" anchor="ctr"/>
                </a:tc>
                <a:tc>
                  <a:txBody>
                    <a:bodyPr/>
                    <a:lstStyle/>
                    <a:p>
                      <a:pPr algn="ctr"/>
                      <a:r>
                        <a:rPr lang="en-US" sz="2000" b="1">
                          <a:effectLst/>
                        </a:rPr>
                        <a:t>User Story </a:t>
                      </a:r>
                    </a:p>
                  </a:txBody>
                  <a:tcPr marL="0" marR="0" marT="0" marB="0" anchor="ctr"/>
                </a:tc>
                <a:tc>
                  <a:txBody>
                    <a:bodyPr/>
                    <a:lstStyle/>
                    <a:p>
                      <a:pPr algn="ctr"/>
                      <a:r>
                        <a:rPr lang="en-US" sz="2000" b="1">
                          <a:effectLst/>
                        </a:rPr>
                        <a:t>Test Key</a:t>
                      </a:r>
                    </a:p>
                  </a:txBody>
                  <a:tcPr marL="0" marR="0" marT="0" marB="0" anchor="ctr"/>
                </a:tc>
                <a:tc>
                  <a:txBody>
                    <a:bodyPr/>
                    <a:lstStyle/>
                    <a:p>
                      <a:pPr algn="ctr"/>
                      <a:r>
                        <a:rPr lang="en-US" sz="2000" b="1">
                          <a:effectLst/>
                        </a:rPr>
                        <a:t>Test</a:t>
                      </a:r>
                    </a:p>
                  </a:txBody>
                  <a:tcPr marL="0" marR="0" marT="0" marB="0" anchor="ctr"/>
                </a:tc>
                <a:tc>
                  <a:txBody>
                    <a:bodyPr/>
                    <a:lstStyle/>
                    <a:p>
                      <a:pPr algn="ctr"/>
                      <a:r>
                        <a:rPr lang="en-US" sz="2000" b="1" err="1">
                          <a:effectLst/>
                        </a:rPr>
                        <a:t>SubTest</a:t>
                      </a:r>
                    </a:p>
                  </a:txBody>
                  <a:tcPr marL="0" marR="0" marT="0" marB="0" anchor="ctr"/>
                </a:tc>
                <a:tc>
                  <a:txBody>
                    <a:bodyPr/>
                    <a:lstStyle/>
                    <a:p>
                      <a:pPr algn="ctr"/>
                      <a:r>
                        <a:rPr lang="en-US" sz="2000" b="1">
                          <a:effectLst/>
                        </a:rPr>
                        <a:t>Test Steps</a:t>
                      </a:r>
                    </a:p>
                  </a:txBody>
                  <a:tcPr marL="0" marR="0" marT="0" marB="0" anchor="ctr"/>
                </a:tc>
                <a:tc>
                  <a:txBody>
                    <a:bodyPr/>
                    <a:lstStyle/>
                    <a:p>
                      <a:pPr algn="ctr"/>
                      <a:r>
                        <a:rPr lang="en-US" sz="2000" b="1">
                          <a:effectLst/>
                        </a:rPr>
                        <a:t>Expected Result</a:t>
                      </a:r>
                    </a:p>
                  </a:txBody>
                  <a:tcPr marL="0" marR="0" marT="0" marB="0" anchor="ctr"/>
                </a:tc>
                <a:tc>
                  <a:txBody>
                    <a:bodyPr/>
                    <a:lstStyle/>
                    <a:p>
                      <a:pPr algn="ctr"/>
                      <a:r>
                        <a:rPr lang="en-US" sz="2000" b="1">
                          <a:effectLst/>
                        </a:rPr>
                        <a:t>Actual Result</a:t>
                      </a:r>
                    </a:p>
                  </a:txBody>
                  <a:tcPr marL="0" marR="0" marT="0" marB="0" anchor="ctr"/>
                </a:tc>
                <a:tc>
                  <a:txBody>
                    <a:bodyPr/>
                    <a:lstStyle/>
                    <a:p>
                      <a:pPr algn="ctr"/>
                      <a:r>
                        <a:rPr lang="en-US" sz="2000" b="1">
                          <a:effectLst/>
                        </a:rPr>
                        <a:t>Pass/Fail</a:t>
                      </a:r>
                    </a:p>
                  </a:txBody>
                  <a:tcPr marL="0" marR="0" marT="0" marB="0" anchor="ctr"/>
                </a:tc>
                <a:extLst>
                  <a:ext uri="{0D108BD9-81ED-4DB2-BD59-A6C34878D82A}">
                    <a16:rowId xmlns:a16="http://schemas.microsoft.com/office/drawing/2014/main" val="4166831240"/>
                  </a:ext>
                </a:extLst>
              </a:tr>
              <a:tr h="3686952">
                <a:tc>
                  <a:txBody>
                    <a:bodyPr/>
                    <a:lstStyle/>
                    <a:p>
                      <a:pPr marL="0" lvl="0" indent="0" algn="ctr">
                        <a:buNone/>
                      </a:pPr>
                      <a:r>
                        <a:rPr lang="en-US" sz="1800" b="0" i="0" u="none" strike="noStrike" noProof="0">
                          <a:effectLst/>
                          <a:latin typeface="Calibri"/>
                        </a:rPr>
                        <a:t>LTA-137</a:t>
                      </a:r>
                      <a:endParaRPr lang="en-US"/>
                    </a:p>
                  </a:txBody>
                  <a:tcPr marL="0" marR="0" marT="0" marB="0" anchor="ctr"/>
                </a:tc>
                <a:tc>
                  <a:txBody>
                    <a:bodyPr/>
                    <a:lstStyle/>
                    <a:p>
                      <a:pPr marL="0" lvl="0" indent="0" algn="ctr">
                        <a:buNone/>
                      </a:pPr>
                      <a:r>
                        <a:rPr lang="en-US" sz="1800" b="0" i="0" u="none" strike="noStrike" noProof="0">
                          <a:effectLst/>
                          <a:latin typeface="Calibri"/>
                        </a:rPr>
                        <a:t>As a frequent user, I want to access my profile and settings through dropdown menus on the right side of the header, so that I can manage my account and customize my preferences easily.</a:t>
                      </a:r>
                      <a:endParaRPr lang="en-US">
                        <a:latin typeface="Calibri"/>
                      </a:endParaRPr>
                    </a:p>
                  </a:txBody>
                  <a:tcPr marL="0" marR="0" marT="0" marB="0" anchor="ctr"/>
                </a:tc>
                <a:tc>
                  <a:txBody>
                    <a:bodyPr/>
                    <a:lstStyle/>
                    <a:p>
                      <a:pPr marL="0" lvl="0" indent="0" algn="ctr">
                        <a:buNone/>
                      </a:pPr>
                      <a:r>
                        <a:rPr lang="en-US" sz="1800" b="0" i="0" u="none" strike="noStrike" noProof="0">
                          <a:effectLst/>
                          <a:latin typeface="Calibri"/>
                        </a:rPr>
                        <a:t>LTA-168</a:t>
                      </a:r>
                      <a:endParaRPr lang="en-US"/>
                    </a:p>
                  </a:txBody>
                  <a:tcPr marL="0" marR="0" marT="0" marB="0" anchor="ctr"/>
                </a:tc>
                <a:tc>
                  <a:txBody>
                    <a:bodyPr/>
                    <a:lstStyle/>
                    <a:p>
                      <a:pPr marL="0" lvl="0" indent="0" algn="ctr">
                        <a:buNone/>
                      </a:pPr>
                      <a:r>
                        <a:rPr lang="en-US" sz="1800" b="0" i="0" u="none" strike="noStrike" noProof="0">
                          <a:effectLst/>
                          <a:latin typeface="Calibri"/>
                        </a:rPr>
                        <a:t>Verify Profile and Settings Dropdown Menus</a:t>
                      </a:r>
                      <a:endParaRPr lang="en-US"/>
                    </a:p>
                  </a:txBody>
                  <a:tcPr marL="0" marR="0" marT="0" marB="0" anchor="ctr"/>
                </a:tc>
                <a:tc>
                  <a:txBody>
                    <a:bodyPr/>
                    <a:lstStyle/>
                    <a:p>
                      <a:pPr lvl="0" algn="ctr">
                        <a:lnSpc>
                          <a:spcPct val="100000"/>
                        </a:lnSpc>
                        <a:spcBef>
                          <a:spcPts val="0"/>
                        </a:spcBef>
                        <a:spcAft>
                          <a:spcPts val="0"/>
                        </a:spcAft>
                        <a:buNone/>
                      </a:pPr>
                      <a:r>
                        <a:rPr lang="en-US" sz="1800" b="0" i="0" u="none" strike="noStrike" noProof="0">
                          <a:effectLst/>
                          <a:latin typeface="Calibri"/>
                        </a:rPr>
                        <a:t>Ensure the "My Profile" dropdown is available on the right side, providing access to user profile details.</a:t>
                      </a:r>
                      <a:endParaRPr lang="en-US">
                        <a:latin typeface="Calibri"/>
                      </a:endParaRPr>
                    </a:p>
                    <a:p>
                      <a:pPr lvl="0" algn="ctr">
                        <a:lnSpc>
                          <a:spcPct val="100000"/>
                        </a:lnSpc>
                        <a:spcBef>
                          <a:spcPts val="0"/>
                        </a:spcBef>
                        <a:spcAft>
                          <a:spcPts val="0"/>
                        </a:spcAft>
                        <a:buNone/>
                      </a:pPr>
                      <a:endParaRPr lang="en-US"/>
                    </a:p>
                    <a:p>
                      <a:pPr lvl="0" algn="ctr">
                        <a:lnSpc>
                          <a:spcPct val="100000"/>
                        </a:lnSpc>
                        <a:spcBef>
                          <a:spcPts val="0"/>
                        </a:spcBef>
                        <a:spcAft>
                          <a:spcPts val="0"/>
                        </a:spcAft>
                        <a:buNone/>
                      </a:pPr>
                      <a:r>
                        <a:rPr lang="en-US" sz="1800" b="0" i="0" u="none" strike="noStrike" noProof="0">
                          <a:effectLst/>
                          <a:latin typeface="Calibri"/>
                        </a:rPr>
                        <a:t>Verify the "Settings" dropdown is present on the right side, offering options such as language and theme settings.</a:t>
                      </a:r>
                      <a:endParaRPr lang="en-US">
                        <a:latin typeface="Calibri"/>
                      </a:endParaRPr>
                    </a:p>
                    <a:p>
                      <a:pPr lvl="0" algn="ctr">
                        <a:lnSpc>
                          <a:spcPct val="100000"/>
                        </a:lnSpc>
                        <a:spcBef>
                          <a:spcPts val="0"/>
                        </a:spcBef>
                        <a:spcAft>
                          <a:spcPts val="0"/>
                        </a:spcAft>
                        <a:buNone/>
                      </a:pPr>
                      <a:endParaRPr lang="en-US"/>
                    </a:p>
                    <a:p>
                      <a:pPr lvl="0" algn="ctr">
                        <a:lnSpc>
                          <a:spcPct val="100000"/>
                        </a:lnSpc>
                        <a:spcBef>
                          <a:spcPts val="0"/>
                        </a:spcBef>
                        <a:spcAft>
                          <a:spcPts val="0"/>
                        </a:spcAft>
                        <a:buNone/>
                      </a:pPr>
                      <a:r>
                        <a:rPr lang="en-US" sz="1800" b="0" i="0" u="none" strike="noStrike" noProof="0">
                          <a:effectLst/>
                          <a:latin typeface="Calibri"/>
                        </a:rPr>
                        <a:t>Confirm that dropdown menus expand when clicked and collapse when not in use.</a:t>
                      </a:r>
                      <a:endParaRPr lang="en-US">
                        <a:latin typeface="Calibri"/>
                      </a:endParaRPr>
                    </a:p>
                  </a:txBody>
                  <a:tcPr marL="0" marR="0" marT="0" marB="0" anchor="ctr"/>
                </a:tc>
                <a:tc>
                  <a:txBody>
                    <a:bodyPr/>
                    <a:lstStyle/>
                    <a:p>
                      <a:pPr lvl="0" algn="ctr">
                        <a:lnSpc>
                          <a:spcPct val="100000"/>
                        </a:lnSpc>
                        <a:spcBef>
                          <a:spcPts val="0"/>
                        </a:spcBef>
                        <a:spcAft>
                          <a:spcPts val="0"/>
                        </a:spcAft>
                        <a:buNone/>
                      </a:pPr>
                      <a:r>
                        <a:rPr lang="en-US" sz="1800" b="0" i="0" u="none" strike="noStrike" noProof="0">
                          <a:effectLst/>
                          <a:latin typeface="Calibri"/>
                        </a:rPr>
                        <a:t>Browse &gt; upload mp3 file &gt; Translate &gt;</a:t>
                      </a:r>
                      <a:endParaRPr lang="en-US">
                        <a:latin typeface="Calibri"/>
                      </a:endParaRPr>
                    </a:p>
                    <a:p>
                      <a:pPr lvl="0" algn="ctr">
                        <a:lnSpc>
                          <a:spcPct val="100000"/>
                        </a:lnSpc>
                        <a:spcBef>
                          <a:spcPts val="0"/>
                        </a:spcBef>
                        <a:spcAft>
                          <a:spcPts val="0"/>
                        </a:spcAft>
                        <a:buNone/>
                      </a:pPr>
                      <a:r>
                        <a:rPr lang="en-US" sz="1800" b="0" i="0" u="none" strike="noStrike" noProof="0">
                          <a:effectLst/>
                          <a:latin typeface="Calibri"/>
                        </a:rPr>
                        <a:t>Control + Shift + I (developer's tool)</a:t>
                      </a:r>
                      <a:endParaRPr lang="en-US"/>
                    </a:p>
                    <a:p>
                      <a:pPr marL="0" lvl="0" indent="0" algn="ctr">
                        <a:buNone/>
                      </a:pPr>
                      <a:endParaRPr lang="en-US" sz="1800" b="0" i="0" u="none" strike="noStrike" noProof="0">
                        <a:effectLst/>
                      </a:endParaRPr>
                    </a:p>
                  </a:txBody>
                  <a:tcPr marL="0" marR="0" marT="0" marB="0" anchor="ctr"/>
                </a:tc>
                <a:tc>
                  <a:txBody>
                    <a:bodyPr/>
                    <a:lstStyle/>
                    <a:p>
                      <a:pPr lvl="0" algn="ctr">
                        <a:lnSpc>
                          <a:spcPct val="100000"/>
                        </a:lnSpc>
                        <a:spcBef>
                          <a:spcPts val="0"/>
                        </a:spcBef>
                        <a:spcAft>
                          <a:spcPts val="0"/>
                        </a:spcAft>
                        <a:buNone/>
                      </a:pPr>
                      <a:r>
                        <a:rPr lang="en-US" sz="1800" b="0" i="0" u="none" strike="noStrike" noProof="0">
                          <a:effectLst/>
                          <a:latin typeface="Calibri"/>
                        </a:rPr>
                        <a:t>Profile dropdown and settings dropdown should be visible for user to access his profile.</a:t>
                      </a:r>
                      <a:endParaRPr lang="en-US">
                        <a:latin typeface="Calibri"/>
                      </a:endParaRPr>
                    </a:p>
                    <a:p>
                      <a:pPr lvl="0" algn="ctr">
                        <a:lnSpc>
                          <a:spcPct val="100000"/>
                        </a:lnSpc>
                        <a:spcBef>
                          <a:spcPts val="0"/>
                        </a:spcBef>
                        <a:spcAft>
                          <a:spcPts val="0"/>
                        </a:spcAft>
                        <a:buNone/>
                      </a:pPr>
                      <a:endParaRPr lang="en-US"/>
                    </a:p>
                    <a:p>
                      <a:pPr marL="0" lvl="0" indent="0" algn="ctr">
                        <a:lnSpc>
                          <a:spcPct val="100000"/>
                        </a:lnSpc>
                        <a:spcBef>
                          <a:spcPts val="0"/>
                        </a:spcBef>
                        <a:spcAft>
                          <a:spcPts val="0"/>
                        </a:spcAft>
                        <a:buNone/>
                      </a:pPr>
                      <a:r>
                        <a:rPr lang="en-US" sz="1800" b="0" i="0" u="none" strike="noStrike" noProof="0">
                          <a:effectLst/>
                          <a:latin typeface="Calibri"/>
                        </a:rPr>
                        <a:t>It should display correctly across all dimensions when responsive</a:t>
                      </a:r>
                      <a:endParaRPr lang="en-US"/>
                    </a:p>
                  </a:txBody>
                  <a:tcPr marL="0" marR="0" marT="0" marB="0" anchor="ctr"/>
                </a:tc>
                <a:tc>
                  <a:txBody>
                    <a:bodyPr/>
                    <a:lstStyle/>
                    <a:p>
                      <a:pPr marL="0" lvl="0" indent="0" algn="ctr">
                        <a:lnSpc>
                          <a:spcPct val="100000"/>
                        </a:lnSpc>
                        <a:spcBef>
                          <a:spcPts val="0"/>
                        </a:spcBef>
                        <a:spcAft>
                          <a:spcPts val="0"/>
                        </a:spcAft>
                        <a:buNone/>
                      </a:pPr>
                      <a:r>
                        <a:rPr lang="en-US" sz="1800" b="0" i="0" u="none" strike="noStrike" noProof="0">
                          <a:effectLst/>
                          <a:latin typeface="Calibri"/>
                        </a:rPr>
                        <a:t>Profile dropdown and settings dropdown are  showing for user to access his profile</a:t>
                      </a:r>
                      <a:endParaRPr lang="en-US"/>
                    </a:p>
                  </a:txBody>
                  <a:tcPr marL="0" marR="0" marT="0" marB="0" anchor="ctr"/>
                </a:tc>
                <a:tc>
                  <a:txBody>
                    <a:bodyPr/>
                    <a:lstStyle/>
                    <a:p>
                      <a:pPr lvl="0" algn="ctr">
                        <a:buNone/>
                      </a:pPr>
                      <a:r>
                        <a:rPr lang="en-US" b="0">
                          <a:solidFill>
                            <a:schemeClr val="tx1"/>
                          </a:solidFill>
                          <a:effectLst/>
                        </a:rPr>
                        <a:t>PASS</a:t>
                      </a:r>
                      <a:endParaRPr lang="en-US" b="0">
                        <a:solidFill>
                          <a:schemeClr val="tx1"/>
                        </a:solidFill>
                      </a:endParaRPr>
                    </a:p>
                  </a:txBody>
                  <a:tcPr marL="0" marR="0" marT="0" marB="0" anchor="ctr"/>
                </a:tc>
                <a:extLst>
                  <a:ext uri="{0D108BD9-81ED-4DB2-BD59-A6C34878D82A}">
                    <a16:rowId xmlns:a16="http://schemas.microsoft.com/office/drawing/2014/main" val="1247497464"/>
                  </a:ext>
                </a:extLst>
              </a:tr>
              <a:tr h="3022436">
                <a:tc>
                  <a:txBody>
                    <a:bodyPr/>
                    <a:lstStyle/>
                    <a:p>
                      <a:pPr lvl="0" algn="ctr">
                        <a:buNone/>
                      </a:pPr>
                      <a:endParaRPr lang="en-US" sz="1800" b="0" i="0" u="none" strike="noStrike" noProof="0">
                        <a:effectLst/>
                        <a:latin typeface="Calibri"/>
                      </a:endParaRPr>
                    </a:p>
                  </a:txBody>
                  <a:tcPr marL="0" marR="0" marT="0" marB="0" anchor="ctr"/>
                </a:tc>
                <a:tc>
                  <a:txBody>
                    <a:bodyPr/>
                    <a:lstStyle/>
                    <a:p>
                      <a:pPr lvl="0" algn="ctr">
                        <a:buNone/>
                      </a:pPr>
                      <a:endParaRPr lang="en-US" sz="1800" b="0" i="0" u="none" strike="noStrike" noProof="0">
                        <a:effectLst/>
                        <a:latin typeface="Calibri"/>
                      </a:endParaRPr>
                    </a:p>
                  </a:txBody>
                  <a:tcPr marL="0" marR="0" marT="0" marB="0" anchor="ctr"/>
                </a:tc>
                <a:tc>
                  <a:txBody>
                    <a:bodyPr/>
                    <a:lstStyle/>
                    <a:p>
                      <a:pPr lvl="0" algn="ctr">
                        <a:buNone/>
                      </a:pPr>
                      <a:r>
                        <a:rPr lang="en-US" sz="1800" b="0" i="0" u="none" strike="noStrike" noProof="0">
                          <a:effectLst/>
                        </a:rPr>
                        <a:t>LTA-174</a:t>
                      </a:r>
                      <a:endParaRPr lang="en-US"/>
                    </a:p>
                  </a:txBody>
                  <a:tcPr marL="0" marR="0" marT="0" marB="0" anchor="ctr"/>
                </a:tc>
                <a:tc>
                  <a:txBody>
                    <a:bodyPr/>
                    <a:lstStyle/>
                    <a:p>
                      <a:pPr lvl="0" algn="ctr">
                        <a:buNone/>
                      </a:pPr>
                      <a:r>
                        <a:rPr lang="en-US" sz="1800" b="0" i="0" u="none" strike="noStrike" noProof="0">
                          <a:effectLst/>
                        </a:rPr>
                        <a:t>Testing Task: Test the responsiveness of dropdown menus across different screen dimensions</a:t>
                      </a:r>
                      <a:endParaRPr lang="en-US"/>
                    </a:p>
                  </a:txBody>
                  <a:tcPr marL="0" marR="0" marT="0" marB="0" anchor="ctr"/>
                </a:tc>
                <a:tc>
                  <a:txBody>
                    <a:bodyPr/>
                    <a:lstStyle/>
                    <a:p>
                      <a:pPr lvl="0" algn="ctr">
                        <a:lnSpc>
                          <a:spcPct val="100000"/>
                        </a:lnSpc>
                        <a:spcBef>
                          <a:spcPts val="0"/>
                        </a:spcBef>
                        <a:spcAft>
                          <a:spcPts val="0"/>
                        </a:spcAft>
                        <a:buNone/>
                      </a:pPr>
                      <a:r>
                        <a:rPr lang="en-US" sz="1800" b="0" i="0" u="none" strike="noStrike" noProof="0">
                          <a:effectLst/>
                        </a:rPr>
                        <a:t>Ensure the menu dropdown is displayed correctly and functions as expected across all screen dimensions when in responsive mode.</a:t>
                      </a:r>
                      <a:endParaRPr lang="en-US"/>
                    </a:p>
                    <a:p>
                      <a:pPr lvl="0" algn="ctr">
                        <a:lnSpc>
                          <a:spcPct val="100000"/>
                        </a:lnSpc>
                        <a:spcBef>
                          <a:spcPts val="0"/>
                        </a:spcBef>
                        <a:spcAft>
                          <a:spcPts val="0"/>
                        </a:spcAft>
                        <a:buNone/>
                      </a:pPr>
                      <a:endParaRPr lang="en-US"/>
                    </a:p>
                    <a:p>
                      <a:pPr lvl="0" algn="ctr">
                        <a:lnSpc>
                          <a:spcPct val="100000"/>
                        </a:lnSpc>
                        <a:spcBef>
                          <a:spcPts val="0"/>
                        </a:spcBef>
                        <a:spcAft>
                          <a:spcPts val="0"/>
                        </a:spcAft>
                        <a:buNone/>
                      </a:pPr>
                      <a:r>
                        <a:rPr lang="en-US" sz="1800" b="0" i="0" u="none" strike="noStrike" noProof="0">
                          <a:effectLst/>
                        </a:rPr>
                        <a:t>Verify that the dropdown content is fully accessible and that there are no visual or functional issues at various screen sizes, including desktop, tablet, and mobile views.</a:t>
                      </a:r>
                      <a:endParaRPr lang="en-US"/>
                    </a:p>
                  </a:txBody>
                  <a:tcPr marL="0" marR="0" marT="0" marB="0" anchor="ctr"/>
                </a:tc>
                <a:tc>
                  <a:txBody>
                    <a:bodyPr/>
                    <a:lstStyle/>
                    <a:p>
                      <a:pPr lvl="0" algn="ctr">
                        <a:lnSpc>
                          <a:spcPct val="100000"/>
                        </a:lnSpc>
                        <a:spcBef>
                          <a:spcPts val="0"/>
                        </a:spcBef>
                        <a:spcAft>
                          <a:spcPts val="0"/>
                        </a:spcAft>
                        <a:buNone/>
                      </a:pPr>
                      <a:r>
                        <a:rPr lang="en-US" sz="1800" b="0" i="0" u="none" strike="noStrike" noProof="0">
                          <a:effectLst/>
                        </a:rPr>
                        <a:t>Browse &gt; upload mp3 file &gt; Translate &gt;</a:t>
                      </a:r>
                      <a:endParaRPr lang="en-US"/>
                    </a:p>
                    <a:p>
                      <a:pPr lvl="0" algn="ctr">
                        <a:lnSpc>
                          <a:spcPct val="100000"/>
                        </a:lnSpc>
                        <a:spcBef>
                          <a:spcPts val="0"/>
                        </a:spcBef>
                        <a:spcAft>
                          <a:spcPts val="0"/>
                        </a:spcAft>
                        <a:buNone/>
                      </a:pPr>
                      <a:r>
                        <a:rPr lang="en-US" sz="1800" b="0" i="0" u="none" strike="noStrike" noProof="0">
                          <a:effectLst/>
                        </a:rPr>
                        <a:t>Control + Shift + I (developer's tool)</a:t>
                      </a:r>
                      <a:endParaRPr lang="en-US"/>
                    </a:p>
                    <a:p>
                      <a:pPr lvl="0" algn="ctr">
                        <a:lnSpc>
                          <a:spcPct val="100000"/>
                        </a:lnSpc>
                        <a:spcBef>
                          <a:spcPts val="0"/>
                        </a:spcBef>
                        <a:spcAft>
                          <a:spcPts val="0"/>
                        </a:spcAft>
                        <a:buNone/>
                      </a:pPr>
                      <a:endParaRPr lang="en-US"/>
                    </a:p>
                    <a:p>
                      <a:pPr lvl="0" algn="ctr">
                        <a:buNone/>
                      </a:pPr>
                      <a:r>
                        <a:rPr lang="en-US" sz="1800" b="0" i="0" u="none" strike="noStrike" noProof="0">
                          <a:effectLst/>
                        </a:rPr>
                        <a:t>Try different screen dimensions to check the dropdown functionality</a:t>
                      </a:r>
                      <a:endParaRPr lang="en-US"/>
                    </a:p>
                  </a:txBody>
                  <a:tcPr marL="0" marR="0" marT="0" marB="0" anchor="ctr"/>
                </a:tc>
                <a:tc>
                  <a:txBody>
                    <a:bodyPr/>
                    <a:lstStyle/>
                    <a:p>
                      <a:pPr lvl="0" algn="ctr">
                        <a:buNone/>
                      </a:pPr>
                      <a:r>
                        <a:rPr lang="en-US" sz="1800" b="0" i="0" u="none" strike="noStrike" noProof="0">
                          <a:effectLst/>
                        </a:rPr>
                        <a:t>The menu dropdown should display correctly and function seamlessly across all screen dimensions when in responsive mode. </a:t>
                      </a:r>
                      <a:endParaRPr lang="en-US"/>
                    </a:p>
                    <a:p>
                      <a:pPr lvl="0" algn="ctr">
                        <a:buNone/>
                      </a:pPr>
                      <a:endParaRPr lang="en-US" sz="1800" b="0" i="0" u="none" strike="noStrike" noProof="0">
                        <a:effectLst/>
                      </a:endParaRPr>
                    </a:p>
                    <a:p>
                      <a:pPr lvl="0" algn="ctr">
                        <a:buNone/>
                      </a:pPr>
                      <a:r>
                        <a:rPr lang="en-US" sz="1800" b="0" i="0" u="none" strike="noStrike" noProof="0">
                          <a:effectLst/>
                        </a:rPr>
                        <a:t>It should be fully accessible and free of visual or functional issues on desktop, tablet, and mobile views.</a:t>
                      </a:r>
                      <a:endParaRPr lang="en-US"/>
                    </a:p>
                  </a:txBody>
                  <a:tcPr marL="0" marR="0" marT="0" marB="0" anchor="ctr"/>
                </a:tc>
                <a:tc>
                  <a:txBody>
                    <a:bodyPr/>
                    <a:lstStyle/>
                    <a:p>
                      <a:pPr lvl="0" algn="ctr">
                        <a:buNone/>
                      </a:pPr>
                      <a:r>
                        <a:rPr lang="en-US" sz="1800" b="0" i="0" u="none" strike="noStrike" noProof="0">
                          <a:effectLst/>
                        </a:rPr>
                        <a:t>The dropdown displays correctly and the feature is working, but it is not responsive to different screen dimensions. </a:t>
                      </a:r>
                      <a:endParaRPr lang="en-US"/>
                    </a:p>
                  </a:txBody>
                  <a:tcPr marL="0" marR="0" marT="0" marB="0" anchor="ctr"/>
                </a:tc>
                <a:tc>
                  <a:txBody>
                    <a:bodyPr/>
                    <a:lstStyle/>
                    <a:p>
                      <a:pPr algn="ctr"/>
                      <a:r>
                        <a:rPr lang="en-US" b="0">
                          <a:solidFill>
                            <a:schemeClr val="tx1"/>
                          </a:solidFill>
                          <a:effectLst/>
                        </a:rPr>
                        <a:t>FAIL</a:t>
                      </a:r>
                    </a:p>
                  </a:txBody>
                  <a:tcPr marL="0" marR="0" marT="0" marB="0" anchor="ctr"/>
                </a:tc>
                <a:extLst>
                  <a:ext uri="{0D108BD9-81ED-4DB2-BD59-A6C34878D82A}">
                    <a16:rowId xmlns:a16="http://schemas.microsoft.com/office/drawing/2014/main" val="3537154947"/>
                  </a:ext>
                </a:extLst>
              </a:tr>
            </a:tbl>
          </a:graphicData>
        </a:graphic>
      </p:graphicFrame>
      <p:sp>
        <p:nvSpPr>
          <p:cNvPr id="7" name="TextBox 6">
            <a:extLst>
              <a:ext uri="{FF2B5EF4-FFF2-40B4-BE49-F238E27FC236}">
                <a16:creationId xmlns:a16="http://schemas.microsoft.com/office/drawing/2014/main" id="{6F0E5A9E-BCF7-D0E4-C0AA-266047CBD8D6}"/>
              </a:ext>
            </a:extLst>
          </p:cNvPr>
          <p:cNvSpPr txBox="1"/>
          <p:nvPr/>
        </p:nvSpPr>
        <p:spPr>
          <a:xfrm>
            <a:off x="13779295" y="661219"/>
            <a:ext cx="53530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The User Story ID Number is our Jira Ticket ID</a:t>
            </a:r>
            <a:endParaRPr lang="en-US">
              <a:solidFill>
                <a:schemeClr val="bg1"/>
              </a:solidFill>
            </a:endParaRPr>
          </a:p>
        </p:txBody>
      </p:sp>
    </p:spTree>
    <p:extLst>
      <p:ext uri="{BB962C8B-B14F-4D97-AF65-F5344CB8AC3E}">
        <p14:creationId xmlns:p14="http://schemas.microsoft.com/office/powerpoint/2010/main" val="42391362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842843" y="220552"/>
            <a:ext cx="15805214" cy="2950936"/>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Sprint 2 Stories Completed</a:t>
            </a:r>
          </a:p>
          <a:p>
            <a:pPr algn="ctr">
              <a:lnSpc>
                <a:spcPts val="12140"/>
              </a:lnSpc>
            </a:pP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graphicFrame>
        <p:nvGraphicFramePr>
          <p:cNvPr id="7" name="Table 6">
            <a:extLst>
              <a:ext uri="{FF2B5EF4-FFF2-40B4-BE49-F238E27FC236}">
                <a16:creationId xmlns:a16="http://schemas.microsoft.com/office/drawing/2014/main" id="{EEB108B3-36AA-A40C-C21C-6BFE750D77DA}"/>
              </a:ext>
            </a:extLst>
          </p:cNvPr>
          <p:cNvGraphicFramePr>
            <a:graphicFrameLocks noGrp="1"/>
          </p:cNvGraphicFramePr>
          <p:nvPr>
            <p:extLst>
              <p:ext uri="{D42A27DB-BD31-4B8C-83A1-F6EECF244321}">
                <p14:modId xmlns:p14="http://schemas.microsoft.com/office/powerpoint/2010/main" val="3560213852"/>
              </p:ext>
            </p:extLst>
          </p:nvPr>
        </p:nvGraphicFramePr>
        <p:xfrm>
          <a:off x="319367" y="1697691"/>
          <a:ext cx="17674827" cy="8026115"/>
        </p:xfrm>
        <a:graphic>
          <a:graphicData uri="http://schemas.openxmlformats.org/drawingml/2006/table">
            <a:tbl>
              <a:tblPr bandRow="1">
                <a:tableStyleId>{775DCB02-9BB8-47FD-8907-85C794F793BA}</a:tableStyleId>
              </a:tblPr>
              <a:tblGrid>
                <a:gridCol w="1323886">
                  <a:extLst>
                    <a:ext uri="{9D8B030D-6E8A-4147-A177-3AD203B41FA5}">
                      <a16:colId xmlns:a16="http://schemas.microsoft.com/office/drawing/2014/main" val="4191103453"/>
                    </a:ext>
                  </a:extLst>
                </a:gridCol>
                <a:gridCol w="4160800">
                  <a:extLst>
                    <a:ext uri="{9D8B030D-6E8A-4147-A177-3AD203B41FA5}">
                      <a16:colId xmlns:a16="http://schemas.microsoft.com/office/drawing/2014/main" val="174567673"/>
                    </a:ext>
                  </a:extLst>
                </a:gridCol>
                <a:gridCol w="4728181">
                  <a:extLst>
                    <a:ext uri="{9D8B030D-6E8A-4147-A177-3AD203B41FA5}">
                      <a16:colId xmlns:a16="http://schemas.microsoft.com/office/drawing/2014/main" val="4105553384"/>
                    </a:ext>
                  </a:extLst>
                </a:gridCol>
                <a:gridCol w="4874559">
                  <a:extLst>
                    <a:ext uri="{9D8B030D-6E8A-4147-A177-3AD203B41FA5}">
                      <a16:colId xmlns:a16="http://schemas.microsoft.com/office/drawing/2014/main" val="14212212"/>
                    </a:ext>
                  </a:extLst>
                </a:gridCol>
                <a:gridCol w="2587401">
                  <a:extLst>
                    <a:ext uri="{9D8B030D-6E8A-4147-A177-3AD203B41FA5}">
                      <a16:colId xmlns:a16="http://schemas.microsoft.com/office/drawing/2014/main" val="2732902106"/>
                    </a:ext>
                  </a:extLst>
                </a:gridCol>
              </a:tblGrid>
              <a:tr h="435020">
                <a:tc>
                  <a:txBody>
                    <a:bodyPr/>
                    <a:lstStyle/>
                    <a:p>
                      <a:pPr algn="ctr"/>
                      <a:r>
                        <a:rPr lang="en-US" sz="2400" b="1">
                          <a:effectLst/>
                        </a:rPr>
                        <a:t>Key</a:t>
                      </a:r>
                    </a:p>
                  </a:txBody>
                  <a:tcPr marL="0" marR="0" marT="0" marB="0" anchor="ctr"/>
                </a:tc>
                <a:tc>
                  <a:txBody>
                    <a:bodyPr/>
                    <a:lstStyle/>
                    <a:p>
                      <a:pPr algn="ctr"/>
                      <a:r>
                        <a:rPr lang="en-US" sz="2400" b="1">
                          <a:effectLst/>
                        </a:rPr>
                        <a:t>Feature</a:t>
                      </a:r>
                    </a:p>
                  </a:txBody>
                  <a:tcPr marL="0" marR="0" marT="0" marB="0" anchor="ctr"/>
                </a:tc>
                <a:tc>
                  <a:txBody>
                    <a:bodyPr/>
                    <a:lstStyle/>
                    <a:p>
                      <a:pPr algn="ctr"/>
                      <a:r>
                        <a:rPr lang="en-US" sz="2400" b="1">
                          <a:effectLst/>
                        </a:rPr>
                        <a:t>Summary</a:t>
                      </a:r>
                    </a:p>
                  </a:txBody>
                  <a:tcPr marL="0" marR="0" marT="0" marB="0" anchor="ctr"/>
                </a:tc>
                <a:tc>
                  <a:txBody>
                    <a:bodyPr/>
                    <a:lstStyle/>
                    <a:p>
                      <a:pPr algn="ctr"/>
                      <a:r>
                        <a:rPr lang="en-US" sz="2400" b="1">
                          <a:effectLst/>
                        </a:rPr>
                        <a:t>Criteria</a:t>
                      </a:r>
                    </a:p>
                  </a:txBody>
                  <a:tcPr marL="0" marR="0" marT="0" marB="0" anchor="ctr"/>
                </a:tc>
                <a:tc>
                  <a:txBody>
                    <a:bodyPr/>
                    <a:lstStyle/>
                    <a:p>
                      <a:pPr algn="ctr"/>
                      <a:r>
                        <a:rPr lang="en-US" sz="2400" b="1">
                          <a:effectLst/>
                        </a:rPr>
                        <a:t>Points</a:t>
                      </a:r>
                    </a:p>
                  </a:txBody>
                  <a:tcPr marL="0" marR="0" marT="0" marB="0" anchor="ctr"/>
                </a:tc>
                <a:extLst>
                  <a:ext uri="{0D108BD9-81ED-4DB2-BD59-A6C34878D82A}">
                    <a16:rowId xmlns:a16="http://schemas.microsoft.com/office/drawing/2014/main" val="3836520823"/>
                  </a:ext>
                </a:extLst>
              </a:tr>
              <a:tr h="652529">
                <a:tc rowSpan="2">
                  <a:txBody>
                    <a:bodyPr/>
                    <a:lstStyle/>
                    <a:p>
                      <a:pPr lvl="0" algn="ctr">
                        <a:buNone/>
                      </a:pPr>
                      <a:r>
                        <a:rPr lang="en-US" sz="2000" b="0" i="0" u="none" strike="noStrike" noProof="0">
                          <a:solidFill>
                            <a:srgbClr val="000000"/>
                          </a:solidFill>
                          <a:effectLst/>
                          <a:latin typeface="Calibri"/>
                        </a:rPr>
                        <a:t>LTA-118</a:t>
                      </a:r>
                      <a:endParaRPr lang="en-US" sz="2000">
                        <a:effectLst/>
                      </a:endParaRPr>
                    </a:p>
                  </a:txBody>
                  <a:tcPr marL="0" marR="0" marT="0" marB="0" anchor="ctr"/>
                </a:tc>
                <a:tc gridSpan="3">
                  <a:txBody>
                    <a:bodyPr/>
                    <a:lstStyle/>
                    <a:p>
                      <a:pPr lvl="0" algn="ctr">
                        <a:lnSpc>
                          <a:spcPct val="100000"/>
                        </a:lnSpc>
                        <a:spcBef>
                          <a:spcPts val="0"/>
                        </a:spcBef>
                        <a:spcAft>
                          <a:spcPts val="0"/>
                        </a:spcAft>
                        <a:buNone/>
                      </a:pPr>
                      <a:r>
                        <a:rPr lang="en-US" sz="2000" b="1" i="0" u="none" strike="noStrike" noProof="0">
                          <a:solidFill>
                            <a:srgbClr val="000000"/>
                          </a:solidFill>
                          <a:effectLst/>
                          <a:latin typeface="Calibri"/>
                        </a:rPr>
                        <a:t>As a</a:t>
                      </a:r>
                      <a:r>
                        <a:rPr lang="en-US" sz="2000" b="0" i="0" u="none" strike="noStrike" noProof="0">
                          <a:solidFill>
                            <a:srgbClr val="000000"/>
                          </a:solidFill>
                          <a:effectLst/>
                          <a:latin typeface="Calibri"/>
                        </a:rPr>
                        <a:t> customer, </a:t>
                      </a:r>
                      <a:r>
                        <a:rPr lang="en-US" sz="2000" b="1" i="0" u="none" strike="noStrike" noProof="0">
                          <a:solidFill>
                            <a:srgbClr val="000000"/>
                          </a:solidFill>
                          <a:effectLst/>
                          <a:latin typeface="Calibri"/>
                        </a:rPr>
                        <a:t>I want</a:t>
                      </a:r>
                      <a:r>
                        <a:rPr lang="en-US" sz="2000" b="0" i="0" u="none" strike="noStrike" noProof="0">
                          <a:solidFill>
                            <a:srgbClr val="000000"/>
                          </a:solidFill>
                          <a:effectLst/>
                          <a:latin typeface="Calibri"/>
                        </a:rPr>
                        <a:t> to be informed if the file I upload exceeds the size limit, </a:t>
                      </a:r>
                      <a:r>
                        <a:rPr lang="en-US" sz="2000" b="1" i="0" u="none" strike="noStrike" noProof="0">
                          <a:solidFill>
                            <a:srgbClr val="000000"/>
                          </a:solidFill>
                          <a:effectLst/>
                          <a:latin typeface="Calibri"/>
                        </a:rPr>
                        <a:t>so that</a:t>
                      </a:r>
                      <a:r>
                        <a:rPr lang="en-US" sz="2000" b="0" i="0" u="none" strike="noStrike" noProof="0">
                          <a:solidFill>
                            <a:srgbClr val="000000"/>
                          </a:solidFill>
                          <a:effectLst/>
                          <a:latin typeface="Calibri"/>
                        </a:rPr>
                        <a:t> I can upload a smaller file or take appropriate action.</a:t>
                      </a:r>
                    </a:p>
                  </a:txBody>
                  <a:tcPr marL="0" marR="0" marT="0" marB="0" anchor="ctr"/>
                </a:tc>
                <a:tc hMerge="1">
                  <a:txBody>
                    <a:bodyPr/>
                    <a:lstStyle/>
                    <a:p>
                      <a:pPr algn="ctr"/>
                      <a:endParaRPr lang="en-US" sz="2400" b="1">
                        <a:effectLst/>
                      </a:endParaRPr>
                    </a:p>
                  </a:txBody>
                  <a:tcPr marL="0" marR="0" marT="0" marB="0" anchor="ctr"/>
                </a:tc>
                <a:tc hMerge="1">
                  <a:txBody>
                    <a:bodyPr/>
                    <a:lstStyle/>
                    <a:p>
                      <a:pPr algn="ctr"/>
                      <a:endParaRPr lang="en-US" sz="2400" b="1">
                        <a:effectLst/>
                      </a:endParaRPr>
                    </a:p>
                  </a:txBody>
                  <a:tcPr marL="0" marR="0" marT="0" marB="0" anchor="ctr"/>
                </a:tc>
                <a:tc rowSpan="2">
                  <a:txBody>
                    <a:bodyPr/>
                    <a:lstStyle/>
                    <a:p>
                      <a:pPr lvl="0" algn="ctr">
                        <a:buNone/>
                      </a:pPr>
                      <a:r>
                        <a:rPr lang="en-US" sz="2000">
                          <a:effectLst/>
                        </a:rPr>
                        <a:t>2</a:t>
                      </a:r>
                    </a:p>
                  </a:txBody>
                  <a:tcPr marL="0" marR="0" marT="0" marB="0" anchor="ctr"/>
                </a:tc>
                <a:extLst>
                  <a:ext uri="{0D108BD9-81ED-4DB2-BD59-A6C34878D82A}">
                    <a16:rowId xmlns:a16="http://schemas.microsoft.com/office/drawing/2014/main" val="3946098194"/>
                  </a:ext>
                </a:extLst>
              </a:tr>
              <a:tr h="2392609">
                <a:tc vMerge="1">
                  <a:txBody>
                    <a:bodyPr/>
                    <a:lstStyle/>
                    <a:p>
                      <a:pPr algn="ctr"/>
                      <a:endParaRPr lang="en-US" sz="2400" b="1">
                        <a:effectLst/>
                      </a:endParaRPr>
                    </a:p>
                  </a:txBody>
                  <a:tcPr marL="0" marR="0" marT="0" marB="0" anchor="ctr"/>
                </a:tc>
                <a:tc>
                  <a:txBody>
                    <a:bodyPr/>
                    <a:lstStyle/>
                    <a:p>
                      <a:pPr lvl="0" algn="ctr">
                        <a:lnSpc>
                          <a:spcPct val="100000"/>
                        </a:lnSpc>
                        <a:spcBef>
                          <a:spcPts val="0"/>
                        </a:spcBef>
                        <a:spcAft>
                          <a:spcPts val="0"/>
                        </a:spcAft>
                        <a:buNone/>
                      </a:pPr>
                      <a:r>
                        <a:rPr lang="en-US" sz="2000" b="0" i="0" u="none" strike="noStrike" noProof="0">
                          <a:solidFill>
                            <a:srgbClr val="000000"/>
                          </a:solidFill>
                          <a:effectLst/>
                          <a:latin typeface="Calibri"/>
                        </a:rPr>
                        <a:t>File Size Limitation</a:t>
                      </a:r>
                    </a:p>
                    <a:p>
                      <a:pPr lvl="0" algn="ctr">
                        <a:buNone/>
                      </a:pPr>
                      <a:endParaRPr lang="en-US" sz="2000">
                        <a:effectLst/>
                      </a:endParaRPr>
                    </a:p>
                  </a:txBody>
                  <a:tcPr marL="0" marR="0" marT="0" marB="0" anchor="ctr"/>
                </a:tc>
                <a:tc>
                  <a:txBody>
                    <a:bodyPr/>
                    <a:lstStyle/>
                    <a:p>
                      <a:pPr lvl="0" algn="ctr">
                        <a:lnSpc>
                          <a:spcPct val="100000"/>
                        </a:lnSpc>
                        <a:spcBef>
                          <a:spcPts val="0"/>
                        </a:spcBef>
                        <a:spcAft>
                          <a:spcPts val="0"/>
                        </a:spcAft>
                        <a:buNone/>
                      </a:pPr>
                      <a:r>
                        <a:rPr lang="en-US" sz="2000" b="0" i="0" u="none" strike="noStrike" noProof="0">
                          <a:solidFill>
                            <a:srgbClr val="000000"/>
                          </a:solidFill>
                          <a:effectLst/>
                          <a:latin typeface="Calibri"/>
                        </a:rPr>
                        <a:t>Given I am a customer, I want to be informed if the file I upload exceeds the size limit, so that I can upload a smaller file or take appropriate action.</a:t>
                      </a:r>
                    </a:p>
                    <a:p>
                      <a:pPr lvl="0" algn="ctr">
                        <a:buNone/>
                      </a:pPr>
                      <a:endParaRPr lang="en-US" sz="2000">
                        <a:effectLst/>
                      </a:endParaRPr>
                    </a:p>
                  </a:txBody>
                  <a:tcPr marL="0" marR="0" marT="0" marB="0" anchor="ctr"/>
                </a:tc>
                <a:tc>
                  <a:txBody>
                    <a:bodyPr/>
                    <a:lstStyle/>
                    <a:p>
                      <a:pPr lvl="0" algn="ctr">
                        <a:lnSpc>
                          <a:spcPct val="100000"/>
                        </a:lnSpc>
                        <a:spcBef>
                          <a:spcPts val="0"/>
                        </a:spcBef>
                        <a:spcAft>
                          <a:spcPts val="0"/>
                        </a:spcAft>
                        <a:buNone/>
                      </a:pPr>
                      <a:r>
                        <a:rPr lang="en-US" sz="2000" b="0" i="0" u="none" strike="noStrike" noProof="0">
                          <a:solidFill>
                            <a:srgbClr val="000000"/>
                          </a:solidFill>
                          <a:effectLst/>
                          <a:latin typeface="Calibri"/>
                        </a:rPr>
                        <a:t>The system supports file uploads up to a specified size limit (e.g., 20 MB).</a:t>
                      </a:r>
                      <a:br>
                        <a:rPr lang="en-US" sz="2000" b="0" i="0" u="none" strike="noStrike" noProof="0">
                          <a:solidFill>
                            <a:srgbClr val="000000"/>
                          </a:solidFill>
                          <a:effectLst/>
                          <a:latin typeface="Calibri"/>
                        </a:rPr>
                      </a:br>
                      <a:br>
                        <a:rPr lang="en-US" sz="2000" b="0" i="0" u="none" strike="noStrike" noProof="0">
                          <a:solidFill>
                            <a:srgbClr val="000000"/>
                          </a:solidFill>
                          <a:effectLst/>
                          <a:latin typeface="Calibri"/>
                        </a:rPr>
                      </a:br>
                      <a:r>
                        <a:rPr lang="en-US" sz="2000" b="0" i="0" u="none" strike="noStrike" noProof="0">
                          <a:solidFill>
                            <a:srgbClr val="000000"/>
                          </a:solidFill>
                          <a:effectLst/>
                          <a:latin typeface="Calibri"/>
                        </a:rPr>
                        <a:t>An error message is displayed if the user attempts to upload a file larger than the size limit.</a:t>
                      </a:r>
                    </a:p>
                    <a:p>
                      <a:pPr lvl="0" algn="ctr">
                        <a:buNone/>
                      </a:pPr>
                      <a:endParaRPr lang="en-US" sz="2000">
                        <a:effectLst/>
                      </a:endParaRPr>
                    </a:p>
                  </a:txBody>
                  <a:tcPr marL="0" marR="0" marT="0" marB="0" anchor="ctr"/>
                </a:tc>
                <a:tc vMerge="1">
                  <a:txBody>
                    <a:bodyPr/>
                    <a:lstStyle/>
                    <a:p>
                      <a:pPr algn="ctr"/>
                      <a:endParaRPr lang="en-US" sz="2400" b="1">
                        <a:effectLst/>
                      </a:endParaRPr>
                    </a:p>
                  </a:txBody>
                  <a:tcPr marL="0" marR="0" marT="0" marB="0" anchor="ctr"/>
                </a:tc>
                <a:extLst>
                  <a:ext uri="{0D108BD9-81ED-4DB2-BD59-A6C34878D82A}">
                    <a16:rowId xmlns:a16="http://schemas.microsoft.com/office/drawing/2014/main" val="1905591095"/>
                  </a:ext>
                </a:extLst>
              </a:tr>
              <a:tr h="652529">
                <a:tc rowSpan="2">
                  <a:txBody>
                    <a:bodyPr/>
                    <a:lstStyle/>
                    <a:p>
                      <a:pPr lvl="0" algn="ctr">
                        <a:lnSpc>
                          <a:spcPct val="100000"/>
                        </a:lnSpc>
                        <a:spcBef>
                          <a:spcPts val="0"/>
                        </a:spcBef>
                        <a:spcAft>
                          <a:spcPts val="0"/>
                        </a:spcAft>
                        <a:buNone/>
                      </a:pPr>
                      <a:r>
                        <a:rPr lang="en-US" sz="2000" b="0" i="0" u="none" strike="noStrike" noProof="0">
                          <a:solidFill>
                            <a:srgbClr val="000000"/>
                          </a:solidFill>
                          <a:effectLst/>
                          <a:latin typeface="Calibri"/>
                        </a:rPr>
                        <a:t>LTA-116</a:t>
                      </a:r>
                    </a:p>
                  </a:txBody>
                  <a:tcPr marL="0" marR="0" marT="0" marB="0" anchor="ctr"/>
                </a:tc>
                <a:tc gridSpan="3">
                  <a:txBody>
                    <a:bodyPr/>
                    <a:lstStyle/>
                    <a:p>
                      <a:pPr lvl="0" algn="ctr">
                        <a:lnSpc>
                          <a:spcPct val="100000"/>
                        </a:lnSpc>
                        <a:spcBef>
                          <a:spcPts val="0"/>
                        </a:spcBef>
                        <a:spcAft>
                          <a:spcPts val="0"/>
                        </a:spcAft>
                        <a:buNone/>
                      </a:pPr>
                      <a:r>
                        <a:rPr lang="en-US" sz="2000" b="1" i="0" u="none" strike="noStrike" noProof="0">
                          <a:solidFill>
                            <a:srgbClr val="000000"/>
                          </a:solidFill>
                          <a:effectLst/>
                          <a:latin typeface="Calibri"/>
                        </a:rPr>
                        <a:t>As a</a:t>
                      </a:r>
                      <a:r>
                        <a:rPr lang="en-US" sz="2000" b="0" i="0" u="none" strike="noStrike" noProof="0">
                          <a:solidFill>
                            <a:srgbClr val="000000"/>
                          </a:solidFill>
                          <a:effectLst/>
                          <a:latin typeface="Calibri"/>
                        </a:rPr>
                        <a:t> student, </a:t>
                      </a:r>
                      <a:r>
                        <a:rPr lang="en-US" sz="2000" b="1" i="0" u="none" strike="noStrike" noProof="0">
                          <a:solidFill>
                            <a:srgbClr val="000000"/>
                          </a:solidFill>
                          <a:effectLst/>
                          <a:latin typeface="Calibri"/>
                        </a:rPr>
                        <a:t>I want to</a:t>
                      </a:r>
                      <a:r>
                        <a:rPr lang="en-US" sz="2000" b="0" i="0" u="none" strike="noStrike" noProof="0">
                          <a:solidFill>
                            <a:srgbClr val="000000"/>
                          </a:solidFill>
                          <a:effectLst/>
                          <a:latin typeface="Calibri"/>
                        </a:rPr>
                        <a:t> see an error message when I upload an unsupported file type, </a:t>
                      </a:r>
                      <a:r>
                        <a:rPr lang="en-US" sz="2000" b="1" i="0" u="none" strike="noStrike" noProof="0">
                          <a:solidFill>
                            <a:srgbClr val="000000"/>
                          </a:solidFill>
                          <a:effectLst/>
                          <a:latin typeface="Calibri"/>
                        </a:rPr>
                        <a:t>so that</a:t>
                      </a:r>
                      <a:r>
                        <a:rPr lang="en-US" sz="2000" b="0" i="0" u="none" strike="noStrike" noProof="0">
                          <a:solidFill>
                            <a:srgbClr val="000000"/>
                          </a:solidFill>
                          <a:effectLst/>
                          <a:latin typeface="Calibri"/>
                        </a:rPr>
                        <a:t> I am informed about the file type restrictions and can take corrective action.</a:t>
                      </a:r>
                    </a:p>
                  </a:txBody>
                  <a:tcPr marL="0" marR="0" marT="0" marB="0" anchor="ctr"/>
                </a:tc>
                <a:tc hMerge="1">
                  <a:txBody>
                    <a:bodyPr/>
                    <a:lstStyle/>
                    <a:p>
                      <a:endParaRPr lang="en-US"/>
                    </a:p>
                  </a:txBody>
                  <a:tcPr marL="0" marR="0" marT="0" marB="0" horzOverflow="overflow"/>
                </a:tc>
                <a:tc hMerge="1">
                  <a:txBody>
                    <a:bodyPr/>
                    <a:lstStyle/>
                    <a:p>
                      <a:endParaRPr lang="en-US"/>
                    </a:p>
                  </a:txBody>
                  <a:tcPr marL="0" marR="0" marT="0" marB="0" horzOverflow="overflow"/>
                </a:tc>
                <a:tc rowSpan="2">
                  <a:txBody>
                    <a:bodyPr/>
                    <a:lstStyle/>
                    <a:p>
                      <a:pPr algn="ctr"/>
                      <a:r>
                        <a:rPr lang="en-US" sz="2000">
                          <a:effectLst/>
                        </a:rPr>
                        <a:t>1</a:t>
                      </a:r>
                    </a:p>
                  </a:txBody>
                  <a:tcPr marL="0" marR="0" marT="0" marB="0" anchor="ctr"/>
                </a:tc>
                <a:extLst>
                  <a:ext uri="{0D108BD9-81ED-4DB2-BD59-A6C34878D82A}">
                    <a16:rowId xmlns:a16="http://schemas.microsoft.com/office/drawing/2014/main" val="3720264516"/>
                  </a:ext>
                </a:extLst>
              </a:tr>
              <a:tr h="1653076">
                <a:tc vMerge="1">
                  <a:txBody>
                    <a:bodyPr/>
                    <a:lstStyle/>
                    <a:p>
                      <a:endParaRPr lang="en-US"/>
                    </a:p>
                  </a:txBody>
                  <a:tcPr marL="0" marR="0" marT="0" marB="0" horzOverflow="overflow"/>
                </a:tc>
                <a:tc>
                  <a:txBody>
                    <a:bodyPr/>
                    <a:lstStyle/>
                    <a:p>
                      <a:pPr lvl="0" algn="ctr">
                        <a:lnSpc>
                          <a:spcPct val="100000"/>
                        </a:lnSpc>
                        <a:spcBef>
                          <a:spcPts val="0"/>
                        </a:spcBef>
                        <a:spcAft>
                          <a:spcPts val="0"/>
                        </a:spcAft>
                        <a:buNone/>
                      </a:pPr>
                      <a:r>
                        <a:rPr lang="en-US" sz="2000" b="0" i="0" u="none" strike="noStrike" noProof="0">
                          <a:solidFill>
                            <a:srgbClr val="000000"/>
                          </a:solidFill>
                          <a:effectLst/>
                          <a:latin typeface="Calibri"/>
                        </a:rPr>
                        <a:t>Error Message for Unsupported File Types</a:t>
                      </a:r>
                    </a:p>
                  </a:txBody>
                  <a:tcPr marL="0" marR="0" marT="0" marB="0" anchor="ctr"/>
                </a:tc>
                <a:tc>
                  <a:txBody>
                    <a:bodyPr/>
                    <a:lstStyle/>
                    <a:p>
                      <a:pPr lvl="0" algn="ctr">
                        <a:lnSpc>
                          <a:spcPct val="100000"/>
                        </a:lnSpc>
                        <a:spcBef>
                          <a:spcPts val="0"/>
                        </a:spcBef>
                        <a:spcAft>
                          <a:spcPts val="0"/>
                        </a:spcAft>
                        <a:buNone/>
                      </a:pPr>
                      <a:r>
                        <a:rPr lang="en-US" sz="2000" b="0" i="0" u="none" strike="noStrike" noProof="0">
                          <a:solidFill>
                            <a:srgbClr val="000000"/>
                          </a:solidFill>
                          <a:effectLst/>
                          <a:latin typeface="Calibri"/>
                        </a:rPr>
                        <a:t>Given I am a student, I want to see an error message when I upload an unsupported file type, so that I am informed about the file type restrictions and can take corrective action.</a:t>
                      </a:r>
                    </a:p>
                  </a:txBody>
                  <a:tcPr marL="0" marR="0" marT="0" marB="0" anchor="ctr"/>
                </a:tc>
                <a:tc>
                  <a:txBody>
                    <a:bodyPr/>
                    <a:lstStyle/>
                    <a:p>
                      <a:pPr lvl="0" algn="ctr">
                        <a:lnSpc>
                          <a:spcPct val="100000"/>
                        </a:lnSpc>
                        <a:spcBef>
                          <a:spcPts val="0"/>
                        </a:spcBef>
                        <a:spcAft>
                          <a:spcPts val="0"/>
                        </a:spcAft>
                        <a:buNone/>
                      </a:pPr>
                      <a:r>
                        <a:rPr lang="en-US" sz="2000" b="0" i="0" u="none" strike="noStrike" noProof="0">
                          <a:solidFill>
                            <a:srgbClr val="000000"/>
                          </a:solidFill>
                          <a:effectLst/>
                          <a:latin typeface="Calibri"/>
                        </a:rPr>
                        <a:t>If a user uploads a file type that is not supported, an error message appears.</a:t>
                      </a:r>
                      <a:br>
                        <a:rPr lang="en-US" sz="2000" b="0" i="0" u="none" strike="noStrike" noProof="0">
                          <a:solidFill>
                            <a:srgbClr val="000000"/>
                          </a:solidFill>
                          <a:effectLst/>
                          <a:latin typeface="Calibri"/>
                        </a:rPr>
                      </a:br>
                      <a:br>
                        <a:rPr lang="en-US" sz="2000" b="0" i="0" u="none" strike="noStrike" noProof="0">
                          <a:solidFill>
                            <a:srgbClr val="000000"/>
                          </a:solidFill>
                          <a:effectLst/>
                          <a:latin typeface="Calibri"/>
                        </a:rPr>
                      </a:br>
                      <a:r>
                        <a:rPr lang="en-US" sz="2000" b="0" i="0" u="none" strike="noStrike" noProof="0">
                          <a:solidFill>
                            <a:srgbClr val="000000"/>
                          </a:solidFill>
                          <a:effectLst/>
                          <a:latin typeface="Calibri"/>
                        </a:rPr>
                        <a:t>The error message should clearly state the supported file types.</a:t>
                      </a:r>
                    </a:p>
                  </a:txBody>
                  <a:tcPr marL="0" marR="0" marT="0" marB="0" anchor="ctr"/>
                </a:tc>
                <a:tc vMerge="1">
                  <a:txBody>
                    <a:bodyPr/>
                    <a:lstStyle/>
                    <a:p>
                      <a:endParaRPr lang="en-US"/>
                    </a:p>
                  </a:txBody>
                  <a:tcPr marL="0" marR="0" marT="0" marB="0" horzOverflow="overflow"/>
                </a:tc>
                <a:extLst>
                  <a:ext uri="{0D108BD9-81ED-4DB2-BD59-A6C34878D82A}">
                    <a16:rowId xmlns:a16="http://schemas.microsoft.com/office/drawing/2014/main" val="4062993697"/>
                  </a:ext>
                </a:extLst>
              </a:tr>
              <a:tr h="609027">
                <a:tc rowSpan="2">
                  <a:txBody>
                    <a:bodyPr/>
                    <a:lstStyle/>
                    <a:p>
                      <a:pPr lvl="0" algn="ctr">
                        <a:buNone/>
                      </a:pPr>
                      <a:r>
                        <a:rPr lang="en-US" sz="2000" b="0" i="0" u="none" strike="noStrike" noProof="0">
                          <a:solidFill>
                            <a:srgbClr val="000000"/>
                          </a:solidFill>
                          <a:effectLst/>
                          <a:latin typeface="Calibri"/>
                        </a:rPr>
                        <a:t>LTA-127</a:t>
                      </a:r>
                      <a:endParaRPr lang="en-US"/>
                    </a:p>
                  </a:txBody>
                  <a:tcPr marL="0" marR="0" marT="0" marB="0" anchor="ctr"/>
                </a:tc>
                <a:tc gridSpan="3">
                  <a:txBody>
                    <a:bodyPr/>
                    <a:lstStyle/>
                    <a:p>
                      <a:pPr lvl="0" algn="ctr">
                        <a:lnSpc>
                          <a:spcPct val="100000"/>
                        </a:lnSpc>
                        <a:spcBef>
                          <a:spcPts val="0"/>
                        </a:spcBef>
                        <a:spcAft>
                          <a:spcPts val="0"/>
                        </a:spcAft>
                        <a:buNone/>
                      </a:pPr>
                      <a:r>
                        <a:rPr lang="en-US" sz="2000" b="1" i="0" u="none" strike="noStrike" noProof="0">
                          <a:solidFill>
                            <a:srgbClr val="000000"/>
                          </a:solidFill>
                          <a:effectLst/>
                          <a:latin typeface="Calibri"/>
                        </a:rPr>
                        <a:t>As a</a:t>
                      </a:r>
                      <a:r>
                        <a:rPr lang="en-US" sz="2000" b="0" i="0" u="none" strike="noStrike" noProof="0">
                          <a:solidFill>
                            <a:srgbClr val="000000"/>
                          </a:solidFill>
                          <a:effectLst/>
                          <a:latin typeface="Calibri"/>
                        </a:rPr>
                        <a:t> teacher, </a:t>
                      </a:r>
                      <a:r>
                        <a:rPr lang="en-US" sz="2000" b="1" i="0" u="none" strike="noStrike" noProof="0">
                          <a:solidFill>
                            <a:srgbClr val="000000"/>
                          </a:solidFill>
                          <a:effectLst/>
                          <a:latin typeface="Calibri"/>
                        </a:rPr>
                        <a:t>I want to</a:t>
                      </a:r>
                      <a:r>
                        <a:rPr lang="en-US" sz="2000" b="0" i="0" u="none" strike="noStrike" noProof="0">
                          <a:solidFill>
                            <a:srgbClr val="000000"/>
                          </a:solidFill>
                          <a:effectLst/>
                          <a:latin typeface="Calibri"/>
                        </a:rPr>
                        <a:t> quickly copy the translated text, </a:t>
                      </a:r>
                      <a:r>
                        <a:rPr lang="en-US" sz="2000" b="1" i="0" u="none" strike="noStrike" noProof="0">
                          <a:solidFill>
                            <a:srgbClr val="000000"/>
                          </a:solidFill>
                          <a:effectLst/>
                          <a:latin typeface="Calibri"/>
                        </a:rPr>
                        <a:t>so that</a:t>
                      </a:r>
                      <a:r>
                        <a:rPr lang="en-US" sz="2000" b="0" i="0" u="none" strike="noStrike" noProof="0">
                          <a:solidFill>
                            <a:srgbClr val="000000"/>
                          </a:solidFill>
                          <a:effectLst/>
                          <a:latin typeface="Calibri"/>
                        </a:rPr>
                        <a:t> I can paste it into other applications.</a:t>
                      </a:r>
                    </a:p>
                  </a:txBody>
                  <a:tcPr marL="0" marR="0" marT="0" marB="0" anchor="ctr"/>
                </a:tc>
                <a:tc hMerge="1">
                  <a:txBody>
                    <a:bodyPr/>
                    <a:lstStyle/>
                    <a:p>
                      <a:endParaRPr lang="en-US"/>
                    </a:p>
                  </a:txBody>
                  <a:tcPr marL="0" marR="0" marT="0" marB="0" horzOverflow="overflow"/>
                </a:tc>
                <a:tc hMerge="1">
                  <a:txBody>
                    <a:bodyPr/>
                    <a:lstStyle/>
                    <a:p>
                      <a:endParaRPr lang="en-US"/>
                    </a:p>
                  </a:txBody>
                  <a:tcPr marL="0" marR="0" marT="0" marB="0" horzOverflow="overflow"/>
                </a:tc>
                <a:tc rowSpan="2">
                  <a:txBody>
                    <a:bodyPr/>
                    <a:lstStyle/>
                    <a:p>
                      <a:pPr algn="ctr"/>
                      <a:r>
                        <a:rPr lang="en-US" sz="2000">
                          <a:effectLst/>
                        </a:rPr>
                        <a:t>3</a:t>
                      </a:r>
                    </a:p>
                  </a:txBody>
                  <a:tcPr marL="0" marR="0" marT="0" marB="0" anchor="ctr"/>
                </a:tc>
                <a:extLst>
                  <a:ext uri="{0D108BD9-81ED-4DB2-BD59-A6C34878D82A}">
                    <a16:rowId xmlns:a16="http://schemas.microsoft.com/office/drawing/2014/main" val="194071171"/>
                  </a:ext>
                </a:extLst>
              </a:tr>
              <a:tr h="1631325">
                <a:tc vMerge="1">
                  <a:txBody>
                    <a:bodyPr/>
                    <a:lstStyle/>
                    <a:p>
                      <a:endParaRPr lang="en-US"/>
                    </a:p>
                  </a:txBody>
                  <a:tcPr marL="0" marR="0" marT="0" marB="0" horzOverflow="overflow"/>
                </a:tc>
                <a:tc>
                  <a:txBody>
                    <a:bodyPr/>
                    <a:lstStyle/>
                    <a:p>
                      <a:pPr lvl="0" algn="ctr">
                        <a:lnSpc>
                          <a:spcPct val="100000"/>
                        </a:lnSpc>
                        <a:spcBef>
                          <a:spcPts val="0"/>
                        </a:spcBef>
                        <a:spcAft>
                          <a:spcPts val="0"/>
                        </a:spcAft>
                        <a:buNone/>
                      </a:pPr>
                      <a:r>
                        <a:rPr lang="en-US" sz="2000" b="0" i="0" u="none" strike="noStrike" noProof="0">
                          <a:solidFill>
                            <a:srgbClr val="000000"/>
                          </a:solidFill>
                          <a:effectLst/>
                          <a:latin typeface="Calibri"/>
                        </a:rPr>
                        <a:t>Copy Translated Text</a:t>
                      </a:r>
                    </a:p>
                  </a:txBody>
                  <a:tcPr marL="0" marR="0" marT="0" marB="0" anchor="ctr"/>
                </a:tc>
                <a:tc>
                  <a:txBody>
                    <a:bodyPr/>
                    <a:lstStyle/>
                    <a:p>
                      <a:pPr lvl="0" algn="ctr">
                        <a:lnSpc>
                          <a:spcPct val="100000"/>
                        </a:lnSpc>
                        <a:spcBef>
                          <a:spcPts val="0"/>
                        </a:spcBef>
                        <a:spcAft>
                          <a:spcPts val="0"/>
                        </a:spcAft>
                        <a:buNone/>
                      </a:pPr>
                      <a:r>
                        <a:rPr lang="en-US" sz="2000" b="0" i="0" u="none" strike="noStrike" noProof="0">
                          <a:solidFill>
                            <a:srgbClr val="000000"/>
                          </a:solidFill>
                          <a:effectLst/>
                          <a:latin typeface="Calibri"/>
                        </a:rPr>
                        <a:t>Given I am a teacher, I want to quickly copy the translated text, so that I can paste it into other applications.</a:t>
                      </a:r>
                    </a:p>
                  </a:txBody>
                  <a:tcPr marL="0" marR="0" marT="0" marB="0" anchor="ctr"/>
                </a:tc>
                <a:tc>
                  <a:txBody>
                    <a:bodyPr/>
                    <a:lstStyle/>
                    <a:p>
                      <a:pPr marL="0" lvl="0" indent="0" algn="ctr">
                        <a:lnSpc>
                          <a:spcPct val="100000"/>
                        </a:lnSpc>
                        <a:buNone/>
                      </a:pPr>
                      <a:r>
                        <a:rPr lang="en-US" sz="2000" b="0" i="0" u="none" strike="noStrike" baseline="0" noProof="0">
                          <a:solidFill>
                            <a:srgbClr val="000000"/>
                          </a:solidFill>
                          <a:effectLst/>
                          <a:latin typeface="Calibri"/>
                        </a:rPr>
                        <a:t>Copy button for translated text.</a:t>
                      </a:r>
                    </a:p>
                    <a:p>
                      <a:pPr marL="0" lvl="0" indent="0" algn="ctr">
                        <a:lnSpc>
                          <a:spcPct val="100000"/>
                        </a:lnSpc>
                        <a:buNone/>
                      </a:pPr>
                      <a:endParaRPr lang="en-US" sz="2000" b="0" i="0" u="none" strike="noStrike" baseline="0" noProof="0">
                        <a:solidFill>
                          <a:srgbClr val="000000"/>
                        </a:solidFill>
                        <a:effectLst/>
                        <a:latin typeface="Calibri"/>
                      </a:endParaRPr>
                    </a:p>
                    <a:p>
                      <a:pPr marL="0" lvl="0" indent="0" algn="ctr">
                        <a:lnSpc>
                          <a:spcPct val="100000"/>
                        </a:lnSpc>
                        <a:buNone/>
                      </a:pPr>
                      <a:r>
                        <a:rPr lang="en-US" sz="2000" b="0" i="0" u="none" strike="noStrike" baseline="0" noProof="0">
                          <a:solidFill>
                            <a:srgbClr val="000000"/>
                          </a:solidFill>
                          <a:effectLst/>
                          <a:latin typeface="Calibri"/>
                        </a:rPr>
                        <a:t>Text is copied to clipboard when clicked.</a:t>
                      </a:r>
                    </a:p>
                    <a:p>
                      <a:pPr marL="0" lvl="0" indent="0" algn="ctr">
                        <a:lnSpc>
                          <a:spcPct val="100000"/>
                        </a:lnSpc>
                        <a:buNone/>
                      </a:pPr>
                      <a:endParaRPr lang="en-US" sz="2000" b="0" i="0" u="none" strike="noStrike" baseline="0" noProof="0">
                        <a:solidFill>
                          <a:srgbClr val="000000"/>
                        </a:solidFill>
                        <a:effectLst/>
                        <a:latin typeface="Calibri"/>
                      </a:endParaRPr>
                    </a:p>
                    <a:p>
                      <a:pPr marL="0" lvl="0" indent="0" algn="ctr">
                        <a:lnSpc>
                          <a:spcPct val="100000"/>
                        </a:lnSpc>
                        <a:buNone/>
                      </a:pPr>
                      <a:r>
                        <a:rPr lang="en-US" sz="2000" b="0" i="0" u="none" strike="noStrike" baseline="0" noProof="0">
                          <a:solidFill>
                            <a:srgbClr val="000000"/>
                          </a:solidFill>
                          <a:effectLst/>
                          <a:latin typeface="Calibri"/>
                        </a:rPr>
                        <a:t>Confirmation message (e.g. “Text copied”)</a:t>
                      </a:r>
                    </a:p>
                  </a:txBody>
                  <a:tcPr marL="0" marR="0" marT="0" marB="0" anchor="ctr"/>
                </a:tc>
                <a:tc vMerge="1">
                  <a:txBody>
                    <a:bodyPr/>
                    <a:lstStyle/>
                    <a:p>
                      <a:endParaRPr lang="en-US"/>
                    </a:p>
                  </a:txBody>
                  <a:tcPr marL="0" marR="0" marT="0" marB="0" horzOverflow="overflow"/>
                </a:tc>
                <a:extLst>
                  <a:ext uri="{0D108BD9-81ED-4DB2-BD59-A6C34878D82A}">
                    <a16:rowId xmlns:a16="http://schemas.microsoft.com/office/drawing/2014/main" val="1807624515"/>
                  </a:ext>
                </a:extLst>
              </a:tr>
            </a:tbl>
          </a:graphicData>
        </a:graphic>
      </p:graphicFrame>
    </p:spTree>
    <p:extLst>
      <p:ext uri="{BB962C8B-B14F-4D97-AF65-F5344CB8AC3E}">
        <p14:creationId xmlns:p14="http://schemas.microsoft.com/office/powerpoint/2010/main" val="1948824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2" name="Freeform 2"/>
          <p:cNvSpPr/>
          <p:nvPr/>
        </p:nvSpPr>
        <p:spPr>
          <a:xfrm>
            <a:off x="-339025" y="7344985"/>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3011205" y="272720"/>
            <a:ext cx="11340029" cy="1192634"/>
          </a:xfrm>
          <a:prstGeom prst="rect">
            <a:avLst/>
          </a:prstGeom>
        </p:spPr>
        <p:txBody>
          <a:bodyPr lIns="0" tIns="0" rIns="0" bIns="0" rtlCol="0" anchor="t">
            <a:spAutoFit/>
          </a:bodyPr>
          <a:lstStyle/>
          <a:p>
            <a:pPr algn="ctr">
              <a:lnSpc>
                <a:spcPts val="9299"/>
              </a:lnSpc>
            </a:pPr>
            <a:r>
              <a:rPr lang="en-US" sz="8000">
                <a:solidFill>
                  <a:srgbClr val="FFFFFF"/>
                </a:solidFill>
                <a:latin typeface="Bobby Jones"/>
                <a:ea typeface="Bobby Jones"/>
                <a:cs typeface="Bobby Jones"/>
                <a:sym typeface="Bobby Jones"/>
              </a:rPr>
              <a:t>Improvements</a:t>
            </a:r>
          </a:p>
        </p:txBody>
      </p:sp>
      <p:sp>
        <p:nvSpPr>
          <p:cNvPr id="3" name="TextBox 3"/>
          <p:cNvSpPr txBox="1"/>
          <p:nvPr/>
        </p:nvSpPr>
        <p:spPr>
          <a:xfrm>
            <a:off x="210268" y="1229719"/>
            <a:ext cx="18145784" cy="9861802"/>
          </a:xfrm>
          <a:prstGeom prst="rect">
            <a:avLst/>
          </a:prstGeom>
        </p:spPr>
        <p:txBody>
          <a:bodyPr wrap="square" lIns="0" tIns="0" rIns="0" bIns="0" rtlCol="0" anchor="t">
            <a:spAutoFit/>
          </a:bodyPr>
          <a:lstStyle/>
          <a:p>
            <a:pPr marL="457200" indent="-457200">
              <a:lnSpc>
                <a:spcPts val="4258"/>
              </a:lnSpc>
              <a:buFont typeface="Wingdings"/>
              <a:buChar char="§"/>
            </a:pPr>
            <a:r>
              <a:rPr lang="en-US" sz="3000">
                <a:solidFill>
                  <a:srgbClr val="FFFFFF"/>
                </a:solidFill>
                <a:latin typeface="Jua"/>
                <a:ea typeface="Jua"/>
                <a:cs typeface="Calibri"/>
              </a:rPr>
              <a:t>User Stories: </a:t>
            </a:r>
            <a:endParaRPr lang="en-US"/>
          </a:p>
          <a:p>
            <a:pPr marL="914400" lvl="1" indent="-457200">
              <a:lnSpc>
                <a:spcPts val="4258"/>
              </a:lnSpc>
              <a:buFont typeface="Wingdings"/>
              <a:buChar char="§"/>
            </a:pPr>
            <a:r>
              <a:rPr lang="en-US" sz="3000">
                <a:solidFill>
                  <a:srgbClr val="FFFFFF"/>
                </a:solidFill>
                <a:latin typeface="Jua"/>
                <a:ea typeface="Jua"/>
                <a:cs typeface="Calibri"/>
              </a:rPr>
              <a:t>Be specific about the user</a:t>
            </a:r>
          </a:p>
          <a:p>
            <a:pPr marL="457200" indent="-457200">
              <a:lnSpc>
                <a:spcPts val="4258"/>
              </a:lnSpc>
              <a:buFont typeface="Wingdings"/>
              <a:buChar char="§"/>
            </a:pPr>
            <a:r>
              <a:rPr lang="en-US" sz="3000">
                <a:solidFill>
                  <a:srgbClr val="FFFFFF"/>
                </a:solidFill>
                <a:latin typeface="Jua"/>
                <a:ea typeface="Jua"/>
                <a:cs typeface="Calibri"/>
              </a:rPr>
              <a:t>Technology:</a:t>
            </a:r>
            <a:endParaRPr lang="en-US" sz="3000">
              <a:latin typeface="Jua"/>
              <a:ea typeface="Jua"/>
              <a:cs typeface="Calibri"/>
            </a:endParaRPr>
          </a:p>
          <a:p>
            <a:pPr marL="914400" lvl="1" indent="-457200">
              <a:lnSpc>
                <a:spcPts val="4258"/>
              </a:lnSpc>
              <a:buFont typeface="Wingdings"/>
              <a:buChar char="§"/>
            </a:pPr>
            <a:r>
              <a:rPr lang="en-US" sz="3000">
                <a:solidFill>
                  <a:srgbClr val="FFFFFF"/>
                </a:solidFill>
                <a:latin typeface="Jua"/>
                <a:ea typeface="Jua"/>
                <a:cs typeface="Calibri"/>
              </a:rPr>
              <a:t>Be specific about what technology is used for</a:t>
            </a:r>
          </a:p>
          <a:p>
            <a:pPr indent="-457200">
              <a:lnSpc>
                <a:spcPts val="4258"/>
              </a:lnSpc>
              <a:buFont typeface="Wingdings"/>
              <a:buChar char="§"/>
            </a:pPr>
            <a:r>
              <a:rPr lang="en-US" sz="3000">
                <a:solidFill>
                  <a:srgbClr val="FFFFFF"/>
                </a:solidFill>
                <a:latin typeface="Jua"/>
                <a:ea typeface="Jua"/>
                <a:cs typeface="Calibri"/>
              </a:rPr>
              <a:t>Team Agreement:</a:t>
            </a:r>
          </a:p>
          <a:p>
            <a:pPr lvl="2" indent="-457200">
              <a:lnSpc>
                <a:spcPts val="4258"/>
              </a:lnSpc>
              <a:buFont typeface="Wingdings"/>
              <a:buChar char="§"/>
            </a:pPr>
            <a:r>
              <a:rPr lang="en-US" sz="3000">
                <a:solidFill>
                  <a:srgbClr val="FFFFFF"/>
                </a:solidFill>
                <a:latin typeface="Jua"/>
                <a:ea typeface="Jua"/>
                <a:cs typeface="Calibri"/>
              </a:rPr>
              <a:t>Add more specific DoD (Sprint DoD, Story Level DoD)</a:t>
            </a:r>
          </a:p>
          <a:p>
            <a:pPr indent="-457200">
              <a:lnSpc>
                <a:spcPts val="4258"/>
              </a:lnSpc>
              <a:buFont typeface="Wingdings"/>
              <a:buChar char="§"/>
            </a:pPr>
            <a:r>
              <a:rPr lang="en-US" sz="3000">
                <a:solidFill>
                  <a:srgbClr val="FFFFFF"/>
                </a:solidFill>
                <a:latin typeface="Jua"/>
                <a:ea typeface="Jua"/>
                <a:cs typeface="Calibri"/>
              </a:rPr>
              <a:t>MVP Page: </a:t>
            </a:r>
          </a:p>
          <a:p>
            <a:pPr lvl="2" indent="-457200">
              <a:lnSpc>
                <a:spcPts val="4258"/>
              </a:lnSpc>
              <a:buFont typeface="Wingdings"/>
              <a:buChar char="§"/>
            </a:pPr>
            <a:r>
              <a:rPr lang="en-US" sz="3000">
                <a:solidFill>
                  <a:srgbClr val="FFFFFF"/>
                </a:solidFill>
                <a:latin typeface="Jua"/>
                <a:ea typeface="Jua"/>
                <a:cs typeface="Calibri"/>
              </a:rPr>
              <a:t>Be more specific about the MVP features</a:t>
            </a:r>
          </a:p>
          <a:p>
            <a:pPr indent="-457200">
              <a:lnSpc>
                <a:spcPts val="4258"/>
              </a:lnSpc>
              <a:buFont typeface="Wingdings"/>
              <a:buChar char="§"/>
            </a:pPr>
            <a:r>
              <a:rPr lang="en-US" sz="3000">
                <a:solidFill>
                  <a:srgbClr val="FFFFFF"/>
                </a:solidFill>
                <a:latin typeface="Jua"/>
                <a:ea typeface="Jua"/>
                <a:cs typeface="Calibri"/>
              </a:rPr>
              <a:t>Test Cases:</a:t>
            </a:r>
          </a:p>
          <a:p>
            <a:pPr lvl="2" indent="-457200">
              <a:lnSpc>
                <a:spcPts val="4258"/>
              </a:lnSpc>
              <a:buFont typeface="Wingdings"/>
              <a:buChar char="§"/>
            </a:pPr>
            <a:r>
              <a:rPr lang="en-US" sz="3000">
                <a:solidFill>
                  <a:srgbClr val="FFFFFF"/>
                </a:solidFill>
                <a:latin typeface="Jua"/>
                <a:ea typeface="Jua"/>
                <a:cs typeface="Calibri"/>
              </a:rPr>
              <a:t>The test cases are based on the user stories</a:t>
            </a:r>
          </a:p>
          <a:p>
            <a:pPr indent="-457200">
              <a:lnSpc>
                <a:spcPts val="4258"/>
              </a:lnSpc>
              <a:buFont typeface="Wingdings"/>
              <a:buChar char="§"/>
            </a:pPr>
            <a:r>
              <a:rPr lang="en-US" sz="3000">
                <a:solidFill>
                  <a:srgbClr val="FFFFFF"/>
                </a:solidFill>
                <a:latin typeface="Jua"/>
                <a:ea typeface="Jua"/>
                <a:cs typeface="Calibri"/>
              </a:rPr>
              <a:t>Stories Completed, Committed Ratio:</a:t>
            </a:r>
          </a:p>
          <a:p>
            <a:pPr lvl="2" indent="-457200">
              <a:lnSpc>
                <a:spcPts val="4258"/>
              </a:lnSpc>
              <a:buFont typeface="Wingdings"/>
              <a:buChar char="§"/>
            </a:pPr>
            <a:r>
              <a:rPr lang="en-US" sz="3000">
                <a:solidFill>
                  <a:srgbClr val="FFFFFF"/>
                </a:solidFill>
                <a:latin typeface="Jua"/>
                <a:ea typeface="Jua"/>
                <a:cs typeface="Calibri"/>
              </a:rPr>
              <a:t>Didn't post screenshots &amp; show the percentage</a:t>
            </a:r>
          </a:p>
          <a:p>
            <a:pPr indent="-457200">
              <a:lnSpc>
                <a:spcPts val="4258"/>
              </a:lnSpc>
              <a:buFont typeface="Wingdings"/>
              <a:buChar char="§"/>
            </a:pPr>
            <a:r>
              <a:rPr lang="en-US" sz="3000">
                <a:solidFill>
                  <a:srgbClr val="FFFFFF"/>
                </a:solidFill>
                <a:latin typeface="Jua"/>
                <a:ea typeface="Jua"/>
                <a:cs typeface="Calibri"/>
              </a:rPr>
              <a:t>Retrospective:</a:t>
            </a:r>
          </a:p>
          <a:p>
            <a:pPr lvl="2" indent="-457200">
              <a:lnSpc>
                <a:spcPts val="4258"/>
              </a:lnSpc>
              <a:buFont typeface="Wingdings"/>
              <a:buChar char="§"/>
            </a:pPr>
            <a:r>
              <a:rPr lang="en-US" sz="3000">
                <a:solidFill>
                  <a:srgbClr val="FFFFFF"/>
                </a:solidFill>
                <a:latin typeface="Jua"/>
                <a:ea typeface="Jua"/>
                <a:cs typeface="Calibri"/>
              </a:rPr>
              <a:t>Did not mention anything about the application, only about improving as team</a:t>
            </a:r>
          </a:p>
          <a:p>
            <a:pPr indent="-457200">
              <a:lnSpc>
                <a:spcPts val="4258"/>
              </a:lnSpc>
              <a:buFont typeface="Wingdings"/>
              <a:buChar char="§"/>
            </a:pPr>
            <a:r>
              <a:rPr lang="en-US" sz="3000">
                <a:solidFill>
                  <a:srgbClr val="FFFFFF"/>
                </a:solidFill>
                <a:latin typeface="Jua"/>
                <a:ea typeface="Jua"/>
                <a:cs typeface="Calibri"/>
              </a:rPr>
              <a:t>Wiki Page:</a:t>
            </a:r>
          </a:p>
          <a:p>
            <a:pPr lvl="2" indent="-457200">
              <a:lnSpc>
                <a:spcPts val="4258"/>
              </a:lnSpc>
              <a:buFont typeface="Wingdings"/>
              <a:buChar char="§"/>
            </a:pPr>
            <a:r>
              <a:rPr lang="en-US" sz="3000">
                <a:solidFill>
                  <a:srgbClr val="FFFFFF"/>
                </a:solidFill>
                <a:latin typeface="Jua"/>
                <a:ea typeface="Jua"/>
                <a:cs typeface="Calibri"/>
              </a:rPr>
              <a:t>Removed "Deliverables" from page &amp; make the YouTube videos more high resolution</a:t>
            </a:r>
          </a:p>
          <a:p>
            <a:pPr lvl="2" indent="-457200">
              <a:lnSpc>
                <a:spcPts val="4258"/>
              </a:lnSpc>
              <a:buFont typeface="Wingdings"/>
              <a:buChar char="§"/>
            </a:pPr>
            <a:endParaRPr lang="en-US" sz="3000">
              <a:solidFill>
                <a:srgbClr val="FFFFFF"/>
              </a:solidFill>
              <a:latin typeface="Jua"/>
              <a:ea typeface="Jua"/>
              <a:cs typeface="Calibri"/>
            </a:endParaRPr>
          </a:p>
          <a:p>
            <a:pPr lvl="1">
              <a:lnSpc>
                <a:spcPts val="4258"/>
              </a:lnSpc>
            </a:pPr>
            <a:endParaRPr lang="en-US" sz="3000">
              <a:solidFill>
                <a:srgbClr val="FFFFFF"/>
              </a:solidFill>
              <a:latin typeface="Jua"/>
              <a:ea typeface="Jua"/>
              <a:cs typeface="Calibri"/>
            </a:endParaRPr>
          </a:p>
        </p:txBody>
      </p:sp>
      <p:pic>
        <p:nvPicPr>
          <p:cNvPr id="10" name="Picture 9" descr="A blue and yellow logo&#10;&#10;Description automatically generated">
            <a:extLst>
              <a:ext uri="{FF2B5EF4-FFF2-40B4-BE49-F238E27FC236}">
                <a16:creationId xmlns:a16="http://schemas.microsoft.com/office/drawing/2014/main" id="{2D5C741C-3E6F-6E1D-C1E7-7A79BF671A87}"/>
              </a:ext>
            </a:extLst>
          </p:cNvPr>
          <p:cNvPicPr>
            <a:picLocks noChangeAspect="1"/>
          </p:cNvPicPr>
          <p:nvPr/>
        </p:nvPicPr>
        <p:blipFill>
          <a:blip r:embed="rId4"/>
          <a:stretch>
            <a:fillRect/>
          </a:stretch>
        </p:blipFill>
        <p:spPr>
          <a:xfrm>
            <a:off x="-652" y="326"/>
            <a:ext cx="1085821" cy="1027369"/>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842843" y="-48389"/>
            <a:ext cx="15805214" cy="2950936"/>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Sprint 2 Stories Completed</a:t>
            </a:r>
          </a:p>
          <a:p>
            <a:pPr algn="ctr">
              <a:lnSpc>
                <a:spcPts val="12140"/>
              </a:lnSpc>
            </a:pP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graphicFrame>
        <p:nvGraphicFramePr>
          <p:cNvPr id="7" name="Table 6">
            <a:extLst>
              <a:ext uri="{FF2B5EF4-FFF2-40B4-BE49-F238E27FC236}">
                <a16:creationId xmlns:a16="http://schemas.microsoft.com/office/drawing/2014/main" id="{EEB108B3-36AA-A40C-C21C-6BFE750D77DA}"/>
              </a:ext>
            </a:extLst>
          </p:cNvPr>
          <p:cNvGraphicFramePr>
            <a:graphicFrameLocks noGrp="1"/>
          </p:cNvGraphicFramePr>
          <p:nvPr/>
        </p:nvGraphicFramePr>
        <p:xfrm>
          <a:off x="302558" y="1428750"/>
          <a:ext cx="17674827" cy="7597835"/>
        </p:xfrm>
        <a:graphic>
          <a:graphicData uri="http://schemas.openxmlformats.org/drawingml/2006/table">
            <a:tbl>
              <a:tblPr bandRow="1">
                <a:tableStyleId>{775DCB02-9BB8-47FD-8907-85C794F793BA}</a:tableStyleId>
              </a:tblPr>
              <a:tblGrid>
                <a:gridCol w="1323886">
                  <a:extLst>
                    <a:ext uri="{9D8B030D-6E8A-4147-A177-3AD203B41FA5}">
                      <a16:colId xmlns:a16="http://schemas.microsoft.com/office/drawing/2014/main" val="4191103453"/>
                    </a:ext>
                  </a:extLst>
                </a:gridCol>
                <a:gridCol w="4160800">
                  <a:extLst>
                    <a:ext uri="{9D8B030D-6E8A-4147-A177-3AD203B41FA5}">
                      <a16:colId xmlns:a16="http://schemas.microsoft.com/office/drawing/2014/main" val="174567673"/>
                    </a:ext>
                  </a:extLst>
                </a:gridCol>
                <a:gridCol w="4728181">
                  <a:extLst>
                    <a:ext uri="{9D8B030D-6E8A-4147-A177-3AD203B41FA5}">
                      <a16:colId xmlns:a16="http://schemas.microsoft.com/office/drawing/2014/main" val="4105553384"/>
                    </a:ext>
                  </a:extLst>
                </a:gridCol>
                <a:gridCol w="4874559">
                  <a:extLst>
                    <a:ext uri="{9D8B030D-6E8A-4147-A177-3AD203B41FA5}">
                      <a16:colId xmlns:a16="http://schemas.microsoft.com/office/drawing/2014/main" val="14212212"/>
                    </a:ext>
                  </a:extLst>
                </a:gridCol>
                <a:gridCol w="2587401">
                  <a:extLst>
                    <a:ext uri="{9D8B030D-6E8A-4147-A177-3AD203B41FA5}">
                      <a16:colId xmlns:a16="http://schemas.microsoft.com/office/drawing/2014/main" val="2732902106"/>
                    </a:ext>
                  </a:extLst>
                </a:gridCol>
              </a:tblGrid>
              <a:tr h="423307">
                <a:tc>
                  <a:txBody>
                    <a:bodyPr/>
                    <a:lstStyle/>
                    <a:p>
                      <a:pPr algn="ctr"/>
                      <a:r>
                        <a:rPr lang="en-US" sz="2400" b="1">
                          <a:effectLst/>
                        </a:rPr>
                        <a:t>Key</a:t>
                      </a:r>
                    </a:p>
                  </a:txBody>
                  <a:tcPr marL="0" marR="0" marT="0" marB="0" anchor="ctr"/>
                </a:tc>
                <a:tc>
                  <a:txBody>
                    <a:bodyPr/>
                    <a:lstStyle/>
                    <a:p>
                      <a:pPr algn="ctr"/>
                      <a:r>
                        <a:rPr lang="en-US" sz="2400" b="1">
                          <a:effectLst/>
                        </a:rPr>
                        <a:t>Feature</a:t>
                      </a:r>
                    </a:p>
                  </a:txBody>
                  <a:tcPr marL="0" marR="0" marT="0" marB="0" anchor="ctr"/>
                </a:tc>
                <a:tc>
                  <a:txBody>
                    <a:bodyPr/>
                    <a:lstStyle/>
                    <a:p>
                      <a:pPr algn="ctr"/>
                      <a:r>
                        <a:rPr lang="en-US" sz="2400" b="1">
                          <a:effectLst/>
                        </a:rPr>
                        <a:t>Summary</a:t>
                      </a:r>
                    </a:p>
                  </a:txBody>
                  <a:tcPr marL="0" marR="0" marT="0" marB="0" anchor="ctr"/>
                </a:tc>
                <a:tc>
                  <a:txBody>
                    <a:bodyPr/>
                    <a:lstStyle/>
                    <a:p>
                      <a:pPr algn="ctr"/>
                      <a:r>
                        <a:rPr lang="en-US" sz="2400" b="1">
                          <a:effectLst/>
                        </a:rPr>
                        <a:t>Criteria</a:t>
                      </a:r>
                    </a:p>
                  </a:txBody>
                  <a:tcPr marL="0" marR="0" marT="0" marB="0" anchor="ctr"/>
                </a:tc>
                <a:tc>
                  <a:txBody>
                    <a:bodyPr/>
                    <a:lstStyle/>
                    <a:p>
                      <a:pPr algn="ctr"/>
                      <a:r>
                        <a:rPr lang="en-US" sz="2400" b="1">
                          <a:effectLst/>
                        </a:rPr>
                        <a:t>Points</a:t>
                      </a:r>
                    </a:p>
                  </a:txBody>
                  <a:tcPr marL="0" marR="0" marT="0" marB="0" anchor="ctr"/>
                </a:tc>
                <a:extLst>
                  <a:ext uri="{0D108BD9-81ED-4DB2-BD59-A6C34878D82A}">
                    <a16:rowId xmlns:a16="http://schemas.microsoft.com/office/drawing/2014/main" val="3836520823"/>
                  </a:ext>
                </a:extLst>
              </a:tr>
              <a:tr h="588947">
                <a:tc rowSpan="2">
                  <a:txBody>
                    <a:bodyPr/>
                    <a:lstStyle/>
                    <a:p>
                      <a:pPr lvl="0" algn="ctr">
                        <a:buNone/>
                      </a:pPr>
                      <a:r>
                        <a:rPr lang="en-US" sz="2000" b="0" i="0" u="none" strike="noStrike" noProof="0">
                          <a:solidFill>
                            <a:srgbClr val="000000"/>
                          </a:solidFill>
                          <a:effectLst/>
                          <a:latin typeface="Calibri"/>
                        </a:rPr>
                        <a:t>LTA-118</a:t>
                      </a:r>
                      <a:endParaRPr lang="en-US" sz="2000">
                        <a:effectLst/>
                      </a:endParaRPr>
                    </a:p>
                  </a:txBody>
                  <a:tcPr marL="0" marR="0" marT="0" marB="0" anchor="ctr"/>
                </a:tc>
                <a:tc gridSpan="3">
                  <a:txBody>
                    <a:bodyPr/>
                    <a:lstStyle/>
                    <a:p>
                      <a:pPr lvl="0" algn="ctr">
                        <a:lnSpc>
                          <a:spcPct val="100000"/>
                        </a:lnSpc>
                        <a:spcBef>
                          <a:spcPts val="0"/>
                        </a:spcBef>
                        <a:spcAft>
                          <a:spcPts val="0"/>
                        </a:spcAft>
                        <a:buNone/>
                      </a:pPr>
                      <a:r>
                        <a:rPr lang="en-US" sz="2000" b="1" i="0" u="none" strike="noStrike" noProof="0">
                          <a:solidFill>
                            <a:srgbClr val="000000"/>
                          </a:solidFill>
                          <a:effectLst/>
                          <a:latin typeface="Calibri"/>
                        </a:rPr>
                        <a:t>As a</a:t>
                      </a:r>
                      <a:r>
                        <a:rPr lang="en-US" sz="2000" b="0" i="0" u="none" strike="noStrike" noProof="0">
                          <a:solidFill>
                            <a:srgbClr val="000000"/>
                          </a:solidFill>
                          <a:effectLst/>
                          <a:latin typeface="Calibri"/>
                        </a:rPr>
                        <a:t> customer, </a:t>
                      </a:r>
                      <a:r>
                        <a:rPr lang="en-US" sz="2000" b="1" i="0" u="none" strike="noStrike" noProof="0">
                          <a:solidFill>
                            <a:srgbClr val="000000"/>
                          </a:solidFill>
                          <a:effectLst/>
                          <a:latin typeface="Calibri"/>
                        </a:rPr>
                        <a:t>I want</a:t>
                      </a:r>
                      <a:r>
                        <a:rPr lang="en-US" sz="2000" b="0" i="0" u="none" strike="noStrike" noProof="0">
                          <a:solidFill>
                            <a:srgbClr val="000000"/>
                          </a:solidFill>
                          <a:effectLst/>
                          <a:latin typeface="Calibri"/>
                        </a:rPr>
                        <a:t> to be informed if the file I upload exceeds the size limit, </a:t>
                      </a:r>
                      <a:r>
                        <a:rPr lang="en-US" sz="2000" b="1" i="0" u="none" strike="noStrike" noProof="0">
                          <a:solidFill>
                            <a:srgbClr val="000000"/>
                          </a:solidFill>
                          <a:effectLst/>
                          <a:latin typeface="Calibri"/>
                        </a:rPr>
                        <a:t>so that</a:t>
                      </a:r>
                      <a:r>
                        <a:rPr lang="en-US" sz="2000" b="0" i="0" u="none" strike="noStrike" noProof="0">
                          <a:solidFill>
                            <a:srgbClr val="000000"/>
                          </a:solidFill>
                          <a:effectLst/>
                          <a:latin typeface="Calibri"/>
                        </a:rPr>
                        <a:t> I can upload a smaller file or take appropriate action.</a:t>
                      </a:r>
                    </a:p>
                  </a:txBody>
                  <a:tcPr marL="0" marR="0" marT="0" marB="0" anchor="ctr"/>
                </a:tc>
                <a:tc hMerge="1">
                  <a:txBody>
                    <a:bodyPr/>
                    <a:lstStyle/>
                    <a:p>
                      <a:pPr algn="ctr"/>
                      <a:endParaRPr lang="en-US" sz="2400" b="1">
                        <a:effectLst/>
                      </a:endParaRPr>
                    </a:p>
                  </a:txBody>
                  <a:tcPr marL="0" marR="0" marT="0" marB="0" anchor="ctr"/>
                </a:tc>
                <a:tc hMerge="1">
                  <a:txBody>
                    <a:bodyPr/>
                    <a:lstStyle/>
                    <a:p>
                      <a:pPr algn="ctr"/>
                      <a:endParaRPr lang="en-US" sz="2400" b="1">
                        <a:effectLst/>
                      </a:endParaRPr>
                    </a:p>
                  </a:txBody>
                  <a:tcPr marL="0" marR="0" marT="0" marB="0" anchor="ctr"/>
                </a:tc>
                <a:tc rowSpan="2">
                  <a:txBody>
                    <a:bodyPr/>
                    <a:lstStyle/>
                    <a:p>
                      <a:pPr lvl="0" algn="ctr">
                        <a:buNone/>
                      </a:pPr>
                      <a:r>
                        <a:rPr lang="en-US" sz="2000">
                          <a:effectLst/>
                        </a:rPr>
                        <a:t>2</a:t>
                      </a:r>
                    </a:p>
                  </a:txBody>
                  <a:tcPr marL="0" marR="0" marT="0" marB="0" anchor="ctr"/>
                </a:tc>
                <a:extLst>
                  <a:ext uri="{0D108BD9-81ED-4DB2-BD59-A6C34878D82A}">
                    <a16:rowId xmlns:a16="http://schemas.microsoft.com/office/drawing/2014/main" val="3946098194"/>
                  </a:ext>
                </a:extLst>
              </a:tr>
              <a:tr h="2311213">
                <a:tc vMerge="1">
                  <a:txBody>
                    <a:bodyPr/>
                    <a:lstStyle/>
                    <a:p>
                      <a:pPr algn="ctr"/>
                      <a:endParaRPr lang="en-US" sz="2400" b="1">
                        <a:effectLst/>
                      </a:endParaRPr>
                    </a:p>
                  </a:txBody>
                  <a:tcPr marL="0" marR="0" marT="0" marB="0" anchor="ctr"/>
                </a:tc>
                <a:tc>
                  <a:txBody>
                    <a:bodyPr/>
                    <a:lstStyle/>
                    <a:p>
                      <a:pPr lvl="0" algn="ctr">
                        <a:lnSpc>
                          <a:spcPct val="100000"/>
                        </a:lnSpc>
                        <a:spcBef>
                          <a:spcPts val="0"/>
                        </a:spcBef>
                        <a:spcAft>
                          <a:spcPts val="0"/>
                        </a:spcAft>
                        <a:buNone/>
                      </a:pPr>
                      <a:r>
                        <a:rPr lang="en-US" sz="2000" b="0" i="0" u="none" strike="noStrike" noProof="0">
                          <a:solidFill>
                            <a:srgbClr val="000000"/>
                          </a:solidFill>
                          <a:effectLst/>
                          <a:latin typeface="Calibri"/>
                        </a:rPr>
                        <a:t>File Size Limitation</a:t>
                      </a:r>
                    </a:p>
                    <a:p>
                      <a:pPr lvl="0" algn="ctr">
                        <a:buNone/>
                      </a:pPr>
                      <a:endParaRPr lang="en-US" sz="2000">
                        <a:effectLst/>
                      </a:endParaRPr>
                    </a:p>
                  </a:txBody>
                  <a:tcPr marL="0" marR="0" marT="0" marB="0" anchor="ctr"/>
                </a:tc>
                <a:tc>
                  <a:txBody>
                    <a:bodyPr/>
                    <a:lstStyle/>
                    <a:p>
                      <a:pPr lvl="0" algn="ctr">
                        <a:lnSpc>
                          <a:spcPct val="100000"/>
                        </a:lnSpc>
                        <a:spcBef>
                          <a:spcPts val="0"/>
                        </a:spcBef>
                        <a:spcAft>
                          <a:spcPts val="0"/>
                        </a:spcAft>
                        <a:buNone/>
                      </a:pPr>
                      <a:r>
                        <a:rPr lang="en-US" sz="2000" b="0" i="0" u="none" strike="noStrike" noProof="0">
                          <a:solidFill>
                            <a:srgbClr val="000000"/>
                          </a:solidFill>
                          <a:effectLst/>
                          <a:latin typeface="Calibri"/>
                        </a:rPr>
                        <a:t>Given I am a customer, I want to be informed if the file I upload exceeds the size limit, so that I can upload a smaller file or take appropriate action.</a:t>
                      </a:r>
                    </a:p>
                    <a:p>
                      <a:pPr lvl="0" algn="ctr">
                        <a:buNone/>
                      </a:pPr>
                      <a:endParaRPr lang="en-US" sz="2000">
                        <a:effectLst/>
                      </a:endParaRPr>
                    </a:p>
                  </a:txBody>
                  <a:tcPr marL="0" marR="0" marT="0" marB="0" anchor="ctr"/>
                </a:tc>
                <a:tc>
                  <a:txBody>
                    <a:bodyPr/>
                    <a:lstStyle/>
                    <a:p>
                      <a:pPr lvl="0" algn="ctr">
                        <a:lnSpc>
                          <a:spcPct val="100000"/>
                        </a:lnSpc>
                        <a:spcBef>
                          <a:spcPts val="0"/>
                        </a:spcBef>
                        <a:spcAft>
                          <a:spcPts val="0"/>
                        </a:spcAft>
                        <a:buNone/>
                      </a:pPr>
                      <a:r>
                        <a:rPr lang="en-US" sz="2000" b="0" i="0" u="none" strike="noStrike" noProof="0">
                          <a:solidFill>
                            <a:srgbClr val="000000"/>
                          </a:solidFill>
                          <a:effectLst/>
                          <a:latin typeface="Calibri"/>
                        </a:rPr>
                        <a:t>The system supports file uploads up to a specified size limit (e.g., 20 MB).</a:t>
                      </a:r>
                      <a:br>
                        <a:rPr lang="en-US" sz="2000" b="0" i="0" u="none" strike="noStrike" noProof="0">
                          <a:solidFill>
                            <a:srgbClr val="000000"/>
                          </a:solidFill>
                          <a:effectLst/>
                          <a:latin typeface="Calibri"/>
                        </a:rPr>
                      </a:br>
                      <a:br>
                        <a:rPr lang="en-US" sz="2000" b="0" i="0" u="none" strike="noStrike" noProof="0">
                          <a:solidFill>
                            <a:srgbClr val="000000"/>
                          </a:solidFill>
                          <a:effectLst/>
                          <a:latin typeface="Calibri"/>
                        </a:rPr>
                      </a:br>
                      <a:r>
                        <a:rPr lang="en-US" sz="2000" b="0" i="0" u="none" strike="noStrike" noProof="0">
                          <a:solidFill>
                            <a:srgbClr val="000000"/>
                          </a:solidFill>
                          <a:effectLst/>
                          <a:latin typeface="Calibri"/>
                        </a:rPr>
                        <a:t>An error message is displayed if the user attempts to upload a file larger than the size limit.</a:t>
                      </a:r>
                    </a:p>
                    <a:p>
                      <a:pPr lvl="0" algn="ctr">
                        <a:buNone/>
                      </a:pPr>
                      <a:endParaRPr lang="en-US" sz="2000">
                        <a:effectLst/>
                      </a:endParaRPr>
                    </a:p>
                  </a:txBody>
                  <a:tcPr marL="0" marR="0" marT="0" marB="0" anchor="ctr"/>
                </a:tc>
                <a:tc vMerge="1">
                  <a:txBody>
                    <a:bodyPr/>
                    <a:lstStyle/>
                    <a:p>
                      <a:pPr algn="ctr"/>
                      <a:endParaRPr lang="en-US" sz="2400" b="1">
                        <a:effectLst/>
                      </a:endParaRPr>
                    </a:p>
                  </a:txBody>
                  <a:tcPr marL="0" marR="0" marT="0" marB="0" anchor="ctr"/>
                </a:tc>
                <a:extLst>
                  <a:ext uri="{0D108BD9-81ED-4DB2-BD59-A6C34878D82A}">
                    <a16:rowId xmlns:a16="http://schemas.microsoft.com/office/drawing/2014/main" val="1905591095"/>
                  </a:ext>
                </a:extLst>
              </a:tr>
              <a:tr h="423307">
                <a:tc rowSpan="2">
                  <a:txBody>
                    <a:bodyPr/>
                    <a:lstStyle/>
                    <a:p>
                      <a:pPr lvl="0" algn="ctr">
                        <a:lnSpc>
                          <a:spcPct val="100000"/>
                        </a:lnSpc>
                        <a:spcBef>
                          <a:spcPts val="0"/>
                        </a:spcBef>
                        <a:spcAft>
                          <a:spcPts val="0"/>
                        </a:spcAft>
                        <a:buNone/>
                      </a:pPr>
                      <a:r>
                        <a:rPr lang="en-US" sz="2000" b="0" i="0" u="none" strike="noStrike" noProof="0">
                          <a:solidFill>
                            <a:srgbClr val="000000"/>
                          </a:solidFill>
                          <a:effectLst/>
                          <a:latin typeface="Calibri"/>
                        </a:rPr>
                        <a:t>LTA-116</a:t>
                      </a:r>
                    </a:p>
                  </a:txBody>
                  <a:tcPr marL="0" marR="0" marT="0" marB="0" anchor="ctr"/>
                </a:tc>
                <a:tc gridSpan="3">
                  <a:txBody>
                    <a:bodyPr/>
                    <a:lstStyle/>
                    <a:p>
                      <a:pPr lvl="0" algn="ctr">
                        <a:lnSpc>
                          <a:spcPct val="100000"/>
                        </a:lnSpc>
                        <a:spcBef>
                          <a:spcPts val="0"/>
                        </a:spcBef>
                        <a:spcAft>
                          <a:spcPts val="0"/>
                        </a:spcAft>
                        <a:buNone/>
                      </a:pPr>
                      <a:r>
                        <a:rPr lang="en-US" sz="2000" b="1" i="0" u="none" strike="noStrike" noProof="0">
                          <a:solidFill>
                            <a:srgbClr val="000000"/>
                          </a:solidFill>
                          <a:effectLst/>
                          <a:latin typeface="Calibri"/>
                        </a:rPr>
                        <a:t>As a</a:t>
                      </a:r>
                      <a:r>
                        <a:rPr lang="en-US" sz="2000" b="0" i="0" u="none" strike="noStrike" noProof="0">
                          <a:solidFill>
                            <a:srgbClr val="000000"/>
                          </a:solidFill>
                          <a:effectLst/>
                          <a:latin typeface="Calibri"/>
                        </a:rPr>
                        <a:t> student, </a:t>
                      </a:r>
                      <a:r>
                        <a:rPr lang="en-US" sz="2000" b="1" i="0" u="none" strike="noStrike" noProof="0">
                          <a:solidFill>
                            <a:srgbClr val="000000"/>
                          </a:solidFill>
                          <a:effectLst/>
                          <a:latin typeface="Calibri"/>
                        </a:rPr>
                        <a:t>I want to</a:t>
                      </a:r>
                      <a:r>
                        <a:rPr lang="en-US" sz="2000" b="0" i="0" u="none" strike="noStrike" noProof="0">
                          <a:solidFill>
                            <a:srgbClr val="000000"/>
                          </a:solidFill>
                          <a:effectLst/>
                          <a:latin typeface="Calibri"/>
                        </a:rPr>
                        <a:t> see an error message when I upload an unsupported file type, </a:t>
                      </a:r>
                      <a:r>
                        <a:rPr lang="en-US" sz="2000" b="1" i="0" u="none" strike="noStrike" noProof="0">
                          <a:solidFill>
                            <a:srgbClr val="000000"/>
                          </a:solidFill>
                          <a:effectLst/>
                          <a:latin typeface="Calibri"/>
                        </a:rPr>
                        <a:t>so that</a:t>
                      </a:r>
                      <a:r>
                        <a:rPr lang="en-US" sz="2000" b="0" i="0" u="none" strike="noStrike" noProof="0">
                          <a:solidFill>
                            <a:srgbClr val="000000"/>
                          </a:solidFill>
                          <a:effectLst/>
                          <a:latin typeface="Calibri"/>
                        </a:rPr>
                        <a:t> I am informed about the file type restrictions and can take corrective action.</a:t>
                      </a:r>
                    </a:p>
                  </a:txBody>
                  <a:tcPr marL="0" marR="0" marT="0" marB="0" anchor="ctr"/>
                </a:tc>
                <a:tc hMerge="1">
                  <a:txBody>
                    <a:bodyPr/>
                    <a:lstStyle/>
                    <a:p>
                      <a:endParaRPr lang="en-US"/>
                    </a:p>
                  </a:txBody>
                  <a:tcPr marL="0" marR="0" marT="0" marB="0" horzOverflow="overflow"/>
                </a:tc>
                <a:tc hMerge="1">
                  <a:txBody>
                    <a:bodyPr/>
                    <a:lstStyle/>
                    <a:p>
                      <a:endParaRPr lang="en-US"/>
                    </a:p>
                  </a:txBody>
                  <a:tcPr marL="0" marR="0" marT="0" marB="0" horzOverflow="overflow"/>
                </a:tc>
                <a:tc rowSpan="2">
                  <a:txBody>
                    <a:bodyPr/>
                    <a:lstStyle/>
                    <a:p>
                      <a:pPr algn="ctr"/>
                      <a:r>
                        <a:rPr lang="en-US" sz="2000">
                          <a:effectLst/>
                        </a:rPr>
                        <a:t>1</a:t>
                      </a:r>
                    </a:p>
                  </a:txBody>
                  <a:tcPr marL="0" marR="0" marT="0" marB="0" anchor="ctr"/>
                </a:tc>
                <a:extLst>
                  <a:ext uri="{0D108BD9-81ED-4DB2-BD59-A6C34878D82A}">
                    <a16:rowId xmlns:a16="http://schemas.microsoft.com/office/drawing/2014/main" val="3720264516"/>
                  </a:ext>
                </a:extLst>
              </a:tr>
              <a:tr h="1527584">
                <a:tc vMerge="1">
                  <a:txBody>
                    <a:bodyPr/>
                    <a:lstStyle/>
                    <a:p>
                      <a:endParaRPr lang="en-US"/>
                    </a:p>
                  </a:txBody>
                  <a:tcPr marL="0" marR="0" marT="0" marB="0" horzOverflow="overflow"/>
                </a:tc>
                <a:tc>
                  <a:txBody>
                    <a:bodyPr/>
                    <a:lstStyle/>
                    <a:p>
                      <a:pPr lvl="0" algn="ctr">
                        <a:lnSpc>
                          <a:spcPct val="100000"/>
                        </a:lnSpc>
                        <a:spcBef>
                          <a:spcPts val="0"/>
                        </a:spcBef>
                        <a:spcAft>
                          <a:spcPts val="0"/>
                        </a:spcAft>
                        <a:buNone/>
                      </a:pPr>
                      <a:r>
                        <a:rPr lang="en-US" sz="2000" b="0" i="0" u="none" strike="noStrike" noProof="0">
                          <a:solidFill>
                            <a:srgbClr val="000000"/>
                          </a:solidFill>
                          <a:effectLst/>
                          <a:latin typeface="Calibri"/>
                        </a:rPr>
                        <a:t>Error Message for Unsupported File Types</a:t>
                      </a:r>
                    </a:p>
                  </a:txBody>
                  <a:tcPr marL="0" marR="0" marT="0" marB="0" anchor="ctr"/>
                </a:tc>
                <a:tc>
                  <a:txBody>
                    <a:bodyPr/>
                    <a:lstStyle/>
                    <a:p>
                      <a:pPr lvl="0" algn="ctr">
                        <a:lnSpc>
                          <a:spcPct val="100000"/>
                        </a:lnSpc>
                        <a:spcBef>
                          <a:spcPts val="0"/>
                        </a:spcBef>
                        <a:spcAft>
                          <a:spcPts val="0"/>
                        </a:spcAft>
                        <a:buNone/>
                      </a:pPr>
                      <a:r>
                        <a:rPr lang="en-US" sz="2000" b="0" i="0" u="none" strike="noStrike" noProof="0">
                          <a:solidFill>
                            <a:srgbClr val="000000"/>
                          </a:solidFill>
                          <a:effectLst/>
                          <a:latin typeface="Calibri"/>
                        </a:rPr>
                        <a:t>Given I am a student, I want to see an error message when I upload an unsupported file type, so that I am informed about the file type restrictions and can take corrective action.</a:t>
                      </a:r>
                    </a:p>
                  </a:txBody>
                  <a:tcPr marL="0" marR="0" marT="0" marB="0" anchor="ctr"/>
                </a:tc>
                <a:tc>
                  <a:txBody>
                    <a:bodyPr/>
                    <a:lstStyle/>
                    <a:p>
                      <a:pPr lvl="0" algn="ctr">
                        <a:lnSpc>
                          <a:spcPct val="100000"/>
                        </a:lnSpc>
                        <a:spcBef>
                          <a:spcPts val="0"/>
                        </a:spcBef>
                        <a:spcAft>
                          <a:spcPts val="0"/>
                        </a:spcAft>
                        <a:buNone/>
                      </a:pPr>
                      <a:r>
                        <a:rPr lang="en-US" sz="2000" b="0" i="0" u="none" strike="noStrike" noProof="0">
                          <a:solidFill>
                            <a:srgbClr val="000000"/>
                          </a:solidFill>
                          <a:effectLst/>
                          <a:latin typeface="Calibri"/>
                        </a:rPr>
                        <a:t>If a user uploads a file type that is not supported, an error message appears.</a:t>
                      </a:r>
                      <a:br>
                        <a:rPr lang="en-US" sz="2000" b="0" i="0" u="none" strike="noStrike" noProof="0">
                          <a:solidFill>
                            <a:srgbClr val="000000"/>
                          </a:solidFill>
                          <a:effectLst/>
                          <a:latin typeface="Calibri"/>
                        </a:rPr>
                      </a:br>
                      <a:br>
                        <a:rPr lang="en-US" sz="2000" b="0" i="0" u="none" strike="noStrike" noProof="0">
                          <a:solidFill>
                            <a:srgbClr val="000000"/>
                          </a:solidFill>
                          <a:effectLst/>
                          <a:latin typeface="Calibri"/>
                        </a:rPr>
                      </a:br>
                      <a:r>
                        <a:rPr lang="en-US" sz="2000" b="0" i="0" u="none" strike="noStrike" noProof="0">
                          <a:solidFill>
                            <a:srgbClr val="000000"/>
                          </a:solidFill>
                          <a:effectLst/>
                          <a:latin typeface="Calibri"/>
                        </a:rPr>
                        <a:t>The error message should clearly state the supported file types.</a:t>
                      </a:r>
                    </a:p>
                  </a:txBody>
                  <a:tcPr marL="0" marR="0" marT="0" marB="0" anchor="ctr"/>
                </a:tc>
                <a:tc vMerge="1">
                  <a:txBody>
                    <a:bodyPr/>
                    <a:lstStyle/>
                    <a:p>
                      <a:endParaRPr lang="en-US"/>
                    </a:p>
                  </a:txBody>
                  <a:tcPr marL="0" marR="0" marT="0" marB="0" horzOverflow="overflow"/>
                </a:tc>
                <a:extLst>
                  <a:ext uri="{0D108BD9-81ED-4DB2-BD59-A6C34878D82A}">
                    <a16:rowId xmlns:a16="http://schemas.microsoft.com/office/drawing/2014/main" val="4062993697"/>
                  </a:ext>
                </a:extLst>
              </a:tr>
              <a:tr h="588947">
                <a:tc rowSpan="2">
                  <a:txBody>
                    <a:bodyPr/>
                    <a:lstStyle/>
                    <a:p>
                      <a:pPr algn="ctr"/>
                      <a:endParaRPr lang="en-US" sz="2000">
                        <a:effectLst/>
                      </a:endParaRPr>
                    </a:p>
                  </a:txBody>
                  <a:tcPr marL="0" marR="0" marT="0" marB="0" anchor="ctr"/>
                </a:tc>
                <a:tc gridSpan="3">
                  <a:txBody>
                    <a:bodyPr/>
                    <a:lstStyle/>
                    <a:p>
                      <a:pPr algn="ctr"/>
                      <a:endParaRPr lang="en-US" sz="2000">
                        <a:effectLst/>
                      </a:endParaRPr>
                    </a:p>
                  </a:txBody>
                  <a:tcPr marL="0" marR="0" marT="0" marB="0" anchor="ctr"/>
                </a:tc>
                <a:tc hMerge="1">
                  <a:txBody>
                    <a:bodyPr/>
                    <a:lstStyle/>
                    <a:p>
                      <a:endParaRPr lang="en-US"/>
                    </a:p>
                  </a:txBody>
                  <a:tcPr marL="0" marR="0" marT="0" marB="0" horzOverflow="overflow"/>
                </a:tc>
                <a:tc hMerge="1">
                  <a:txBody>
                    <a:bodyPr/>
                    <a:lstStyle/>
                    <a:p>
                      <a:endParaRPr lang="en-US"/>
                    </a:p>
                  </a:txBody>
                  <a:tcPr marL="0" marR="0" marT="0" marB="0" horzOverflow="overflow"/>
                </a:tc>
                <a:tc rowSpan="2">
                  <a:txBody>
                    <a:bodyPr/>
                    <a:lstStyle/>
                    <a:p>
                      <a:pPr algn="ctr"/>
                      <a:endParaRPr lang="en-US" sz="2000">
                        <a:effectLst/>
                      </a:endParaRPr>
                    </a:p>
                  </a:txBody>
                  <a:tcPr marL="0" marR="0" marT="0" marB="0" anchor="ctr"/>
                </a:tc>
                <a:extLst>
                  <a:ext uri="{0D108BD9-81ED-4DB2-BD59-A6C34878D82A}">
                    <a16:rowId xmlns:a16="http://schemas.microsoft.com/office/drawing/2014/main" val="194071171"/>
                  </a:ext>
                </a:extLst>
              </a:tr>
              <a:tr h="1527584">
                <a:tc vMerge="1">
                  <a:txBody>
                    <a:bodyPr/>
                    <a:lstStyle/>
                    <a:p>
                      <a:endParaRPr lang="en-US"/>
                    </a:p>
                  </a:txBody>
                  <a:tcPr marL="0" marR="0" marT="0" marB="0" horzOverflow="overflow"/>
                </a:tc>
                <a:tc>
                  <a:txBody>
                    <a:bodyPr/>
                    <a:lstStyle/>
                    <a:p>
                      <a:pPr algn="ctr"/>
                      <a:endParaRPr lang="en-US" sz="2000">
                        <a:effectLst/>
                      </a:endParaRPr>
                    </a:p>
                  </a:txBody>
                  <a:tcPr marL="0" marR="0" marT="0" marB="0" anchor="ctr"/>
                </a:tc>
                <a:tc>
                  <a:txBody>
                    <a:bodyPr/>
                    <a:lstStyle/>
                    <a:p>
                      <a:pPr algn="ctr"/>
                      <a:endParaRPr lang="en-US" sz="2000">
                        <a:effectLst/>
                      </a:endParaRPr>
                    </a:p>
                  </a:txBody>
                  <a:tcPr marL="0" marR="0" marT="0" marB="0" anchor="ctr"/>
                </a:tc>
                <a:tc>
                  <a:txBody>
                    <a:bodyPr/>
                    <a:lstStyle/>
                    <a:p>
                      <a:pPr algn="ctr"/>
                      <a:endParaRPr lang="en-US" sz="2000">
                        <a:effectLst/>
                      </a:endParaRPr>
                    </a:p>
                  </a:txBody>
                  <a:tcPr marL="0" marR="0" marT="0" marB="0" anchor="ctr"/>
                </a:tc>
                <a:tc vMerge="1">
                  <a:txBody>
                    <a:bodyPr/>
                    <a:lstStyle/>
                    <a:p>
                      <a:endParaRPr lang="en-US"/>
                    </a:p>
                  </a:txBody>
                  <a:tcPr marL="0" marR="0" marT="0" marB="0" horzOverflow="overflow"/>
                </a:tc>
                <a:extLst>
                  <a:ext uri="{0D108BD9-81ED-4DB2-BD59-A6C34878D82A}">
                    <a16:rowId xmlns:a16="http://schemas.microsoft.com/office/drawing/2014/main" val="1807624515"/>
                  </a:ext>
                </a:extLst>
              </a:tr>
            </a:tbl>
          </a:graphicData>
        </a:graphic>
      </p:graphicFrame>
      <p:graphicFrame>
        <p:nvGraphicFramePr>
          <p:cNvPr id="3" name="Table 2">
            <a:extLst>
              <a:ext uri="{FF2B5EF4-FFF2-40B4-BE49-F238E27FC236}">
                <a16:creationId xmlns:a16="http://schemas.microsoft.com/office/drawing/2014/main" id="{5A90FBA7-D3E9-F863-3B94-2EE4CA35CD2B}"/>
              </a:ext>
            </a:extLst>
          </p:cNvPr>
          <p:cNvGraphicFramePr>
            <a:graphicFrameLocks noGrp="1"/>
          </p:cNvGraphicFramePr>
          <p:nvPr>
            <p:extLst>
              <p:ext uri="{D42A27DB-BD31-4B8C-83A1-F6EECF244321}">
                <p14:modId xmlns:p14="http://schemas.microsoft.com/office/powerpoint/2010/main" val="3556780598"/>
              </p:ext>
            </p:extLst>
          </p:nvPr>
        </p:nvGraphicFramePr>
        <p:xfrm>
          <a:off x="194337" y="1404573"/>
          <a:ext cx="17731980" cy="8489891"/>
        </p:xfrm>
        <a:graphic>
          <a:graphicData uri="http://schemas.openxmlformats.org/drawingml/2006/table">
            <a:tbl>
              <a:tblPr bandRow="1">
                <a:tableStyleId>{775DCB02-9BB8-47FD-8907-85C794F793BA}</a:tableStyleId>
              </a:tblPr>
              <a:tblGrid>
                <a:gridCol w="1328167">
                  <a:extLst>
                    <a:ext uri="{9D8B030D-6E8A-4147-A177-3AD203B41FA5}">
                      <a16:colId xmlns:a16="http://schemas.microsoft.com/office/drawing/2014/main" val="4191103453"/>
                    </a:ext>
                  </a:extLst>
                </a:gridCol>
                <a:gridCol w="4174254">
                  <a:extLst>
                    <a:ext uri="{9D8B030D-6E8A-4147-A177-3AD203B41FA5}">
                      <a16:colId xmlns:a16="http://schemas.microsoft.com/office/drawing/2014/main" val="174567673"/>
                    </a:ext>
                  </a:extLst>
                </a:gridCol>
                <a:gridCol w="4743470">
                  <a:extLst>
                    <a:ext uri="{9D8B030D-6E8A-4147-A177-3AD203B41FA5}">
                      <a16:colId xmlns:a16="http://schemas.microsoft.com/office/drawing/2014/main" val="4105553384"/>
                    </a:ext>
                  </a:extLst>
                </a:gridCol>
                <a:gridCol w="6346992">
                  <a:extLst>
                    <a:ext uri="{9D8B030D-6E8A-4147-A177-3AD203B41FA5}">
                      <a16:colId xmlns:a16="http://schemas.microsoft.com/office/drawing/2014/main" val="14212212"/>
                    </a:ext>
                  </a:extLst>
                </a:gridCol>
                <a:gridCol w="1139097">
                  <a:extLst>
                    <a:ext uri="{9D8B030D-6E8A-4147-A177-3AD203B41FA5}">
                      <a16:colId xmlns:a16="http://schemas.microsoft.com/office/drawing/2014/main" val="2732902106"/>
                    </a:ext>
                  </a:extLst>
                </a:gridCol>
              </a:tblGrid>
              <a:tr h="429560">
                <a:tc>
                  <a:txBody>
                    <a:bodyPr/>
                    <a:lstStyle/>
                    <a:p>
                      <a:pPr algn="ctr"/>
                      <a:r>
                        <a:rPr lang="en-US" sz="2400" b="1">
                          <a:effectLst/>
                        </a:rPr>
                        <a:t>Key</a:t>
                      </a:r>
                    </a:p>
                  </a:txBody>
                  <a:tcPr marL="0" marR="0" marT="0" marB="0" anchor="ctr"/>
                </a:tc>
                <a:tc>
                  <a:txBody>
                    <a:bodyPr/>
                    <a:lstStyle/>
                    <a:p>
                      <a:pPr algn="ctr"/>
                      <a:r>
                        <a:rPr lang="en-US" sz="2400" b="1">
                          <a:effectLst/>
                        </a:rPr>
                        <a:t>Feature</a:t>
                      </a:r>
                    </a:p>
                  </a:txBody>
                  <a:tcPr marL="0" marR="0" marT="0" marB="0" anchor="ctr"/>
                </a:tc>
                <a:tc>
                  <a:txBody>
                    <a:bodyPr/>
                    <a:lstStyle/>
                    <a:p>
                      <a:pPr algn="ctr"/>
                      <a:r>
                        <a:rPr lang="en-US" sz="2400" b="1">
                          <a:effectLst/>
                        </a:rPr>
                        <a:t>Summary</a:t>
                      </a:r>
                    </a:p>
                  </a:txBody>
                  <a:tcPr marL="0" marR="0" marT="0" marB="0" anchor="ctr"/>
                </a:tc>
                <a:tc>
                  <a:txBody>
                    <a:bodyPr/>
                    <a:lstStyle/>
                    <a:p>
                      <a:pPr algn="ctr"/>
                      <a:r>
                        <a:rPr lang="en-US" sz="2400" b="1">
                          <a:effectLst/>
                        </a:rPr>
                        <a:t>Criteria</a:t>
                      </a:r>
                    </a:p>
                  </a:txBody>
                  <a:tcPr marL="0" marR="0" marT="0" marB="0" anchor="ctr"/>
                </a:tc>
                <a:tc>
                  <a:txBody>
                    <a:bodyPr/>
                    <a:lstStyle/>
                    <a:p>
                      <a:pPr algn="ctr"/>
                      <a:r>
                        <a:rPr lang="en-US" sz="2400" b="1">
                          <a:effectLst/>
                        </a:rPr>
                        <a:t>Points</a:t>
                      </a:r>
                    </a:p>
                  </a:txBody>
                  <a:tcPr marL="0" marR="0" marT="0" marB="0" anchor="ctr"/>
                </a:tc>
                <a:extLst>
                  <a:ext uri="{0D108BD9-81ED-4DB2-BD59-A6C34878D82A}">
                    <a16:rowId xmlns:a16="http://schemas.microsoft.com/office/drawing/2014/main" val="3836520823"/>
                  </a:ext>
                </a:extLst>
              </a:tr>
              <a:tr h="597649">
                <a:tc rowSpan="2">
                  <a:txBody>
                    <a:bodyPr/>
                    <a:lstStyle/>
                    <a:p>
                      <a:pPr lvl="0" algn="ctr">
                        <a:buNone/>
                      </a:pPr>
                      <a:r>
                        <a:rPr lang="en-US" sz="2000" b="0" i="0" u="none" strike="noStrike" noProof="0">
                          <a:solidFill>
                            <a:srgbClr val="000000"/>
                          </a:solidFill>
                          <a:effectLst/>
                          <a:latin typeface="Calibri"/>
                        </a:rPr>
                        <a:t>LTA-119</a:t>
                      </a:r>
                      <a:endParaRPr lang="en-US"/>
                    </a:p>
                  </a:txBody>
                  <a:tcPr marL="0" marR="0" marT="0" marB="0" anchor="ctr"/>
                </a:tc>
                <a:tc gridSpan="3">
                  <a:txBody>
                    <a:bodyPr/>
                    <a:lstStyle/>
                    <a:p>
                      <a:pPr lvl="0" algn="ctr">
                        <a:lnSpc>
                          <a:spcPct val="100000"/>
                        </a:lnSpc>
                        <a:spcBef>
                          <a:spcPts val="0"/>
                        </a:spcBef>
                        <a:spcAft>
                          <a:spcPts val="0"/>
                        </a:spcAft>
                        <a:buNone/>
                      </a:pPr>
                      <a:r>
                        <a:rPr lang="en-US" sz="2000" b="1" i="0" u="none" strike="noStrike" noProof="0">
                          <a:solidFill>
                            <a:srgbClr val="000000"/>
                          </a:solidFill>
                          <a:effectLst/>
                          <a:latin typeface="Calibri"/>
                        </a:rPr>
                        <a:t>As a</a:t>
                      </a:r>
                      <a:r>
                        <a:rPr lang="en-US" sz="2000" b="0" i="0" u="none" strike="noStrike" noProof="0">
                          <a:solidFill>
                            <a:srgbClr val="000000"/>
                          </a:solidFill>
                          <a:effectLst/>
                          <a:latin typeface="Calibri"/>
                        </a:rPr>
                        <a:t> diplomat, </a:t>
                      </a:r>
                      <a:r>
                        <a:rPr lang="en-US" sz="2000" b="1" i="0" u="none" strike="noStrike" noProof="0">
                          <a:solidFill>
                            <a:srgbClr val="000000"/>
                          </a:solidFill>
                          <a:effectLst/>
                          <a:latin typeface="Calibri"/>
                        </a:rPr>
                        <a:t>I want to</a:t>
                      </a:r>
                      <a:r>
                        <a:rPr lang="en-US" sz="2000" b="0" i="0" u="none" strike="noStrike" noProof="0">
                          <a:solidFill>
                            <a:srgbClr val="000000"/>
                          </a:solidFill>
                          <a:effectLst/>
                          <a:latin typeface="Calibri"/>
                        </a:rPr>
                        <a:t> have a "Microphone" button, </a:t>
                      </a:r>
                      <a:r>
                        <a:rPr lang="en-US" sz="2000" b="1" i="0" u="none" strike="noStrike" noProof="0">
                          <a:solidFill>
                            <a:srgbClr val="000000"/>
                          </a:solidFill>
                          <a:effectLst/>
                          <a:latin typeface="Calibri"/>
                        </a:rPr>
                        <a:t>so that</a:t>
                      </a:r>
                      <a:r>
                        <a:rPr lang="en-US" sz="2000" b="0" i="0" u="none" strike="noStrike" noProof="0">
                          <a:solidFill>
                            <a:srgbClr val="000000"/>
                          </a:solidFill>
                          <a:effectLst/>
                          <a:latin typeface="Calibri"/>
                        </a:rPr>
                        <a:t> I can record my voice input for translation without typing.</a:t>
                      </a:r>
                    </a:p>
                  </a:txBody>
                  <a:tcPr marL="0" marR="0" marT="0" marB="0" anchor="ctr"/>
                </a:tc>
                <a:tc hMerge="1">
                  <a:txBody>
                    <a:bodyPr/>
                    <a:lstStyle/>
                    <a:p>
                      <a:endParaRPr lang="en-US"/>
                    </a:p>
                  </a:txBody>
                  <a:tcPr marL="0" marR="0" marT="0" marB="0" horzOverflow="overflow"/>
                </a:tc>
                <a:tc hMerge="1">
                  <a:txBody>
                    <a:bodyPr/>
                    <a:lstStyle/>
                    <a:p>
                      <a:endParaRPr lang="en-US"/>
                    </a:p>
                  </a:txBody>
                  <a:tcPr marL="0" marR="0" marT="0" marB="0" horzOverflow="overflow"/>
                </a:tc>
                <a:tc rowSpan="2">
                  <a:txBody>
                    <a:bodyPr/>
                    <a:lstStyle/>
                    <a:p>
                      <a:pPr algn="ctr"/>
                      <a:r>
                        <a:rPr lang="en-US" sz="2000">
                          <a:effectLst/>
                        </a:rPr>
                        <a:t>3</a:t>
                      </a:r>
                    </a:p>
                  </a:txBody>
                  <a:tcPr marL="0" marR="0" marT="0" marB="0" anchor="ctr"/>
                </a:tc>
                <a:extLst>
                  <a:ext uri="{0D108BD9-81ED-4DB2-BD59-A6C34878D82A}">
                    <a16:rowId xmlns:a16="http://schemas.microsoft.com/office/drawing/2014/main" val="3946098194"/>
                  </a:ext>
                </a:extLst>
              </a:tr>
              <a:tr h="2241190">
                <a:tc vMerge="1">
                  <a:txBody>
                    <a:bodyPr/>
                    <a:lstStyle/>
                    <a:p>
                      <a:endParaRPr lang="en-US"/>
                    </a:p>
                  </a:txBody>
                  <a:tcPr marL="0" marR="0" marT="0" marB="0" horzOverflow="overflow"/>
                </a:tc>
                <a:tc>
                  <a:txBody>
                    <a:bodyPr/>
                    <a:lstStyle/>
                    <a:p>
                      <a:pPr lvl="0" algn="ctr">
                        <a:lnSpc>
                          <a:spcPct val="100000"/>
                        </a:lnSpc>
                        <a:spcBef>
                          <a:spcPts val="0"/>
                        </a:spcBef>
                        <a:spcAft>
                          <a:spcPts val="0"/>
                        </a:spcAft>
                        <a:buNone/>
                      </a:pPr>
                      <a:r>
                        <a:rPr lang="en-US" sz="2000" b="0" i="0" u="none" strike="noStrike" noProof="0">
                          <a:solidFill>
                            <a:srgbClr val="000000"/>
                          </a:solidFill>
                          <a:effectLst/>
                          <a:latin typeface="Calibri"/>
                        </a:rPr>
                        <a:t>Microphone Button for Voice Input</a:t>
                      </a:r>
                    </a:p>
                  </a:txBody>
                  <a:tcPr marL="0" marR="0" marT="0" marB="0" anchor="ctr"/>
                </a:tc>
                <a:tc>
                  <a:txBody>
                    <a:bodyPr/>
                    <a:lstStyle/>
                    <a:p>
                      <a:pPr lvl="0" algn="ctr">
                        <a:buNone/>
                      </a:pPr>
                      <a:r>
                        <a:rPr lang="en-US" sz="2000" b="0" i="0" u="none" strike="noStrike" noProof="0">
                          <a:solidFill>
                            <a:srgbClr val="000000"/>
                          </a:solidFill>
                          <a:effectLst/>
                          <a:latin typeface="Calibri"/>
                        </a:rPr>
                        <a:t>Given I am a diplomat, I want to have a "Microphone" button, so that I can record my voice input for translation without typing.</a:t>
                      </a:r>
                      <a:endParaRPr lang="en-US"/>
                    </a:p>
                  </a:txBody>
                  <a:tcPr marL="0" marR="0" marT="0" marB="0" anchor="ctr"/>
                </a:tc>
                <a:tc>
                  <a:txBody>
                    <a:bodyPr/>
                    <a:lstStyle/>
                    <a:p>
                      <a:pPr lvl="0" algn="ctr">
                        <a:lnSpc>
                          <a:spcPct val="100000"/>
                        </a:lnSpc>
                        <a:spcBef>
                          <a:spcPts val="0"/>
                        </a:spcBef>
                        <a:spcAft>
                          <a:spcPts val="0"/>
                        </a:spcAft>
                        <a:buNone/>
                      </a:pPr>
                      <a:r>
                        <a:rPr lang="en-US" sz="2000" b="0" i="0" u="none" strike="noStrike" noProof="0">
                          <a:solidFill>
                            <a:srgbClr val="000000"/>
                          </a:solidFill>
                          <a:effectLst/>
                          <a:latin typeface="Calibri"/>
                        </a:rPr>
                        <a:t>A "Microphone" button is available for starting voice recording.</a:t>
                      </a:r>
                    </a:p>
                    <a:p>
                      <a:pPr lvl="0" algn="ctr">
                        <a:lnSpc>
                          <a:spcPct val="100000"/>
                        </a:lnSpc>
                        <a:spcBef>
                          <a:spcPts val="0"/>
                        </a:spcBef>
                        <a:spcAft>
                          <a:spcPts val="0"/>
                        </a:spcAft>
                        <a:buNone/>
                      </a:pPr>
                      <a:endParaRPr lang="en-US" sz="1800" b="0" i="0" u="none" strike="noStrike" noProof="0">
                        <a:solidFill>
                          <a:srgbClr val="000000"/>
                        </a:solidFill>
                        <a:effectLst/>
                        <a:latin typeface="Calibri"/>
                      </a:endParaRPr>
                    </a:p>
                    <a:p>
                      <a:pPr lvl="0" algn="ctr">
                        <a:lnSpc>
                          <a:spcPct val="100000"/>
                        </a:lnSpc>
                        <a:spcBef>
                          <a:spcPts val="0"/>
                        </a:spcBef>
                        <a:spcAft>
                          <a:spcPts val="0"/>
                        </a:spcAft>
                        <a:buNone/>
                      </a:pPr>
                      <a:r>
                        <a:rPr lang="en-US" sz="2000" b="0" i="0" u="none" strike="noStrike" noProof="0">
                          <a:solidFill>
                            <a:srgbClr val="000000"/>
                          </a:solidFill>
                          <a:effectLst/>
                          <a:latin typeface="Calibri"/>
                        </a:rPr>
                        <a:t>Clicking the "Microphone" button begins recording the user's audio input.</a:t>
                      </a:r>
                    </a:p>
                    <a:p>
                      <a:pPr lvl="0" algn="ctr">
                        <a:lnSpc>
                          <a:spcPct val="100000"/>
                        </a:lnSpc>
                        <a:spcBef>
                          <a:spcPts val="0"/>
                        </a:spcBef>
                        <a:spcAft>
                          <a:spcPts val="0"/>
                        </a:spcAft>
                        <a:buNone/>
                      </a:pPr>
                      <a:endParaRPr lang="en-US" sz="1800" b="0" i="0" u="none" strike="noStrike" noProof="0">
                        <a:solidFill>
                          <a:srgbClr val="000000"/>
                        </a:solidFill>
                        <a:effectLst/>
                        <a:latin typeface="Calibri"/>
                      </a:endParaRPr>
                    </a:p>
                    <a:p>
                      <a:pPr lvl="0" algn="ctr">
                        <a:buNone/>
                      </a:pPr>
                      <a:r>
                        <a:rPr lang="en-US" sz="2000" b="0" i="0" u="none" strike="noStrike" noProof="0">
                          <a:solidFill>
                            <a:srgbClr val="000000"/>
                          </a:solidFill>
                          <a:effectLst/>
                          <a:latin typeface="Calibri"/>
                        </a:rPr>
                        <a:t>The system stops recording when the button is clicked again or a time limit is reached.</a:t>
                      </a:r>
                      <a:endParaRPr lang="en-US"/>
                    </a:p>
                  </a:txBody>
                  <a:tcPr marL="0" marR="0" marT="0" marB="0" anchor="ctr"/>
                </a:tc>
                <a:tc vMerge="1">
                  <a:txBody>
                    <a:bodyPr/>
                    <a:lstStyle/>
                    <a:p>
                      <a:endParaRPr lang="en-US"/>
                    </a:p>
                  </a:txBody>
                  <a:tcPr marL="0" marR="0" marT="0" marB="0" horzOverflow="overflow"/>
                </a:tc>
                <a:extLst>
                  <a:ext uri="{0D108BD9-81ED-4DB2-BD59-A6C34878D82A}">
                    <a16:rowId xmlns:a16="http://schemas.microsoft.com/office/drawing/2014/main" val="1905591095"/>
                  </a:ext>
                </a:extLst>
              </a:tr>
              <a:tr h="429560">
                <a:tc rowSpan="2">
                  <a:txBody>
                    <a:bodyPr/>
                    <a:lstStyle/>
                    <a:p>
                      <a:pPr lvl="0" algn="ctr">
                        <a:buNone/>
                      </a:pPr>
                      <a:r>
                        <a:rPr lang="en-US" sz="2000" b="0" i="0" u="none" strike="noStrike" noProof="0">
                          <a:solidFill>
                            <a:srgbClr val="000000"/>
                          </a:solidFill>
                          <a:effectLst/>
                          <a:latin typeface="Calibri"/>
                        </a:rPr>
                        <a:t>LTA-120</a:t>
                      </a:r>
                      <a:endParaRPr lang="en-US"/>
                    </a:p>
                  </a:txBody>
                  <a:tcPr marL="0" marR="0" marT="0" marB="0" anchor="ctr"/>
                </a:tc>
                <a:tc gridSpan="3">
                  <a:txBody>
                    <a:bodyPr/>
                    <a:lstStyle/>
                    <a:p>
                      <a:pPr lvl="0" algn="ctr">
                        <a:lnSpc>
                          <a:spcPct val="100000"/>
                        </a:lnSpc>
                        <a:spcBef>
                          <a:spcPts val="0"/>
                        </a:spcBef>
                        <a:spcAft>
                          <a:spcPts val="0"/>
                        </a:spcAft>
                        <a:buNone/>
                      </a:pPr>
                      <a:r>
                        <a:rPr lang="en-US" sz="2000" b="1" i="0" u="none" strike="noStrike" noProof="0">
                          <a:solidFill>
                            <a:srgbClr val="000000"/>
                          </a:solidFill>
                          <a:effectLst/>
                          <a:latin typeface="Calibri"/>
                        </a:rPr>
                        <a:t>As a</a:t>
                      </a:r>
                      <a:r>
                        <a:rPr lang="en-US" sz="2000" b="0" i="0" u="none" strike="noStrike" noProof="0">
                          <a:solidFill>
                            <a:srgbClr val="000000"/>
                          </a:solidFill>
                          <a:effectLst/>
                          <a:latin typeface="Calibri"/>
                        </a:rPr>
                        <a:t> doctor, </a:t>
                      </a:r>
                      <a:r>
                        <a:rPr lang="en-US" sz="2000" b="1" i="0" u="none" strike="noStrike" noProof="0">
                          <a:solidFill>
                            <a:srgbClr val="000000"/>
                          </a:solidFill>
                          <a:effectLst/>
                          <a:latin typeface="Calibri"/>
                        </a:rPr>
                        <a:t>I want</a:t>
                      </a:r>
                      <a:r>
                        <a:rPr lang="en-US" sz="2000" b="0" i="0" u="none" strike="noStrike" noProof="0">
                          <a:solidFill>
                            <a:srgbClr val="000000"/>
                          </a:solidFill>
                          <a:effectLst/>
                          <a:latin typeface="Calibri"/>
                        </a:rPr>
                        <a:t> the system to accurately translate my recorded audio into another language, </a:t>
                      </a:r>
                      <a:r>
                        <a:rPr lang="en-US" sz="2000" b="1" i="0" u="none" strike="noStrike" noProof="0">
                          <a:solidFill>
                            <a:srgbClr val="000000"/>
                          </a:solidFill>
                          <a:effectLst/>
                          <a:latin typeface="Calibri"/>
                        </a:rPr>
                        <a:t>so that</a:t>
                      </a:r>
                      <a:r>
                        <a:rPr lang="en-US" sz="2000" b="0" i="0" u="none" strike="noStrike" noProof="0">
                          <a:solidFill>
                            <a:srgbClr val="000000"/>
                          </a:solidFill>
                          <a:effectLst/>
                          <a:latin typeface="Calibri"/>
                        </a:rPr>
                        <a:t> I can understand the content in a different language.</a:t>
                      </a:r>
                    </a:p>
                  </a:txBody>
                  <a:tcPr marL="0" marR="0" marT="0" marB="0" anchor="ctr"/>
                </a:tc>
                <a:tc hMerge="1">
                  <a:txBody>
                    <a:bodyPr/>
                    <a:lstStyle/>
                    <a:p>
                      <a:endParaRPr lang="en-US"/>
                    </a:p>
                  </a:txBody>
                  <a:tcPr marL="0" marR="0" marT="0" marB="0" horzOverflow="overflow"/>
                </a:tc>
                <a:tc hMerge="1">
                  <a:txBody>
                    <a:bodyPr/>
                    <a:lstStyle/>
                    <a:p>
                      <a:endParaRPr lang="en-US"/>
                    </a:p>
                  </a:txBody>
                  <a:tcPr marL="0" marR="0" marT="0" marB="0" horzOverflow="overflow"/>
                </a:tc>
                <a:tc rowSpan="2">
                  <a:txBody>
                    <a:bodyPr/>
                    <a:lstStyle/>
                    <a:p>
                      <a:pPr algn="ctr"/>
                      <a:r>
                        <a:rPr lang="en-US" sz="2000">
                          <a:effectLst/>
                        </a:rPr>
                        <a:t>5</a:t>
                      </a:r>
                    </a:p>
                  </a:txBody>
                  <a:tcPr marL="0" marR="0" marT="0" marB="0" anchor="ctr"/>
                </a:tc>
                <a:extLst>
                  <a:ext uri="{0D108BD9-81ED-4DB2-BD59-A6C34878D82A}">
                    <a16:rowId xmlns:a16="http://schemas.microsoft.com/office/drawing/2014/main" val="3720264516"/>
                  </a:ext>
                </a:extLst>
              </a:tr>
              <a:tr h="2315892">
                <a:tc vMerge="1">
                  <a:txBody>
                    <a:bodyPr/>
                    <a:lstStyle/>
                    <a:p>
                      <a:endParaRPr lang="en-US"/>
                    </a:p>
                  </a:txBody>
                  <a:tcPr marL="0" marR="0" marT="0" marB="0" horzOverflow="overflow"/>
                </a:tc>
                <a:tc>
                  <a:txBody>
                    <a:bodyPr/>
                    <a:lstStyle/>
                    <a:p>
                      <a:pPr lvl="0" algn="ctr">
                        <a:lnSpc>
                          <a:spcPct val="100000"/>
                        </a:lnSpc>
                        <a:spcBef>
                          <a:spcPts val="0"/>
                        </a:spcBef>
                        <a:spcAft>
                          <a:spcPts val="0"/>
                        </a:spcAft>
                        <a:buNone/>
                      </a:pPr>
                      <a:r>
                        <a:rPr lang="en-US" sz="2000" b="0" i="0" u="none" strike="noStrike" noProof="0">
                          <a:solidFill>
                            <a:srgbClr val="000000"/>
                          </a:solidFill>
                          <a:effectLst/>
                          <a:latin typeface="Calibri"/>
                        </a:rPr>
                        <a:t>Accurate Translation of Audio Input</a:t>
                      </a:r>
                    </a:p>
                  </a:txBody>
                  <a:tcPr marL="0" marR="0" marT="0" marB="0" anchor="ctr"/>
                </a:tc>
                <a:tc>
                  <a:txBody>
                    <a:bodyPr/>
                    <a:lstStyle/>
                    <a:p>
                      <a:pPr lvl="0" algn="ctr">
                        <a:lnSpc>
                          <a:spcPct val="100000"/>
                        </a:lnSpc>
                        <a:spcBef>
                          <a:spcPts val="0"/>
                        </a:spcBef>
                        <a:spcAft>
                          <a:spcPts val="0"/>
                        </a:spcAft>
                        <a:buNone/>
                      </a:pPr>
                      <a:r>
                        <a:rPr lang="en-US" sz="2000" b="0" i="0" u="none" strike="noStrike" noProof="0">
                          <a:solidFill>
                            <a:srgbClr val="000000"/>
                          </a:solidFill>
                          <a:effectLst/>
                          <a:latin typeface="Calibri"/>
                        </a:rPr>
                        <a:t>As an elderly user, I want to see visual indicator during the audio recording, so that I know when my voice is being recorded.</a:t>
                      </a:r>
                    </a:p>
                  </a:txBody>
                  <a:tcPr marL="0" marR="0" marT="0" marB="0" anchor="ctr"/>
                </a:tc>
                <a:tc>
                  <a:txBody>
                    <a:bodyPr/>
                    <a:lstStyle/>
                    <a:p>
                      <a:pPr lvl="0" algn="ctr">
                        <a:lnSpc>
                          <a:spcPct val="100000"/>
                        </a:lnSpc>
                        <a:spcBef>
                          <a:spcPts val="0"/>
                        </a:spcBef>
                        <a:spcAft>
                          <a:spcPts val="0"/>
                        </a:spcAft>
                        <a:buNone/>
                      </a:pPr>
                      <a:r>
                        <a:rPr lang="en-US" sz="2000" b="0" i="0" u="none" strike="noStrike" noProof="0">
                          <a:solidFill>
                            <a:srgbClr val="000000"/>
                          </a:solidFill>
                          <a:effectLst/>
                        </a:rPr>
                        <a:t>The system processes the recorded audio and translates it into the selected target language.</a:t>
                      </a:r>
                      <a:endParaRPr lang="en-US"/>
                    </a:p>
                    <a:p>
                      <a:pPr lvl="0" algn="ctr">
                        <a:lnSpc>
                          <a:spcPct val="100000"/>
                        </a:lnSpc>
                        <a:spcBef>
                          <a:spcPts val="0"/>
                        </a:spcBef>
                        <a:spcAft>
                          <a:spcPts val="0"/>
                        </a:spcAft>
                        <a:buNone/>
                      </a:pPr>
                      <a:endParaRPr lang="en-US"/>
                    </a:p>
                    <a:p>
                      <a:pPr lvl="0" algn="ctr">
                        <a:lnSpc>
                          <a:spcPct val="100000"/>
                        </a:lnSpc>
                        <a:spcBef>
                          <a:spcPts val="0"/>
                        </a:spcBef>
                        <a:spcAft>
                          <a:spcPts val="0"/>
                        </a:spcAft>
                        <a:buNone/>
                      </a:pPr>
                      <a:r>
                        <a:rPr lang="en-US" sz="2000" b="0" i="0" u="none" strike="noStrike" noProof="0">
                          <a:solidFill>
                            <a:srgbClr val="000000"/>
                          </a:solidFill>
                          <a:effectLst/>
                        </a:rPr>
                        <a:t>The translation is displayed after processing is completed.</a:t>
                      </a:r>
                    </a:p>
                    <a:p>
                      <a:pPr lvl="0" algn="ctr">
                        <a:lnSpc>
                          <a:spcPct val="100000"/>
                        </a:lnSpc>
                        <a:spcBef>
                          <a:spcPts val="0"/>
                        </a:spcBef>
                        <a:spcAft>
                          <a:spcPts val="0"/>
                        </a:spcAft>
                        <a:buNone/>
                      </a:pPr>
                      <a:endParaRPr lang="en-US"/>
                    </a:p>
                    <a:p>
                      <a:pPr lvl="0" algn="ctr">
                        <a:lnSpc>
                          <a:spcPct val="100000"/>
                        </a:lnSpc>
                        <a:spcBef>
                          <a:spcPts val="0"/>
                        </a:spcBef>
                        <a:spcAft>
                          <a:spcPts val="0"/>
                        </a:spcAft>
                        <a:buNone/>
                      </a:pPr>
                      <a:r>
                        <a:rPr lang="en-US" sz="2000" b="0" i="0" u="none" strike="noStrike" noProof="0">
                          <a:solidFill>
                            <a:srgbClr val="000000"/>
                          </a:solidFill>
                          <a:effectLst/>
                        </a:rPr>
                        <a:t>The translation reflects the meaning of the original audio input as accurately as possible.</a:t>
                      </a:r>
                      <a:endParaRPr lang="en-US"/>
                    </a:p>
                  </a:txBody>
                  <a:tcPr marL="0" marR="0" marT="0" marB="0" anchor="ctr"/>
                </a:tc>
                <a:tc vMerge="1">
                  <a:txBody>
                    <a:bodyPr/>
                    <a:lstStyle/>
                    <a:p>
                      <a:endParaRPr lang="en-US"/>
                    </a:p>
                  </a:txBody>
                  <a:tcPr marL="0" marR="0" marT="0" marB="0" horzOverflow="overflow"/>
                </a:tc>
                <a:extLst>
                  <a:ext uri="{0D108BD9-81ED-4DB2-BD59-A6C34878D82A}">
                    <a16:rowId xmlns:a16="http://schemas.microsoft.com/office/drawing/2014/main" val="4062993697"/>
                  </a:ext>
                </a:extLst>
              </a:tr>
              <a:tr h="597649">
                <a:tc rowSpan="2">
                  <a:txBody>
                    <a:bodyPr/>
                    <a:lstStyle/>
                    <a:p>
                      <a:pPr lvl="0" algn="ctr">
                        <a:buNone/>
                      </a:pPr>
                      <a:r>
                        <a:rPr lang="en-US" sz="2000" b="0" i="0" u="none" strike="noStrike" noProof="0">
                          <a:solidFill>
                            <a:srgbClr val="000000"/>
                          </a:solidFill>
                          <a:effectLst/>
                          <a:latin typeface="Calibri"/>
                        </a:rPr>
                        <a:t>LTA-129</a:t>
                      </a:r>
                      <a:endParaRPr lang="en-US"/>
                    </a:p>
                  </a:txBody>
                  <a:tcPr marL="0" marR="0" marT="0" marB="0" anchor="ctr"/>
                </a:tc>
                <a:tc gridSpan="3">
                  <a:txBody>
                    <a:bodyPr/>
                    <a:lstStyle/>
                    <a:p>
                      <a:pPr lvl="0" algn="ctr">
                        <a:lnSpc>
                          <a:spcPct val="100000"/>
                        </a:lnSpc>
                        <a:spcBef>
                          <a:spcPts val="0"/>
                        </a:spcBef>
                        <a:spcAft>
                          <a:spcPts val="0"/>
                        </a:spcAft>
                        <a:buNone/>
                      </a:pPr>
                      <a:r>
                        <a:rPr lang="en-US" sz="2000" b="1" i="0" u="none" strike="noStrike" noProof="0">
                          <a:solidFill>
                            <a:srgbClr val="000000"/>
                          </a:solidFill>
                          <a:effectLst/>
                          <a:latin typeface="Calibri"/>
                        </a:rPr>
                        <a:t>As a</a:t>
                      </a:r>
                      <a:r>
                        <a:rPr lang="en-US" sz="2000" b="0" i="0" u="none" strike="noStrike" noProof="0">
                          <a:solidFill>
                            <a:srgbClr val="000000"/>
                          </a:solidFill>
                          <a:effectLst/>
                          <a:latin typeface="Calibri"/>
                        </a:rPr>
                        <a:t> patient, </a:t>
                      </a:r>
                      <a:r>
                        <a:rPr lang="en-US" sz="2000" b="1" i="0" u="none" strike="noStrike" noProof="0">
                          <a:solidFill>
                            <a:srgbClr val="000000"/>
                          </a:solidFill>
                          <a:effectLst/>
                          <a:latin typeface="Calibri"/>
                        </a:rPr>
                        <a:t>I want to</a:t>
                      </a:r>
                      <a:r>
                        <a:rPr lang="en-US" sz="2000" b="0" i="0" u="none" strike="noStrike" noProof="0">
                          <a:solidFill>
                            <a:srgbClr val="000000"/>
                          </a:solidFill>
                          <a:effectLst/>
                          <a:latin typeface="Calibri"/>
                        </a:rPr>
                        <a:t> download the translated text in different file formats (e.g., .txt, .docx), </a:t>
                      </a:r>
                      <a:r>
                        <a:rPr lang="en-US" sz="2000" b="1" i="0" u="none" strike="noStrike" noProof="0">
                          <a:solidFill>
                            <a:srgbClr val="000000"/>
                          </a:solidFill>
                          <a:effectLst/>
                          <a:latin typeface="Calibri"/>
                        </a:rPr>
                        <a:t>so that</a:t>
                      </a:r>
                      <a:r>
                        <a:rPr lang="en-US" sz="2000" b="0" i="0" u="none" strike="noStrike" noProof="0">
                          <a:solidFill>
                            <a:srgbClr val="000000"/>
                          </a:solidFill>
                          <a:effectLst/>
                          <a:latin typeface="Calibri"/>
                        </a:rPr>
                        <a:t> I can choose the format that best suits my needs.</a:t>
                      </a:r>
                    </a:p>
                  </a:txBody>
                  <a:tcPr marL="0" marR="0" marT="0" marB="0" anchor="ctr"/>
                </a:tc>
                <a:tc hMerge="1">
                  <a:txBody>
                    <a:bodyPr/>
                    <a:lstStyle/>
                    <a:p>
                      <a:endParaRPr lang="en-US"/>
                    </a:p>
                  </a:txBody>
                  <a:tcPr marL="0" marR="0" marT="0" marB="0" horzOverflow="overflow"/>
                </a:tc>
                <a:tc hMerge="1">
                  <a:txBody>
                    <a:bodyPr/>
                    <a:lstStyle/>
                    <a:p>
                      <a:endParaRPr lang="en-US"/>
                    </a:p>
                  </a:txBody>
                  <a:tcPr marL="0" marR="0" marT="0" marB="0" horzOverflow="overflow"/>
                </a:tc>
                <a:tc rowSpan="2">
                  <a:txBody>
                    <a:bodyPr/>
                    <a:lstStyle/>
                    <a:p>
                      <a:pPr algn="ctr"/>
                      <a:r>
                        <a:rPr lang="en-US" sz="2000">
                          <a:effectLst/>
                        </a:rPr>
                        <a:t>2</a:t>
                      </a:r>
                    </a:p>
                  </a:txBody>
                  <a:tcPr marL="0" marR="0" marT="0" marB="0" anchor="ctr"/>
                </a:tc>
                <a:extLst>
                  <a:ext uri="{0D108BD9-81ED-4DB2-BD59-A6C34878D82A}">
                    <a16:rowId xmlns:a16="http://schemas.microsoft.com/office/drawing/2014/main" val="194071171"/>
                  </a:ext>
                </a:extLst>
              </a:tr>
              <a:tr h="1550150">
                <a:tc vMerge="1">
                  <a:txBody>
                    <a:bodyPr/>
                    <a:lstStyle/>
                    <a:p>
                      <a:endParaRPr lang="en-US"/>
                    </a:p>
                  </a:txBody>
                  <a:tcPr marL="0" marR="0" marT="0" marB="0" horzOverflow="overflow"/>
                </a:tc>
                <a:tc>
                  <a:txBody>
                    <a:bodyPr/>
                    <a:lstStyle/>
                    <a:p>
                      <a:pPr lvl="0" algn="ctr">
                        <a:buNone/>
                      </a:pPr>
                      <a:r>
                        <a:rPr lang="en-US" sz="2000" b="0" i="0" u="none" strike="noStrike" noProof="0">
                          <a:solidFill>
                            <a:srgbClr val="000000"/>
                          </a:solidFill>
                          <a:effectLst/>
                          <a:latin typeface="Calibri"/>
                        </a:rPr>
                        <a:t>Supported Formats for Downloaded File</a:t>
                      </a:r>
                      <a:endParaRPr lang="en-US"/>
                    </a:p>
                  </a:txBody>
                  <a:tcPr marL="0" marR="0" marT="0" marB="0" anchor="ctr"/>
                </a:tc>
                <a:tc>
                  <a:txBody>
                    <a:bodyPr/>
                    <a:lstStyle/>
                    <a:p>
                      <a:pPr lvl="0" algn="ctr">
                        <a:lnSpc>
                          <a:spcPct val="100000"/>
                        </a:lnSpc>
                        <a:spcBef>
                          <a:spcPts val="0"/>
                        </a:spcBef>
                        <a:spcAft>
                          <a:spcPts val="0"/>
                        </a:spcAft>
                        <a:buNone/>
                      </a:pPr>
                      <a:r>
                        <a:rPr lang="en-US" sz="2000" b="0" i="0" u="none" strike="noStrike" noProof="0">
                          <a:solidFill>
                            <a:srgbClr val="000000"/>
                          </a:solidFill>
                          <a:effectLst/>
                          <a:latin typeface="Calibri"/>
                        </a:rPr>
                        <a:t>Given I am a patient, I want to download the translated text in different file formats (e.g., .txt, .docx), so that I can choose the format that best suits my needs.</a:t>
                      </a:r>
                    </a:p>
                  </a:txBody>
                  <a:tcPr marL="0" marR="0" marT="0" marB="0" anchor="ctr"/>
                </a:tc>
                <a:tc>
                  <a:txBody>
                    <a:bodyPr/>
                    <a:lstStyle/>
                    <a:p>
                      <a:pPr lvl="0" algn="ctr">
                        <a:lnSpc>
                          <a:spcPct val="100000"/>
                        </a:lnSpc>
                        <a:spcBef>
                          <a:spcPts val="0"/>
                        </a:spcBef>
                        <a:spcAft>
                          <a:spcPts val="0"/>
                        </a:spcAft>
                        <a:buNone/>
                      </a:pPr>
                      <a:r>
                        <a:rPr lang="en-US" sz="2000" b="0" i="0" u="none" strike="noStrike" noProof="0">
                          <a:solidFill>
                            <a:srgbClr val="000000"/>
                          </a:solidFill>
                          <a:effectLst/>
                          <a:latin typeface="Calibri"/>
                        </a:rPr>
                        <a:t>The system offers options to download the translated content in supported formats such as .txt and .docx.</a:t>
                      </a:r>
                    </a:p>
                    <a:p>
                      <a:pPr lvl="0" algn="ctr">
                        <a:lnSpc>
                          <a:spcPct val="100000"/>
                        </a:lnSpc>
                        <a:spcBef>
                          <a:spcPts val="0"/>
                        </a:spcBef>
                        <a:spcAft>
                          <a:spcPts val="0"/>
                        </a:spcAft>
                        <a:buNone/>
                      </a:pPr>
                      <a:endParaRPr lang="en-US" sz="1800" b="0" i="0" u="none" strike="noStrike" noProof="0">
                        <a:solidFill>
                          <a:srgbClr val="000000"/>
                        </a:solidFill>
                        <a:effectLst/>
                        <a:latin typeface="Calibri"/>
                      </a:endParaRPr>
                    </a:p>
                    <a:p>
                      <a:pPr lvl="0" algn="ctr">
                        <a:lnSpc>
                          <a:spcPct val="100000"/>
                        </a:lnSpc>
                        <a:spcBef>
                          <a:spcPts val="0"/>
                        </a:spcBef>
                        <a:spcAft>
                          <a:spcPts val="0"/>
                        </a:spcAft>
                        <a:buNone/>
                      </a:pPr>
                      <a:r>
                        <a:rPr lang="en-US" sz="2000" b="0" i="0" u="none" strike="noStrike" noProof="0">
                          <a:solidFill>
                            <a:srgbClr val="000000"/>
                          </a:solidFill>
                          <a:effectLst/>
                          <a:latin typeface="Calibri"/>
                        </a:rPr>
                        <a:t>The downloaded file contains the translated text in the chosen format.</a:t>
                      </a:r>
                    </a:p>
                  </a:txBody>
                  <a:tcPr marL="0" marR="0" marT="0" marB="0" anchor="ctr"/>
                </a:tc>
                <a:tc vMerge="1">
                  <a:txBody>
                    <a:bodyPr/>
                    <a:lstStyle/>
                    <a:p>
                      <a:endParaRPr lang="en-US"/>
                    </a:p>
                  </a:txBody>
                  <a:tcPr marL="0" marR="0" marT="0" marB="0" horzOverflow="overflow"/>
                </a:tc>
                <a:extLst>
                  <a:ext uri="{0D108BD9-81ED-4DB2-BD59-A6C34878D82A}">
                    <a16:rowId xmlns:a16="http://schemas.microsoft.com/office/drawing/2014/main" val="1807624515"/>
                  </a:ext>
                </a:extLst>
              </a:tr>
            </a:tbl>
          </a:graphicData>
        </a:graphic>
      </p:graphicFrame>
    </p:spTree>
    <p:extLst>
      <p:ext uri="{BB962C8B-B14F-4D97-AF65-F5344CB8AC3E}">
        <p14:creationId xmlns:p14="http://schemas.microsoft.com/office/powerpoint/2010/main" val="25466915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842843" y="-48389"/>
            <a:ext cx="15805214" cy="2950936"/>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Sprint 2 Stories Completed</a:t>
            </a:r>
          </a:p>
          <a:p>
            <a:pPr algn="ctr">
              <a:lnSpc>
                <a:spcPts val="12140"/>
              </a:lnSpc>
            </a:pP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graphicFrame>
        <p:nvGraphicFramePr>
          <p:cNvPr id="6" name="Table 5">
            <a:extLst>
              <a:ext uri="{FF2B5EF4-FFF2-40B4-BE49-F238E27FC236}">
                <a16:creationId xmlns:a16="http://schemas.microsoft.com/office/drawing/2014/main" id="{2133466A-0233-C6FE-E67C-63CF87E49663}"/>
              </a:ext>
            </a:extLst>
          </p:cNvPr>
          <p:cNvGraphicFramePr>
            <a:graphicFrameLocks noGrp="1"/>
          </p:cNvGraphicFramePr>
          <p:nvPr>
            <p:extLst>
              <p:ext uri="{D42A27DB-BD31-4B8C-83A1-F6EECF244321}">
                <p14:modId xmlns:p14="http://schemas.microsoft.com/office/powerpoint/2010/main" val="2815785416"/>
              </p:ext>
            </p:extLst>
          </p:nvPr>
        </p:nvGraphicFramePr>
        <p:xfrm>
          <a:off x="504264" y="1428749"/>
          <a:ext cx="17500730" cy="8299393"/>
        </p:xfrm>
        <a:graphic>
          <a:graphicData uri="http://schemas.openxmlformats.org/drawingml/2006/table">
            <a:tbl>
              <a:tblPr bandRow="1">
                <a:tableStyleId>{775DCB02-9BB8-47FD-8907-85C794F793BA}</a:tableStyleId>
              </a:tblPr>
              <a:tblGrid>
                <a:gridCol w="1310845">
                  <a:extLst>
                    <a:ext uri="{9D8B030D-6E8A-4147-A177-3AD203B41FA5}">
                      <a16:colId xmlns:a16="http://schemas.microsoft.com/office/drawing/2014/main" val="4191103453"/>
                    </a:ext>
                  </a:extLst>
                </a:gridCol>
                <a:gridCol w="4119816">
                  <a:extLst>
                    <a:ext uri="{9D8B030D-6E8A-4147-A177-3AD203B41FA5}">
                      <a16:colId xmlns:a16="http://schemas.microsoft.com/office/drawing/2014/main" val="174567673"/>
                    </a:ext>
                  </a:extLst>
                </a:gridCol>
                <a:gridCol w="4681610">
                  <a:extLst>
                    <a:ext uri="{9D8B030D-6E8A-4147-A177-3AD203B41FA5}">
                      <a16:colId xmlns:a16="http://schemas.microsoft.com/office/drawing/2014/main" val="4105553384"/>
                    </a:ext>
                  </a:extLst>
                </a:gridCol>
                <a:gridCol w="6264218">
                  <a:extLst>
                    <a:ext uri="{9D8B030D-6E8A-4147-A177-3AD203B41FA5}">
                      <a16:colId xmlns:a16="http://schemas.microsoft.com/office/drawing/2014/main" val="14212212"/>
                    </a:ext>
                  </a:extLst>
                </a:gridCol>
                <a:gridCol w="1124241">
                  <a:extLst>
                    <a:ext uri="{9D8B030D-6E8A-4147-A177-3AD203B41FA5}">
                      <a16:colId xmlns:a16="http://schemas.microsoft.com/office/drawing/2014/main" val="2732902106"/>
                    </a:ext>
                  </a:extLst>
                </a:gridCol>
              </a:tblGrid>
              <a:tr h="461076">
                <a:tc>
                  <a:txBody>
                    <a:bodyPr/>
                    <a:lstStyle/>
                    <a:p>
                      <a:pPr algn="ctr"/>
                      <a:r>
                        <a:rPr lang="en-US" sz="2400" b="1">
                          <a:effectLst/>
                        </a:rPr>
                        <a:t>Key</a:t>
                      </a:r>
                    </a:p>
                  </a:txBody>
                  <a:tcPr marL="0" marR="0" marT="0" marB="0" anchor="ctr"/>
                </a:tc>
                <a:tc>
                  <a:txBody>
                    <a:bodyPr/>
                    <a:lstStyle/>
                    <a:p>
                      <a:pPr algn="ctr"/>
                      <a:r>
                        <a:rPr lang="en-US" sz="2400" b="1">
                          <a:effectLst/>
                        </a:rPr>
                        <a:t>Feature</a:t>
                      </a:r>
                    </a:p>
                  </a:txBody>
                  <a:tcPr marL="0" marR="0" marT="0" marB="0" anchor="ctr"/>
                </a:tc>
                <a:tc>
                  <a:txBody>
                    <a:bodyPr/>
                    <a:lstStyle/>
                    <a:p>
                      <a:pPr algn="ctr"/>
                      <a:r>
                        <a:rPr lang="en-US" sz="2400" b="1">
                          <a:effectLst/>
                        </a:rPr>
                        <a:t>Summary</a:t>
                      </a:r>
                    </a:p>
                  </a:txBody>
                  <a:tcPr marL="0" marR="0" marT="0" marB="0" anchor="ctr"/>
                </a:tc>
                <a:tc>
                  <a:txBody>
                    <a:bodyPr/>
                    <a:lstStyle/>
                    <a:p>
                      <a:pPr algn="ctr"/>
                      <a:r>
                        <a:rPr lang="en-US" sz="2400" b="1">
                          <a:effectLst/>
                        </a:rPr>
                        <a:t>Criteria</a:t>
                      </a:r>
                    </a:p>
                  </a:txBody>
                  <a:tcPr marL="0" marR="0" marT="0" marB="0" anchor="ctr"/>
                </a:tc>
                <a:tc>
                  <a:txBody>
                    <a:bodyPr/>
                    <a:lstStyle/>
                    <a:p>
                      <a:pPr algn="ctr"/>
                      <a:r>
                        <a:rPr lang="en-US" sz="2400" b="1">
                          <a:effectLst/>
                        </a:rPr>
                        <a:t>Points</a:t>
                      </a:r>
                    </a:p>
                  </a:txBody>
                  <a:tcPr marL="0" marR="0" marT="0" marB="0" anchor="ctr"/>
                </a:tc>
                <a:extLst>
                  <a:ext uri="{0D108BD9-81ED-4DB2-BD59-A6C34878D82A}">
                    <a16:rowId xmlns:a16="http://schemas.microsoft.com/office/drawing/2014/main" val="3836520823"/>
                  </a:ext>
                </a:extLst>
              </a:tr>
              <a:tr h="628742">
                <a:tc rowSpan="2">
                  <a:txBody>
                    <a:bodyPr/>
                    <a:lstStyle/>
                    <a:p>
                      <a:pPr lvl="0" algn="ctr">
                        <a:buNone/>
                      </a:pPr>
                      <a:r>
                        <a:rPr lang="en-US" sz="2000" b="0" i="0" u="none" strike="noStrike" noProof="0">
                          <a:solidFill>
                            <a:srgbClr val="000000"/>
                          </a:solidFill>
                          <a:effectLst/>
                          <a:latin typeface="Calibri"/>
                        </a:rPr>
                        <a:t>LTA-128</a:t>
                      </a:r>
                      <a:endParaRPr lang="en-US"/>
                    </a:p>
                  </a:txBody>
                  <a:tcPr marL="0" marR="0" marT="0" marB="0" anchor="ctr"/>
                </a:tc>
                <a:tc gridSpan="3">
                  <a:txBody>
                    <a:bodyPr/>
                    <a:lstStyle/>
                    <a:p>
                      <a:pPr lvl="0" algn="ctr">
                        <a:lnSpc>
                          <a:spcPct val="100000"/>
                        </a:lnSpc>
                        <a:spcBef>
                          <a:spcPts val="0"/>
                        </a:spcBef>
                        <a:spcAft>
                          <a:spcPts val="0"/>
                        </a:spcAft>
                        <a:buNone/>
                      </a:pPr>
                      <a:r>
                        <a:rPr lang="en-US" sz="2000" b="1" i="0" u="none" strike="noStrike" noProof="0">
                          <a:solidFill>
                            <a:srgbClr val="000000"/>
                          </a:solidFill>
                          <a:effectLst/>
                          <a:latin typeface="Calibri"/>
                        </a:rPr>
                        <a:t>As a</a:t>
                      </a:r>
                      <a:r>
                        <a:rPr lang="en-US" sz="2000" b="0" i="0" u="none" strike="noStrike" noProof="0">
                          <a:solidFill>
                            <a:srgbClr val="000000"/>
                          </a:solidFill>
                          <a:effectLst/>
                          <a:latin typeface="Calibri"/>
                        </a:rPr>
                        <a:t> working professional, </a:t>
                      </a:r>
                      <a:r>
                        <a:rPr lang="en-US" sz="2000" b="1" i="0" u="none" strike="noStrike" noProof="0">
                          <a:solidFill>
                            <a:srgbClr val="000000"/>
                          </a:solidFill>
                          <a:effectLst/>
                          <a:latin typeface="Calibri"/>
                        </a:rPr>
                        <a:t>I want </a:t>
                      </a:r>
                      <a:r>
                        <a:rPr lang="en-US" sz="2000" b="0" i="0" u="none" strike="noStrike" noProof="0">
                          <a:solidFill>
                            <a:srgbClr val="000000"/>
                          </a:solidFill>
                          <a:effectLst/>
                          <a:latin typeface="Calibri"/>
                        </a:rPr>
                        <a:t>a "Download" button next to the translated text,</a:t>
                      </a:r>
                      <a:r>
                        <a:rPr lang="en-US" sz="2000" b="1" i="0" u="none" strike="noStrike" noProof="0">
                          <a:solidFill>
                            <a:srgbClr val="000000"/>
                          </a:solidFill>
                          <a:effectLst/>
                          <a:latin typeface="Calibri"/>
                        </a:rPr>
                        <a:t> so that</a:t>
                      </a:r>
                      <a:r>
                        <a:rPr lang="en-US" sz="2000" b="0" i="0" u="none" strike="noStrike" noProof="0">
                          <a:solidFill>
                            <a:srgbClr val="000000"/>
                          </a:solidFill>
                          <a:effectLst/>
                          <a:latin typeface="Calibri"/>
                        </a:rPr>
                        <a:t> I can download and save the translated content for future use.</a:t>
                      </a:r>
                    </a:p>
                  </a:txBody>
                  <a:tcPr marL="0" marR="0" marT="0" marB="0" anchor="ctr"/>
                </a:tc>
                <a:tc hMerge="1">
                  <a:txBody>
                    <a:bodyPr/>
                    <a:lstStyle/>
                    <a:p>
                      <a:pPr algn="ctr"/>
                      <a:endParaRPr lang="en-US" sz="2400" b="1">
                        <a:effectLst/>
                      </a:endParaRPr>
                    </a:p>
                  </a:txBody>
                  <a:tcPr marL="0" marR="0" marT="0" marB="0" anchor="ctr"/>
                </a:tc>
                <a:tc hMerge="1">
                  <a:txBody>
                    <a:bodyPr/>
                    <a:lstStyle/>
                    <a:p>
                      <a:pPr algn="ctr"/>
                      <a:endParaRPr lang="en-US" sz="2400" b="1">
                        <a:effectLst/>
                      </a:endParaRPr>
                    </a:p>
                  </a:txBody>
                  <a:tcPr marL="0" marR="0" marT="0" marB="0" anchor="ctr"/>
                </a:tc>
                <a:tc rowSpan="2">
                  <a:txBody>
                    <a:bodyPr/>
                    <a:lstStyle/>
                    <a:p>
                      <a:pPr lvl="0" algn="ctr">
                        <a:buNone/>
                      </a:pPr>
                      <a:r>
                        <a:rPr lang="en-US" sz="2000">
                          <a:effectLst/>
                        </a:rPr>
                        <a:t>2</a:t>
                      </a:r>
                    </a:p>
                  </a:txBody>
                  <a:tcPr marL="0" marR="0" marT="0" marB="0" anchor="ctr"/>
                </a:tc>
                <a:extLst>
                  <a:ext uri="{0D108BD9-81ED-4DB2-BD59-A6C34878D82A}">
                    <a16:rowId xmlns:a16="http://schemas.microsoft.com/office/drawing/2014/main" val="3946098194"/>
                  </a:ext>
                </a:extLst>
              </a:tr>
              <a:tr h="2032930">
                <a:tc vMerge="1">
                  <a:txBody>
                    <a:bodyPr/>
                    <a:lstStyle/>
                    <a:p>
                      <a:pPr algn="ctr"/>
                      <a:endParaRPr lang="en-US" sz="2400" b="1">
                        <a:effectLst/>
                      </a:endParaRPr>
                    </a:p>
                  </a:txBody>
                  <a:tcPr marL="0" marR="0" marT="0" marB="0" anchor="ctr"/>
                </a:tc>
                <a:tc>
                  <a:txBody>
                    <a:bodyPr/>
                    <a:lstStyle/>
                    <a:p>
                      <a:pPr lvl="0" algn="ctr">
                        <a:lnSpc>
                          <a:spcPct val="100000"/>
                        </a:lnSpc>
                        <a:spcBef>
                          <a:spcPts val="0"/>
                        </a:spcBef>
                        <a:spcAft>
                          <a:spcPts val="0"/>
                        </a:spcAft>
                        <a:buNone/>
                      </a:pPr>
                      <a:r>
                        <a:rPr lang="en-US" sz="2000" b="0" i="0" u="none" strike="noStrike" noProof="0">
                          <a:solidFill>
                            <a:srgbClr val="000000"/>
                          </a:solidFill>
                          <a:effectLst/>
                          <a:latin typeface="Calibri"/>
                        </a:rPr>
                        <a:t>Download Button for Translated Text</a:t>
                      </a:r>
                    </a:p>
                  </a:txBody>
                  <a:tcPr marL="0" marR="0" marT="0" marB="0" anchor="ctr"/>
                </a:tc>
                <a:tc>
                  <a:txBody>
                    <a:bodyPr/>
                    <a:lstStyle/>
                    <a:p>
                      <a:pPr lvl="0" algn="ctr">
                        <a:lnSpc>
                          <a:spcPct val="100000"/>
                        </a:lnSpc>
                        <a:spcBef>
                          <a:spcPts val="0"/>
                        </a:spcBef>
                        <a:spcAft>
                          <a:spcPts val="0"/>
                        </a:spcAft>
                        <a:buNone/>
                      </a:pPr>
                      <a:r>
                        <a:rPr lang="en-US" sz="2000" b="0" i="0" u="none" strike="noStrike" noProof="0">
                          <a:solidFill>
                            <a:srgbClr val="000000"/>
                          </a:solidFill>
                          <a:effectLst/>
                          <a:latin typeface="Calibri"/>
                        </a:rPr>
                        <a:t>Given I am a working professional, I want a "Download" button next to the translated text, so that I can download and save the translated content for future use.</a:t>
                      </a:r>
                    </a:p>
                  </a:txBody>
                  <a:tcPr marL="0" marR="0" marT="0" marB="0" anchor="ctr"/>
                </a:tc>
                <a:tc>
                  <a:txBody>
                    <a:bodyPr/>
                    <a:lstStyle/>
                    <a:p>
                      <a:pPr lvl="0" algn="ctr">
                        <a:lnSpc>
                          <a:spcPct val="100000"/>
                        </a:lnSpc>
                        <a:spcBef>
                          <a:spcPts val="0"/>
                        </a:spcBef>
                        <a:spcAft>
                          <a:spcPts val="0"/>
                        </a:spcAft>
                        <a:buNone/>
                      </a:pPr>
                      <a:r>
                        <a:rPr lang="en-US" sz="2000" b="0" i="0" u="none" strike="noStrike" noProof="0">
                          <a:solidFill>
                            <a:srgbClr val="000000"/>
                          </a:solidFill>
                          <a:effectLst/>
                          <a:latin typeface="Calibri"/>
                        </a:rPr>
                        <a:t>A "Download" button is displayed next to the translated text.</a:t>
                      </a:r>
                    </a:p>
                    <a:p>
                      <a:pPr lvl="0" algn="ctr">
                        <a:lnSpc>
                          <a:spcPct val="100000"/>
                        </a:lnSpc>
                        <a:spcBef>
                          <a:spcPts val="0"/>
                        </a:spcBef>
                        <a:spcAft>
                          <a:spcPts val="0"/>
                        </a:spcAft>
                        <a:buNone/>
                      </a:pPr>
                      <a:endParaRPr lang="en-US" sz="1800" b="0" i="0" u="none" strike="noStrike" noProof="0">
                        <a:solidFill>
                          <a:srgbClr val="000000"/>
                        </a:solidFill>
                        <a:effectLst/>
                        <a:latin typeface="Calibri"/>
                      </a:endParaRPr>
                    </a:p>
                    <a:p>
                      <a:pPr lvl="0" algn="ctr">
                        <a:lnSpc>
                          <a:spcPct val="100000"/>
                        </a:lnSpc>
                        <a:spcBef>
                          <a:spcPts val="0"/>
                        </a:spcBef>
                        <a:spcAft>
                          <a:spcPts val="0"/>
                        </a:spcAft>
                        <a:buNone/>
                      </a:pPr>
                      <a:r>
                        <a:rPr lang="en-US" sz="2000" b="0" i="0" u="none" strike="noStrike" noProof="0">
                          <a:solidFill>
                            <a:srgbClr val="000000"/>
                          </a:solidFill>
                          <a:effectLst/>
                          <a:latin typeface="Calibri"/>
                        </a:rPr>
                        <a:t>Clicking the "Download" button triggers the download of the translated content.</a:t>
                      </a:r>
                    </a:p>
                    <a:p>
                      <a:pPr lvl="0" algn="ctr">
                        <a:lnSpc>
                          <a:spcPct val="100000"/>
                        </a:lnSpc>
                        <a:spcBef>
                          <a:spcPts val="0"/>
                        </a:spcBef>
                        <a:spcAft>
                          <a:spcPts val="0"/>
                        </a:spcAft>
                        <a:buNone/>
                      </a:pPr>
                      <a:endParaRPr lang="en-US" sz="2000" b="0" i="0" u="none" strike="noStrike" noProof="0">
                        <a:effectLst/>
                      </a:endParaRPr>
                    </a:p>
                  </a:txBody>
                  <a:tcPr marL="0" marR="0" marT="0" marB="0" anchor="ctr"/>
                </a:tc>
                <a:tc vMerge="1">
                  <a:txBody>
                    <a:bodyPr/>
                    <a:lstStyle/>
                    <a:p>
                      <a:pPr algn="ctr"/>
                      <a:endParaRPr lang="en-US" sz="2400" b="1">
                        <a:effectLst/>
                      </a:endParaRPr>
                    </a:p>
                  </a:txBody>
                  <a:tcPr marL="0" marR="0" marT="0" marB="0" anchor="ctr"/>
                </a:tc>
                <a:extLst>
                  <a:ext uri="{0D108BD9-81ED-4DB2-BD59-A6C34878D82A}">
                    <a16:rowId xmlns:a16="http://schemas.microsoft.com/office/drawing/2014/main" val="1905591095"/>
                  </a:ext>
                </a:extLst>
              </a:tr>
              <a:tr h="628742">
                <a:tc rowSpan="2">
                  <a:txBody>
                    <a:bodyPr/>
                    <a:lstStyle/>
                    <a:p>
                      <a:pPr lvl="0" algn="ctr">
                        <a:buNone/>
                      </a:pPr>
                      <a:r>
                        <a:rPr lang="en-US" sz="2000" b="0" i="0" u="none" strike="noStrike" noProof="0">
                          <a:solidFill>
                            <a:srgbClr val="000000"/>
                          </a:solidFill>
                          <a:effectLst/>
                          <a:latin typeface="Calibri"/>
                        </a:rPr>
                        <a:t>LTA-151</a:t>
                      </a:r>
                      <a:endParaRPr lang="en-US"/>
                    </a:p>
                  </a:txBody>
                  <a:tcPr marL="0" marR="0" marT="0" marB="0" anchor="ctr"/>
                </a:tc>
                <a:tc gridSpan="3">
                  <a:txBody>
                    <a:bodyPr/>
                    <a:lstStyle/>
                    <a:p>
                      <a:pPr lvl="0" algn="ctr">
                        <a:lnSpc>
                          <a:spcPct val="100000"/>
                        </a:lnSpc>
                        <a:spcBef>
                          <a:spcPts val="0"/>
                        </a:spcBef>
                        <a:spcAft>
                          <a:spcPts val="0"/>
                        </a:spcAft>
                        <a:buNone/>
                      </a:pPr>
                      <a:r>
                        <a:rPr lang="en-US" sz="2000" b="1" i="0" u="none" strike="noStrike" noProof="0">
                          <a:solidFill>
                            <a:srgbClr val="000000"/>
                          </a:solidFill>
                          <a:effectLst/>
                          <a:latin typeface="Calibri"/>
                        </a:rPr>
                        <a:t>As a</a:t>
                      </a:r>
                      <a:r>
                        <a:rPr lang="en-US" sz="2000" b="0" i="0" u="none" strike="noStrike" noProof="0">
                          <a:solidFill>
                            <a:srgbClr val="000000"/>
                          </a:solidFill>
                          <a:effectLst/>
                          <a:latin typeface="Calibri"/>
                        </a:rPr>
                        <a:t> team, </a:t>
                      </a:r>
                      <a:r>
                        <a:rPr lang="en-US" sz="2000" b="1" i="0" u="none" strike="noStrike" noProof="0">
                          <a:solidFill>
                            <a:srgbClr val="000000"/>
                          </a:solidFill>
                          <a:effectLst/>
                          <a:latin typeface="Calibri"/>
                        </a:rPr>
                        <a:t>we want to</a:t>
                      </a:r>
                      <a:r>
                        <a:rPr lang="en-US" sz="2000" b="0" i="0" u="none" strike="noStrike" noProof="0">
                          <a:solidFill>
                            <a:srgbClr val="000000"/>
                          </a:solidFill>
                          <a:effectLst/>
                          <a:latin typeface="Calibri"/>
                        </a:rPr>
                        <a:t> make necessary modifications in our project as per professor’s feedback</a:t>
                      </a:r>
                      <a:r>
                        <a:rPr lang="en-US" sz="2000" b="1" i="0" u="none" strike="noStrike" noProof="0">
                          <a:solidFill>
                            <a:srgbClr val="000000"/>
                          </a:solidFill>
                          <a:effectLst/>
                          <a:latin typeface="Calibri"/>
                        </a:rPr>
                        <a:t> so that</a:t>
                      </a:r>
                      <a:r>
                        <a:rPr lang="en-US" sz="2000" b="0" i="0" u="none" strike="noStrike" noProof="0">
                          <a:solidFill>
                            <a:srgbClr val="000000"/>
                          </a:solidFill>
                          <a:effectLst/>
                          <a:latin typeface="Calibri"/>
                        </a:rPr>
                        <a:t> we deliver better presentation next sprint</a:t>
                      </a:r>
                    </a:p>
                  </a:txBody>
                  <a:tcPr marL="0" marR="0" marT="0" marB="0" anchor="ctr"/>
                </a:tc>
                <a:tc hMerge="1">
                  <a:txBody>
                    <a:bodyPr/>
                    <a:lstStyle/>
                    <a:p>
                      <a:pPr algn="ctr"/>
                      <a:endParaRPr lang="en-US" sz="2400" b="1">
                        <a:effectLst/>
                      </a:endParaRPr>
                    </a:p>
                  </a:txBody>
                  <a:tcPr marL="0" marR="0" marT="0" marB="0" anchor="ctr"/>
                </a:tc>
                <a:tc hMerge="1">
                  <a:txBody>
                    <a:bodyPr/>
                    <a:lstStyle/>
                    <a:p>
                      <a:pPr algn="ctr"/>
                      <a:endParaRPr lang="en-US" sz="2400" b="1">
                        <a:effectLst/>
                      </a:endParaRPr>
                    </a:p>
                  </a:txBody>
                  <a:tcPr marL="0" marR="0" marT="0" marB="0" anchor="ctr"/>
                </a:tc>
                <a:tc rowSpan="2">
                  <a:txBody>
                    <a:bodyPr/>
                    <a:lstStyle/>
                    <a:p>
                      <a:pPr lvl="0" algn="ctr">
                        <a:buNone/>
                      </a:pPr>
                      <a:r>
                        <a:rPr lang="en-US" sz="2000">
                          <a:effectLst/>
                        </a:rPr>
                        <a:t>1</a:t>
                      </a:r>
                    </a:p>
                  </a:txBody>
                  <a:tcPr marL="0" marR="0" marT="0" marB="0" anchor="ctr"/>
                </a:tc>
                <a:extLst>
                  <a:ext uri="{0D108BD9-81ED-4DB2-BD59-A6C34878D82A}">
                    <a16:rowId xmlns:a16="http://schemas.microsoft.com/office/drawing/2014/main" val="3720264516"/>
                  </a:ext>
                </a:extLst>
              </a:tr>
              <a:tr h="1613768">
                <a:tc vMerge="1">
                  <a:txBody>
                    <a:bodyPr/>
                    <a:lstStyle/>
                    <a:p>
                      <a:pPr algn="ctr"/>
                      <a:endParaRPr lang="en-US" sz="2400" b="1">
                        <a:effectLst/>
                      </a:endParaRPr>
                    </a:p>
                  </a:txBody>
                  <a:tcPr marL="0" marR="0" marT="0" marB="0" anchor="ctr"/>
                </a:tc>
                <a:tc>
                  <a:txBody>
                    <a:bodyPr/>
                    <a:lstStyle/>
                    <a:p>
                      <a:pPr lvl="0" algn="ctr">
                        <a:buNone/>
                      </a:pPr>
                      <a:r>
                        <a:rPr lang="en-US" sz="2000" b="0" i="0" u="none" strike="noStrike" noProof="0">
                          <a:solidFill>
                            <a:srgbClr val="000000"/>
                          </a:solidFill>
                          <a:effectLst/>
                          <a:latin typeface="Calibri"/>
                        </a:rPr>
                        <a:t>Improvement Feedback from Sprint 1</a:t>
                      </a:r>
                      <a:endParaRPr lang="en-US"/>
                    </a:p>
                  </a:txBody>
                  <a:tcPr marL="0" marR="0" marT="0" marB="0" anchor="ctr"/>
                </a:tc>
                <a:tc>
                  <a:txBody>
                    <a:bodyPr/>
                    <a:lstStyle/>
                    <a:p>
                      <a:pPr lvl="0" algn="ctr">
                        <a:buNone/>
                      </a:pPr>
                      <a:r>
                        <a:rPr lang="en-US" sz="2000" b="0" i="0" u="none" strike="noStrike" noProof="0">
                          <a:solidFill>
                            <a:srgbClr val="000000"/>
                          </a:solidFill>
                          <a:effectLst/>
                          <a:latin typeface="Calibri"/>
                        </a:rPr>
                        <a:t>Given we are a team, we want to make necessary modifications in our project as per professor’s feedback so that we deliver better presentation next sprint</a:t>
                      </a:r>
                      <a:endParaRPr lang="en-US"/>
                    </a:p>
                  </a:txBody>
                  <a:tcPr marL="0" marR="0" marT="0" marB="0" anchor="ctr"/>
                </a:tc>
                <a:tc>
                  <a:txBody>
                    <a:bodyPr/>
                    <a:lstStyle/>
                    <a:p>
                      <a:pPr lvl="0" algn="ctr">
                        <a:lnSpc>
                          <a:spcPct val="100000"/>
                        </a:lnSpc>
                        <a:spcBef>
                          <a:spcPts val="0"/>
                        </a:spcBef>
                        <a:spcAft>
                          <a:spcPts val="0"/>
                        </a:spcAft>
                        <a:buNone/>
                      </a:pPr>
                      <a:endParaRPr lang="en-US" sz="2000" b="0" i="0" u="none" strike="noStrike" noProof="0">
                        <a:effectLst/>
                      </a:endParaRPr>
                    </a:p>
                  </a:txBody>
                  <a:tcPr marL="0" marR="0" marT="0" marB="0" anchor="ctr"/>
                </a:tc>
                <a:tc vMerge="1">
                  <a:txBody>
                    <a:bodyPr/>
                    <a:lstStyle/>
                    <a:p>
                      <a:pPr algn="ctr"/>
                      <a:endParaRPr lang="en-US" sz="2400" b="1">
                        <a:effectLst/>
                      </a:endParaRPr>
                    </a:p>
                  </a:txBody>
                  <a:tcPr marL="0" marR="0" marT="0" marB="0" anchor="ctr"/>
                </a:tc>
                <a:extLst>
                  <a:ext uri="{0D108BD9-81ED-4DB2-BD59-A6C34878D82A}">
                    <a16:rowId xmlns:a16="http://schemas.microsoft.com/office/drawing/2014/main" val="4062993697"/>
                  </a:ext>
                </a:extLst>
              </a:tr>
              <a:tr h="628742">
                <a:tc rowSpan="2">
                  <a:txBody>
                    <a:bodyPr/>
                    <a:lstStyle/>
                    <a:p>
                      <a:pPr lvl="0" algn="ctr">
                        <a:buNone/>
                      </a:pPr>
                      <a:r>
                        <a:rPr lang="en-US" sz="2000" b="0" i="0" u="none" strike="noStrike" noProof="0">
                          <a:solidFill>
                            <a:srgbClr val="000000"/>
                          </a:solidFill>
                          <a:effectLst/>
                          <a:latin typeface="Calibri"/>
                        </a:rPr>
                        <a:t>LTA-149</a:t>
                      </a:r>
                      <a:endParaRPr lang="en-US"/>
                    </a:p>
                  </a:txBody>
                  <a:tcPr marL="0" marR="0" marT="0" marB="0" anchor="ctr"/>
                </a:tc>
                <a:tc gridSpan="3">
                  <a:txBody>
                    <a:bodyPr/>
                    <a:lstStyle/>
                    <a:p>
                      <a:pPr lvl="0" algn="ctr">
                        <a:buNone/>
                      </a:pPr>
                      <a:r>
                        <a:rPr lang="en-US" sz="2000" b="1" i="0" u="none" strike="noStrike" noProof="0">
                          <a:solidFill>
                            <a:srgbClr val="000000"/>
                          </a:solidFill>
                          <a:effectLst/>
                          <a:latin typeface="Calibri"/>
                        </a:rPr>
                        <a:t>As a</a:t>
                      </a:r>
                      <a:r>
                        <a:rPr lang="en-US" sz="2000" b="0" i="0" u="none" strike="noStrike" noProof="0">
                          <a:solidFill>
                            <a:srgbClr val="000000"/>
                          </a:solidFill>
                          <a:effectLst/>
                          <a:latin typeface="Calibri"/>
                        </a:rPr>
                        <a:t> team member, </a:t>
                      </a:r>
                      <a:r>
                        <a:rPr lang="en-US" sz="2000" b="1" i="0" u="none" strike="noStrike" noProof="0">
                          <a:solidFill>
                            <a:srgbClr val="000000"/>
                          </a:solidFill>
                          <a:effectLst/>
                          <a:latin typeface="Calibri"/>
                        </a:rPr>
                        <a:t>I want to</a:t>
                      </a:r>
                      <a:r>
                        <a:rPr lang="en-US" sz="2000" b="0" i="0" u="none" strike="noStrike" noProof="0">
                          <a:solidFill>
                            <a:srgbClr val="000000"/>
                          </a:solidFill>
                          <a:effectLst/>
                          <a:latin typeface="Calibri"/>
                        </a:rPr>
                        <a:t> update the wiki page with our current deliverable </a:t>
                      </a:r>
                      <a:r>
                        <a:rPr lang="en-US" sz="2000" b="1" i="0" u="none" strike="noStrike" noProof="0">
                          <a:solidFill>
                            <a:srgbClr val="000000"/>
                          </a:solidFill>
                          <a:effectLst/>
                          <a:latin typeface="Calibri"/>
                        </a:rPr>
                        <a:t>so that</a:t>
                      </a:r>
                      <a:r>
                        <a:rPr lang="en-US" sz="2000" b="0" i="0" u="none" strike="noStrike" noProof="0">
                          <a:solidFill>
                            <a:srgbClr val="000000"/>
                          </a:solidFill>
                          <a:effectLst/>
                          <a:latin typeface="Calibri"/>
                        </a:rPr>
                        <a:t> customers can checkout our current progress for this sprint</a:t>
                      </a:r>
                      <a:endParaRPr lang="en-US"/>
                    </a:p>
                  </a:txBody>
                  <a:tcPr marL="0" marR="0" marT="0" marB="0" anchor="ctr"/>
                </a:tc>
                <a:tc hMerge="1">
                  <a:txBody>
                    <a:bodyPr/>
                    <a:lstStyle/>
                    <a:p>
                      <a:pPr algn="ctr"/>
                      <a:endParaRPr lang="en-US" sz="2400" b="1">
                        <a:effectLst/>
                      </a:endParaRPr>
                    </a:p>
                  </a:txBody>
                  <a:tcPr marL="0" marR="0" marT="0" marB="0" anchor="ctr"/>
                </a:tc>
                <a:tc hMerge="1">
                  <a:txBody>
                    <a:bodyPr/>
                    <a:lstStyle/>
                    <a:p>
                      <a:pPr algn="ctr"/>
                      <a:endParaRPr lang="en-US" sz="2400" b="1">
                        <a:effectLst/>
                      </a:endParaRPr>
                    </a:p>
                  </a:txBody>
                  <a:tcPr marL="0" marR="0" marT="0" marB="0" anchor="ctr"/>
                </a:tc>
                <a:tc rowSpan="2">
                  <a:txBody>
                    <a:bodyPr/>
                    <a:lstStyle/>
                    <a:p>
                      <a:pPr lvl="0" algn="ctr">
                        <a:buNone/>
                      </a:pPr>
                      <a:r>
                        <a:rPr lang="en-US" sz="2000">
                          <a:effectLst/>
                        </a:rPr>
                        <a:t>2</a:t>
                      </a:r>
                    </a:p>
                  </a:txBody>
                  <a:tcPr marL="0" marR="0" marT="0" marB="0" anchor="ctr"/>
                </a:tc>
                <a:extLst>
                  <a:ext uri="{0D108BD9-81ED-4DB2-BD59-A6C34878D82A}">
                    <a16:rowId xmlns:a16="http://schemas.microsoft.com/office/drawing/2014/main" val="194071171"/>
                  </a:ext>
                </a:extLst>
              </a:tr>
              <a:tr h="2305393">
                <a:tc vMerge="1">
                  <a:txBody>
                    <a:bodyPr/>
                    <a:lstStyle/>
                    <a:p>
                      <a:pPr algn="ctr"/>
                      <a:endParaRPr lang="en-US" sz="2400" b="1">
                        <a:effectLst/>
                      </a:endParaRPr>
                    </a:p>
                  </a:txBody>
                  <a:tcPr marL="0" marR="0" marT="0" marB="0" anchor="ctr"/>
                </a:tc>
                <a:tc>
                  <a:txBody>
                    <a:bodyPr/>
                    <a:lstStyle/>
                    <a:p>
                      <a:pPr lvl="0" algn="ctr">
                        <a:buNone/>
                      </a:pPr>
                      <a:r>
                        <a:rPr lang="en-US" sz="2000" b="0" i="0" u="none" strike="noStrike" noProof="0">
                          <a:solidFill>
                            <a:srgbClr val="000000"/>
                          </a:solidFill>
                          <a:effectLst/>
                          <a:latin typeface="Calibri"/>
                        </a:rPr>
                        <a:t>Wiki Page for Sprint 2</a:t>
                      </a:r>
                      <a:endParaRPr lang="en-US"/>
                    </a:p>
                  </a:txBody>
                  <a:tcPr marL="0" marR="0" marT="0" marB="0" anchor="ctr"/>
                </a:tc>
                <a:tc>
                  <a:txBody>
                    <a:bodyPr/>
                    <a:lstStyle/>
                    <a:p>
                      <a:pPr lvl="0" algn="ctr">
                        <a:buNone/>
                      </a:pPr>
                      <a:r>
                        <a:rPr lang="en-US" sz="2000" b="0" i="0" u="none" strike="noStrike" noProof="0">
                          <a:solidFill>
                            <a:srgbClr val="000000"/>
                          </a:solidFill>
                          <a:effectLst/>
                          <a:latin typeface="Calibri"/>
                        </a:rPr>
                        <a:t>Given I am a team member, I want to update the wiki page with our current deliverable so that customers can checkout our current progress for this sprint</a:t>
                      </a:r>
                      <a:endParaRPr lang="en-US"/>
                    </a:p>
                  </a:txBody>
                  <a:tcPr marL="0" marR="0" marT="0" marB="0" anchor="ctr"/>
                </a:tc>
                <a:tc>
                  <a:txBody>
                    <a:bodyPr/>
                    <a:lstStyle/>
                    <a:p>
                      <a:pPr lvl="0" algn="ctr">
                        <a:lnSpc>
                          <a:spcPct val="100000"/>
                        </a:lnSpc>
                        <a:spcBef>
                          <a:spcPts val="0"/>
                        </a:spcBef>
                        <a:spcAft>
                          <a:spcPts val="0"/>
                        </a:spcAft>
                        <a:buNone/>
                      </a:pPr>
                      <a:endParaRPr lang="en-US" sz="2000" b="0" i="0" u="none" strike="noStrike" noProof="0">
                        <a:effectLst/>
                      </a:endParaRPr>
                    </a:p>
                  </a:txBody>
                  <a:tcPr marL="0" marR="0" marT="0" marB="0" anchor="ctr"/>
                </a:tc>
                <a:tc vMerge="1">
                  <a:txBody>
                    <a:bodyPr/>
                    <a:lstStyle/>
                    <a:p>
                      <a:pPr algn="ctr"/>
                      <a:endParaRPr lang="en-US" sz="2400" b="1">
                        <a:effectLst/>
                      </a:endParaRPr>
                    </a:p>
                  </a:txBody>
                  <a:tcPr marL="0" marR="0" marT="0" marB="0" anchor="ctr"/>
                </a:tc>
                <a:extLst>
                  <a:ext uri="{0D108BD9-81ED-4DB2-BD59-A6C34878D82A}">
                    <a16:rowId xmlns:a16="http://schemas.microsoft.com/office/drawing/2014/main" val="1807624515"/>
                  </a:ext>
                </a:extLst>
              </a:tr>
            </a:tbl>
          </a:graphicData>
        </a:graphic>
      </p:graphicFrame>
    </p:spTree>
    <p:extLst>
      <p:ext uri="{BB962C8B-B14F-4D97-AF65-F5344CB8AC3E}">
        <p14:creationId xmlns:p14="http://schemas.microsoft.com/office/powerpoint/2010/main" val="7149257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842843" y="-48389"/>
            <a:ext cx="15805214" cy="2950936"/>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Sprint 2 Stories Completed</a:t>
            </a:r>
          </a:p>
          <a:p>
            <a:pPr algn="ctr">
              <a:lnSpc>
                <a:spcPts val="12140"/>
              </a:lnSpc>
            </a:pP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graphicFrame>
        <p:nvGraphicFramePr>
          <p:cNvPr id="6" name="Table 5">
            <a:extLst>
              <a:ext uri="{FF2B5EF4-FFF2-40B4-BE49-F238E27FC236}">
                <a16:creationId xmlns:a16="http://schemas.microsoft.com/office/drawing/2014/main" id="{2133466A-0233-C6FE-E67C-63CF87E49663}"/>
              </a:ext>
            </a:extLst>
          </p:cNvPr>
          <p:cNvGraphicFramePr>
            <a:graphicFrameLocks noGrp="1"/>
          </p:cNvGraphicFramePr>
          <p:nvPr>
            <p:extLst>
              <p:ext uri="{D42A27DB-BD31-4B8C-83A1-F6EECF244321}">
                <p14:modId xmlns:p14="http://schemas.microsoft.com/office/powerpoint/2010/main" val="28836037"/>
              </p:ext>
            </p:extLst>
          </p:nvPr>
        </p:nvGraphicFramePr>
        <p:xfrm>
          <a:off x="504264" y="1428749"/>
          <a:ext cx="17500730" cy="8371440"/>
        </p:xfrm>
        <a:graphic>
          <a:graphicData uri="http://schemas.openxmlformats.org/drawingml/2006/table">
            <a:tbl>
              <a:tblPr bandRow="1">
                <a:tableStyleId>{775DCB02-9BB8-47FD-8907-85C794F793BA}</a:tableStyleId>
              </a:tblPr>
              <a:tblGrid>
                <a:gridCol w="1310845">
                  <a:extLst>
                    <a:ext uri="{9D8B030D-6E8A-4147-A177-3AD203B41FA5}">
                      <a16:colId xmlns:a16="http://schemas.microsoft.com/office/drawing/2014/main" val="4191103453"/>
                    </a:ext>
                  </a:extLst>
                </a:gridCol>
                <a:gridCol w="4119816">
                  <a:extLst>
                    <a:ext uri="{9D8B030D-6E8A-4147-A177-3AD203B41FA5}">
                      <a16:colId xmlns:a16="http://schemas.microsoft.com/office/drawing/2014/main" val="174567673"/>
                    </a:ext>
                  </a:extLst>
                </a:gridCol>
                <a:gridCol w="4681610">
                  <a:extLst>
                    <a:ext uri="{9D8B030D-6E8A-4147-A177-3AD203B41FA5}">
                      <a16:colId xmlns:a16="http://schemas.microsoft.com/office/drawing/2014/main" val="4105553384"/>
                    </a:ext>
                  </a:extLst>
                </a:gridCol>
                <a:gridCol w="6264218">
                  <a:extLst>
                    <a:ext uri="{9D8B030D-6E8A-4147-A177-3AD203B41FA5}">
                      <a16:colId xmlns:a16="http://schemas.microsoft.com/office/drawing/2014/main" val="14212212"/>
                    </a:ext>
                  </a:extLst>
                </a:gridCol>
                <a:gridCol w="1124241">
                  <a:extLst>
                    <a:ext uri="{9D8B030D-6E8A-4147-A177-3AD203B41FA5}">
                      <a16:colId xmlns:a16="http://schemas.microsoft.com/office/drawing/2014/main" val="2732902106"/>
                    </a:ext>
                  </a:extLst>
                </a:gridCol>
              </a:tblGrid>
              <a:tr h="461076">
                <a:tc>
                  <a:txBody>
                    <a:bodyPr/>
                    <a:lstStyle/>
                    <a:p>
                      <a:pPr algn="ctr"/>
                      <a:r>
                        <a:rPr lang="en-US" sz="2400" b="1">
                          <a:effectLst/>
                        </a:rPr>
                        <a:t>Key</a:t>
                      </a:r>
                    </a:p>
                  </a:txBody>
                  <a:tcPr marL="0" marR="0" marT="0" marB="0" anchor="ctr"/>
                </a:tc>
                <a:tc>
                  <a:txBody>
                    <a:bodyPr/>
                    <a:lstStyle/>
                    <a:p>
                      <a:pPr algn="ctr"/>
                      <a:r>
                        <a:rPr lang="en-US" sz="2400" b="1">
                          <a:effectLst/>
                        </a:rPr>
                        <a:t>Feature</a:t>
                      </a:r>
                    </a:p>
                  </a:txBody>
                  <a:tcPr marL="0" marR="0" marT="0" marB="0" anchor="ctr"/>
                </a:tc>
                <a:tc>
                  <a:txBody>
                    <a:bodyPr/>
                    <a:lstStyle/>
                    <a:p>
                      <a:pPr algn="ctr"/>
                      <a:r>
                        <a:rPr lang="en-US" sz="2400" b="1">
                          <a:effectLst/>
                        </a:rPr>
                        <a:t>Summary</a:t>
                      </a:r>
                    </a:p>
                  </a:txBody>
                  <a:tcPr marL="0" marR="0" marT="0" marB="0" anchor="ctr"/>
                </a:tc>
                <a:tc>
                  <a:txBody>
                    <a:bodyPr/>
                    <a:lstStyle/>
                    <a:p>
                      <a:pPr algn="ctr"/>
                      <a:r>
                        <a:rPr lang="en-US" sz="2400" b="1">
                          <a:effectLst/>
                        </a:rPr>
                        <a:t>Criteria</a:t>
                      </a:r>
                    </a:p>
                  </a:txBody>
                  <a:tcPr marL="0" marR="0" marT="0" marB="0" anchor="ctr"/>
                </a:tc>
                <a:tc>
                  <a:txBody>
                    <a:bodyPr/>
                    <a:lstStyle/>
                    <a:p>
                      <a:pPr algn="ctr"/>
                      <a:r>
                        <a:rPr lang="en-US" sz="2400" b="1">
                          <a:effectLst/>
                        </a:rPr>
                        <a:t>Points</a:t>
                      </a:r>
                    </a:p>
                  </a:txBody>
                  <a:tcPr marL="0" marR="0" marT="0" marB="0" anchor="ctr"/>
                </a:tc>
                <a:extLst>
                  <a:ext uri="{0D108BD9-81ED-4DB2-BD59-A6C34878D82A}">
                    <a16:rowId xmlns:a16="http://schemas.microsoft.com/office/drawing/2014/main" val="3836520823"/>
                  </a:ext>
                </a:extLst>
              </a:tr>
              <a:tr h="628742">
                <a:tc rowSpan="2">
                  <a:txBody>
                    <a:bodyPr/>
                    <a:lstStyle/>
                    <a:p>
                      <a:pPr lvl="0" algn="ctr">
                        <a:buNone/>
                      </a:pPr>
                      <a:r>
                        <a:rPr lang="en-US" sz="2000" b="0" i="0" u="none" strike="noStrike" noProof="0">
                          <a:solidFill>
                            <a:srgbClr val="000000"/>
                          </a:solidFill>
                          <a:effectLst/>
                        </a:rPr>
                        <a:t>LTA-122</a:t>
                      </a:r>
                      <a:endParaRPr lang="en-US"/>
                    </a:p>
                  </a:txBody>
                  <a:tcPr marL="0" marR="0" marT="0" marB="0" anchor="ctr"/>
                </a:tc>
                <a:tc gridSpan="3">
                  <a:txBody>
                    <a:bodyPr/>
                    <a:lstStyle/>
                    <a:p>
                      <a:pPr lvl="0" algn="ctr">
                        <a:lnSpc>
                          <a:spcPct val="100000"/>
                        </a:lnSpc>
                        <a:spcBef>
                          <a:spcPts val="0"/>
                        </a:spcBef>
                        <a:spcAft>
                          <a:spcPts val="0"/>
                        </a:spcAft>
                        <a:buNone/>
                      </a:pPr>
                      <a:r>
                        <a:rPr lang="en-US" sz="2000" b="1" i="0" u="none" strike="noStrike" noProof="0">
                          <a:solidFill>
                            <a:srgbClr val="000000"/>
                          </a:solidFill>
                          <a:effectLst/>
                        </a:rPr>
                        <a:t>As an</a:t>
                      </a:r>
                      <a:r>
                        <a:rPr lang="en-US" sz="2000" b="0" i="0" u="none" strike="noStrike" noProof="0">
                          <a:solidFill>
                            <a:srgbClr val="000000"/>
                          </a:solidFill>
                          <a:effectLst/>
                        </a:rPr>
                        <a:t> elderly user, </a:t>
                      </a:r>
                      <a:r>
                        <a:rPr lang="en-US" sz="2000" b="1" i="0" u="none" strike="noStrike" noProof="0">
                          <a:solidFill>
                            <a:srgbClr val="000000"/>
                          </a:solidFill>
                          <a:effectLst/>
                        </a:rPr>
                        <a:t>I want to</a:t>
                      </a:r>
                      <a:r>
                        <a:rPr lang="en-US" sz="2000" b="0" i="0" u="none" strike="noStrike" noProof="0">
                          <a:solidFill>
                            <a:srgbClr val="000000"/>
                          </a:solidFill>
                          <a:effectLst/>
                        </a:rPr>
                        <a:t> see visual indicator during the audio recording, </a:t>
                      </a:r>
                      <a:r>
                        <a:rPr lang="en-US" sz="2000" b="1" i="0" u="none" strike="noStrike" noProof="0">
                          <a:solidFill>
                            <a:srgbClr val="000000"/>
                          </a:solidFill>
                          <a:effectLst/>
                        </a:rPr>
                        <a:t>so that</a:t>
                      </a:r>
                      <a:r>
                        <a:rPr lang="en-US" sz="2000" b="0" i="0" u="none" strike="noStrike" noProof="0">
                          <a:solidFill>
                            <a:srgbClr val="000000"/>
                          </a:solidFill>
                          <a:effectLst/>
                        </a:rPr>
                        <a:t> I know when my voice is being recorded.</a:t>
                      </a:r>
                      <a:endParaRPr lang="en-US"/>
                    </a:p>
                  </a:txBody>
                  <a:tcPr marL="0" marR="0" marT="0" marB="0" anchor="ctr"/>
                </a:tc>
                <a:tc hMerge="1">
                  <a:txBody>
                    <a:bodyPr/>
                    <a:lstStyle/>
                    <a:p>
                      <a:pPr algn="ctr"/>
                      <a:endParaRPr lang="en-US" sz="2400" b="1">
                        <a:effectLst/>
                      </a:endParaRPr>
                    </a:p>
                  </a:txBody>
                  <a:tcPr marL="0" marR="0" marT="0" marB="0" anchor="ctr"/>
                </a:tc>
                <a:tc hMerge="1">
                  <a:txBody>
                    <a:bodyPr/>
                    <a:lstStyle/>
                    <a:p>
                      <a:pPr algn="ctr"/>
                      <a:endParaRPr lang="en-US" sz="2400" b="1">
                        <a:effectLst/>
                      </a:endParaRPr>
                    </a:p>
                  </a:txBody>
                  <a:tcPr marL="0" marR="0" marT="0" marB="0" anchor="ctr"/>
                </a:tc>
                <a:tc rowSpan="2">
                  <a:txBody>
                    <a:bodyPr/>
                    <a:lstStyle/>
                    <a:p>
                      <a:pPr lvl="0" algn="ctr">
                        <a:buNone/>
                      </a:pPr>
                      <a:r>
                        <a:rPr lang="en-US" sz="2000">
                          <a:effectLst/>
                        </a:rPr>
                        <a:t>2</a:t>
                      </a:r>
                    </a:p>
                  </a:txBody>
                  <a:tcPr marL="0" marR="0" marT="0" marB="0" anchor="ctr"/>
                </a:tc>
                <a:extLst>
                  <a:ext uri="{0D108BD9-81ED-4DB2-BD59-A6C34878D82A}">
                    <a16:rowId xmlns:a16="http://schemas.microsoft.com/office/drawing/2014/main" val="3946098194"/>
                  </a:ext>
                </a:extLst>
              </a:tr>
              <a:tr h="2032930">
                <a:tc vMerge="1">
                  <a:txBody>
                    <a:bodyPr/>
                    <a:lstStyle/>
                    <a:p>
                      <a:pPr algn="ctr"/>
                      <a:endParaRPr lang="en-US" sz="2400" b="1">
                        <a:effectLst/>
                      </a:endParaRPr>
                    </a:p>
                  </a:txBody>
                  <a:tcPr marL="0" marR="0" marT="0" marB="0" anchor="ctr"/>
                </a:tc>
                <a:tc>
                  <a:txBody>
                    <a:bodyPr/>
                    <a:lstStyle/>
                    <a:p>
                      <a:pPr lvl="0" algn="ctr">
                        <a:lnSpc>
                          <a:spcPct val="100000"/>
                        </a:lnSpc>
                        <a:spcBef>
                          <a:spcPts val="0"/>
                        </a:spcBef>
                        <a:spcAft>
                          <a:spcPts val="0"/>
                        </a:spcAft>
                        <a:buNone/>
                      </a:pPr>
                      <a:r>
                        <a:rPr lang="en-US" sz="2000" b="0" i="0" u="none" strike="noStrike" noProof="0">
                          <a:solidFill>
                            <a:srgbClr val="000000"/>
                          </a:solidFill>
                          <a:effectLst/>
                        </a:rPr>
                        <a:t>Audio Recording Indicator</a:t>
                      </a:r>
                      <a:endParaRPr lang="en-US"/>
                    </a:p>
                  </a:txBody>
                  <a:tcPr marL="0" marR="0" marT="0" marB="0" anchor="ctr"/>
                </a:tc>
                <a:tc>
                  <a:txBody>
                    <a:bodyPr/>
                    <a:lstStyle/>
                    <a:p>
                      <a:pPr lvl="0" algn="ctr">
                        <a:lnSpc>
                          <a:spcPct val="100000"/>
                        </a:lnSpc>
                        <a:spcBef>
                          <a:spcPts val="0"/>
                        </a:spcBef>
                        <a:spcAft>
                          <a:spcPts val="0"/>
                        </a:spcAft>
                        <a:buNone/>
                      </a:pPr>
                      <a:r>
                        <a:rPr lang="en-US" sz="2000" b="0" i="0" u="none" strike="noStrike" noProof="0">
                          <a:solidFill>
                            <a:srgbClr val="000000"/>
                          </a:solidFill>
                          <a:effectLst/>
                        </a:rPr>
                        <a:t>Given I am an elderly user, I want to see visual indicator during the audio recording, so that I know when my voice is being recorded.</a:t>
                      </a:r>
                      <a:endParaRPr lang="en-US"/>
                    </a:p>
                  </a:txBody>
                  <a:tcPr marL="0" marR="0" marT="0" marB="0" anchor="ctr"/>
                </a:tc>
                <a:tc>
                  <a:txBody>
                    <a:bodyPr/>
                    <a:lstStyle/>
                    <a:p>
                      <a:pPr lvl="0" algn="ctr">
                        <a:lnSpc>
                          <a:spcPct val="100000"/>
                        </a:lnSpc>
                        <a:spcBef>
                          <a:spcPts val="0"/>
                        </a:spcBef>
                        <a:spcAft>
                          <a:spcPts val="0"/>
                        </a:spcAft>
                        <a:buNone/>
                      </a:pPr>
                      <a:r>
                        <a:rPr lang="en-US" sz="2000" b="0" i="0" u="none" strike="noStrike" noProof="0">
                          <a:solidFill>
                            <a:srgbClr val="000000"/>
                          </a:solidFill>
                          <a:effectLst/>
                          <a:latin typeface="Calibri"/>
                        </a:rPr>
                        <a:t>A visual indicator (such as a blinking icon or sound wave animation) is displayed when the recording is in progress.</a:t>
                      </a:r>
                      <a:endParaRPr lang="en-US"/>
                    </a:p>
                    <a:p>
                      <a:pPr lvl="0" algn="ctr">
                        <a:lnSpc>
                          <a:spcPct val="100000"/>
                        </a:lnSpc>
                        <a:spcBef>
                          <a:spcPts val="0"/>
                        </a:spcBef>
                        <a:spcAft>
                          <a:spcPts val="0"/>
                        </a:spcAft>
                        <a:buNone/>
                      </a:pPr>
                      <a:endParaRPr lang="en-US"/>
                    </a:p>
                    <a:p>
                      <a:pPr lvl="0" algn="ctr">
                        <a:lnSpc>
                          <a:spcPct val="100000"/>
                        </a:lnSpc>
                        <a:spcBef>
                          <a:spcPts val="0"/>
                        </a:spcBef>
                        <a:spcAft>
                          <a:spcPts val="0"/>
                        </a:spcAft>
                        <a:buNone/>
                      </a:pPr>
                      <a:r>
                        <a:rPr lang="en-US" sz="2000" b="0" i="0" u="none" strike="noStrike" noProof="0">
                          <a:solidFill>
                            <a:srgbClr val="000000"/>
                          </a:solidFill>
                          <a:effectLst/>
                          <a:latin typeface="Calibri"/>
                        </a:rPr>
                        <a:t>The indicator stops when the recording is finished or cancelled.</a:t>
                      </a:r>
                      <a:endParaRPr lang="en-US">
                        <a:latin typeface="Calibri"/>
                      </a:endParaRPr>
                    </a:p>
                  </a:txBody>
                  <a:tcPr marL="0" marR="0" marT="0" marB="0" anchor="ctr"/>
                </a:tc>
                <a:tc vMerge="1">
                  <a:txBody>
                    <a:bodyPr/>
                    <a:lstStyle/>
                    <a:p>
                      <a:pPr algn="ctr"/>
                      <a:endParaRPr lang="en-US" sz="2400" b="1">
                        <a:effectLst/>
                      </a:endParaRPr>
                    </a:p>
                  </a:txBody>
                  <a:tcPr marL="0" marR="0" marT="0" marB="0" anchor="ctr"/>
                </a:tc>
                <a:extLst>
                  <a:ext uri="{0D108BD9-81ED-4DB2-BD59-A6C34878D82A}">
                    <a16:rowId xmlns:a16="http://schemas.microsoft.com/office/drawing/2014/main" val="1905591095"/>
                  </a:ext>
                </a:extLst>
              </a:tr>
              <a:tr h="628742">
                <a:tc rowSpan="2">
                  <a:txBody>
                    <a:bodyPr/>
                    <a:lstStyle/>
                    <a:p>
                      <a:pPr lvl="0" algn="ctr">
                        <a:buNone/>
                      </a:pPr>
                      <a:r>
                        <a:rPr lang="en-US" sz="2000" b="0" i="0" u="none" strike="noStrike" noProof="0">
                          <a:solidFill>
                            <a:srgbClr val="000000"/>
                          </a:solidFill>
                          <a:effectLst/>
                          <a:latin typeface="Calibri"/>
                        </a:rPr>
                        <a:t>LTA-148</a:t>
                      </a:r>
                      <a:endParaRPr lang="en-US"/>
                    </a:p>
                  </a:txBody>
                  <a:tcPr marL="0" marR="0" marT="0" marB="0" anchor="ctr"/>
                </a:tc>
                <a:tc gridSpan="3">
                  <a:txBody>
                    <a:bodyPr/>
                    <a:lstStyle/>
                    <a:p>
                      <a:pPr lvl="0" algn="ctr">
                        <a:lnSpc>
                          <a:spcPct val="100000"/>
                        </a:lnSpc>
                        <a:spcBef>
                          <a:spcPts val="0"/>
                        </a:spcBef>
                        <a:spcAft>
                          <a:spcPts val="0"/>
                        </a:spcAft>
                        <a:buNone/>
                      </a:pPr>
                      <a:r>
                        <a:rPr lang="en-US" sz="2000" b="1" i="0" u="none" strike="noStrike" noProof="0">
                          <a:solidFill>
                            <a:srgbClr val="000000"/>
                          </a:solidFill>
                          <a:effectLst/>
                          <a:latin typeface="Calibri"/>
                        </a:rPr>
                        <a:t>As a</a:t>
                      </a:r>
                      <a:r>
                        <a:rPr lang="en-US" sz="2000" b="0" i="0" u="none" strike="noStrike" noProof="0">
                          <a:solidFill>
                            <a:srgbClr val="000000"/>
                          </a:solidFill>
                          <a:effectLst/>
                          <a:latin typeface="Calibri"/>
                        </a:rPr>
                        <a:t> client, </a:t>
                      </a:r>
                      <a:r>
                        <a:rPr lang="en-US" sz="2000" b="1" i="0" u="none" strike="noStrike" noProof="0">
                          <a:solidFill>
                            <a:srgbClr val="000000"/>
                          </a:solidFill>
                          <a:effectLst/>
                          <a:latin typeface="Calibri"/>
                        </a:rPr>
                        <a:t>I want to</a:t>
                      </a:r>
                      <a:r>
                        <a:rPr lang="en-US" sz="2000" b="0" i="0" u="none" strike="noStrike" noProof="0">
                          <a:solidFill>
                            <a:srgbClr val="000000"/>
                          </a:solidFill>
                          <a:effectLst/>
                          <a:latin typeface="Calibri"/>
                        </a:rPr>
                        <a:t> like to know more about the product through a detailed technical paper </a:t>
                      </a:r>
                      <a:r>
                        <a:rPr lang="en-US" sz="2000" b="1" i="0" u="none" strike="noStrike" noProof="0">
                          <a:solidFill>
                            <a:srgbClr val="000000"/>
                          </a:solidFill>
                          <a:effectLst/>
                          <a:latin typeface="Calibri"/>
                        </a:rPr>
                        <a:t>so that</a:t>
                      </a:r>
                      <a:r>
                        <a:rPr lang="en-US" sz="2000" b="0" i="0" u="none" strike="noStrike" noProof="0">
                          <a:solidFill>
                            <a:srgbClr val="000000"/>
                          </a:solidFill>
                          <a:effectLst/>
                          <a:latin typeface="Calibri"/>
                        </a:rPr>
                        <a:t> I can have documented understanding of the product.</a:t>
                      </a:r>
                    </a:p>
                  </a:txBody>
                  <a:tcPr marL="0" marR="0" marT="0" marB="0" anchor="ctr"/>
                </a:tc>
                <a:tc hMerge="1">
                  <a:txBody>
                    <a:bodyPr/>
                    <a:lstStyle/>
                    <a:p>
                      <a:pPr algn="ctr"/>
                      <a:endParaRPr lang="en-US" sz="2400" b="1">
                        <a:effectLst/>
                      </a:endParaRPr>
                    </a:p>
                  </a:txBody>
                  <a:tcPr marL="0" marR="0" marT="0" marB="0" anchor="ctr"/>
                </a:tc>
                <a:tc hMerge="1">
                  <a:txBody>
                    <a:bodyPr/>
                    <a:lstStyle/>
                    <a:p>
                      <a:pPr algn="ctr"/>
                      <a:endParaRPr lang="en-US" sz="2400" b="1">
                        <a:effectLst/>
                      </a:endParaRPr>
                    </a:p>
                  </a:txBody>
                  <a:tcPr marL="0" marR="0" marT="0" marB="0" anchor="ctr"/>
                </a:tc>
                <a:tc rowSpan="2">
                  <a:txBody>
                    <a:bodyPr/>
                    <a:lstStyle/>
                    <a:p>
                      <a:pPr lvl="0" algn="ctr">
                        <a:buNone/>
                      </a:pPr>
                      <a:r>
                        <a:rPr lang="en-US" sz="2000">
                          <a:effectLst/>
                        </a:rPr>
                        <a:t>5</a:t>
                      </a:r>
                    </a:p>
                  </a:txBody>
                  <a:tcPr marL="0" marR="0" marT="0" marB="0" anchor="ctr"/>
                </a:tc>
                <a:extLst>
                  <a:ext uri="{0D108BD9-81ED-4DB2-BD59-A6C34878D82A}">
                    <a16:rowId xmlns:a16="http://schemas.microsoft.com/office/drawing/2014/main" val="3720264516"/>
                  </a:ext>
                </a:extLst>
              </a:tr>
              <a:tr h="1613768">
                <a:tc vMerge="1">
                  <a:txBody>
                    <a:bodyPr/>
                    <a:lstStyle/>
                    <a:p>
                      <a:pPr algn="ctr"/>
                      <a:endParaRPr lang="en-US" sz="2400" b="1">
                        <a:effectLst/>
                      </a:endParaRPr>
                    </a:p>
                  </a:txBody>
                  <a:tcPr marL="0" marR="0" marT="0" marB="0" anchor="ctr"/>
                </a:tc>
                <a:tc>
                  <a:txBody>
                    <a:bodyPr/>
                    <a:lstStyle/>
                    <a:p>
                      <a:pPr lvl="0" algn="ctr">
                        <a:lnSpc>
                          <a:spcPct val="100000"/>
                        </a:lnSpc>
                        <a:spcBef>
                          <a:spcPts val="0"/>
                        </a:spcBef>
                        <a:spcAft>
                          <a:spcPts val="0"/>
                        </a:spcAft>
                        <a:buNone/>
                      </a:pPr>
                      <a:r>
                        <a:rPr lang="en-US" sz="2000" b="0" i="0" u="none" strike="noStrike" noProof="0">
                          <a:solidFill>
                            <a:srgbClr val="000000"/>
                          </a:solidFill>
                          <a:effectLst/>
                          <a:latin typeface="Calibri"/>
                        </a:rPr>
                        <a:t>Technical Report</a:t>
                      </a:r>
                    </a:p>
                  </a:txBody>
                  <a:tcPr marL="0" marR="0" marT="0" marB="0" anchor="ctr"/>
                </a:tc>
                <a:tc>
                  <a:txBody>
                    <a:bodyPr/>
                    <a:lstStyle/>
                    <a:p>
                      <a:pPr lvl="0" algn="ctr">
                        <a:lnSpc>
                          <a:spcPct val="100000"/>
                        </a:lnSpc>
                        <a:spcBef>
                          <a:spcPts val="0"/>
                        </a:spcBef>
                        <a:spcAft>
                          <a:spcPts val="0"/>
                        </a:spcAft>
                        <a:buNone/>
                      </a:pPr>
                      <a:r>
                        <a:rPr lang="en-US" sz="2000" b="0" i="0" u="none" strike="noStrike" noProof="0">
                          <a:solidFill>
                            <a:srgbClr val="000000"/>
                          </a:solidFill>
                          <a:effectLst/>
                          <a:latin typeface="Calibri"/>
                        </a:rPr>
                        <a:t>Given I am a client, I would like to know more about the product through a detailed technical paper so that I can have documented understanding of the product.</a:t>
                      </a:r>
                    </a:p>
                  </a:txBody>
                  <a:tcPr marL="0" marR="0" marT="0" marB="0" anchor="ctr"/>
                </a:tc>
                <a:tc>
                  <a:txBody>
                    <a:bodyPr/>
                    <a:lstStyle/>
                    <a:p>
                      <a:pPr lvl="0" algn="ctr">
                        <a:lnSpc>
                          <a:spcPct val="100000"/>
                        </a:lnSpc>
                        <a:spcBef>
                          <a:spcPts val="0"/>
                        </a:spcBef>
                        <a:spcAft>
                          <a:spcPts val="0"/>
                        </a:spcAft>
                        <a:buNone/>
                      </a:pPr>
                      <a:endParaRPr lang="en-US" sz="2000" b="0" i="0" u="none" strike="noStrike" noProof="0">
                        <a:effectLst/>
                      </a:endParaRPr>
                    </a:p>
                  </a:txBody>
                  <a:tcPr marL="0" marR="0" marT="0" marB="0" anchor="ctr"/>
                </a:tc>
                <a:tc vMerge="1">
                  <a:txBody>
                    <a:bodyPr/>
                    <a:lstStyle/>
                    <a:p>
                      <a:pPr algn="ctr"/>
                      <a:endParaRPr lang="en-US" sz="2400" b="1">
                        <a:effectLst/>
                      </a:endParaRPr>
                    </a:p>
                  </a:txBody>
                  <a:tcPr marL="0" marR="0" marT="0" marB="0" anchor="ctr"/>
                </a:tc>
                <a:extLst>
                  <a:ext uri="{0D108BD9-81ED-4DB2-BD59-A6C34878D82A}">
                    <a16:rowId xmlns:a16="http://schemas.microsoft.com/office/drawing/2014/main" val="4062993697"/>
                  </a:ext>
                </a:extLst>
              </a:tr>
              <a:tr h="628742">
                <a:tc rowSpan="2">
                  <a:txBody>
                    <a:bodyPr/>
                    <a:lstStyle/>
                    <a:p>
                      <a:pPr lvl="0" algn="ctr">
                        <a:buNone/>
                      </a:pPr>
                      <a:r>
                        <a:rPr lang="en-US" sz="2000" b="0" i="0" u="none" strike="noStrike" noProof="0">
                          <a:solidFill>
                            <a:srgbClr val="000000"/>
                          </a:solidFill>
                          <a:effectLst/>
                          <a:latin typeface="Calibri"/>
                        </a:rPr>
                        <a:t>LTA-137</a:t>
                      </a:r>
                      <a:endParaRPr lang="en-US"/>
                    </a:p>
                  </a:txBody>
                  <a:tcPr marL="0" marR="0" marT="0" marB="0" anchor="ctr"/>
                </a:tc>
                <a:tc gridSpan="3">
                  <a:txBody>
                    <a:bodyPr/>
                    <a:lstStyle/>
                    <a:p>
                      <a:pPr lvl="0" algn="ctr">
                        <a:lnSpc>
                          <a:spcPct val="100000"/>
                        </a:lnSpc>
                        <a:spcBef>
                          <a:spcPts val="0"/>
                        </a:spcBef>
                        <a:spcAft>
                          <a:spcPts val="0"/>
                        </a:spcAft>
                        <a:buNone/>
                      </a:pPr>
                      <a:r>
                        <a:rPr lang="en-US" sz="2000" b="1" i="0" u="none" strike="noStrike" noProof="0">
                          <a:solidFill>
                            <a:srgbClr val="000000"/>
                          </a:solidFill>
                          <a:effectLst/>
                          <a:latin typeface="Calibri"/>
                        </a:rPr>
                        <a:t>As a</a:t>
                      </a:r>
                      <a:r>
                        <a:rPr lang="en-US" sz="2000" b="0" i="0" u="none" strike="noStrike" noProof="0">
                          <a:solidFill>
                            <a:srgbClr val="000000"/>
                          </a:solidFill>
                          <a:effectLst/>
                          <a:latin typeface="Calibri"/>
                        </a:rPr>
                        <a:t> frequent user,</a:t>
                      </a:r>
                      <a:r>
                        <a:rPr lang="en-US" sz="2000" b="1" i="0" u="none" strike="noStrike" noProof="0">
                          <a:solidFill>
                            <a:srgbClr val="000000"/>
                          </a:solidFill>
                          <a:effectLst/>
                          <a:latin typeface="Calibri"/>
                        </a:rPr>
                        <a:t> I want to</a:t>
                      </a:r>
                      <a:r>
                        <a:rPr lang="en-US" sz="2000" b="0" i="0" u="none" strike="noStrike" noProof="0">
                          <a:solidFill>
                            <a:srgbClr val="000000"/>
                          </a:solidFill>
                          <a:effectLst/>
                          <a:latin typeface="Calibri"/>
                        </a:rPr>
                        <a:t> access my profile and settings through dropdown menus on the right side of the header, </a:t>
                      </a:r>
                      <a:r>
                        <a:rPr lang="en-US" sz="2000" b="1" i="0" u="none" strike="noStrike" noProof="0">
                          <a:solidFill>
                            <a:srgbClr val="000000"/>
                          </a:solidFill>
                          <a:effectLst/>
                          <a:latin typeface="Calibri"/>
                        </a:rPr>
                        <a:t>so that</a:t>
                      </a:r>
                      <a:r>
                        <a:rPr lang="en-US" sz="2000" b="0" i="0" u="none" strike="noStrike" noProof="0">
                          <a:solidFill>
                            <a:srgbClr val="000000"/>
                          </a:solidFill>
                          <a:effectLst/>
                          <a:latin typeface="Calibri"/>
                        </a:rPr>
                        <a:t> I can manage my account and customize my preferences easily.</a:t>
                      </a:r>
                    </a:p>
                  </a:txBody>
                  <a:tcPr marL="0" marR="0" marT="0" marB="0" anchor="ctr"/>
                </a:tc>
                <a:tc hMerge="1">
                  <a:txBody>
                    <a:bodyPr/>
                    <a:lstStyle/>
                    <a:p>
                      <a:pPr algn="ctr"/>
                      <a:endParaRPr lang="en-US" sz="2400" b="1">
                        <a:effectLst/>
                      </a:endParaRPr>
                    </a:p>
                  </a:txBody>
                  <a:tcPr marL="0" marR="0" marT="0" marB="0" anchor="ctr"/>
                </a:tc>
                <a:tc hMerge="1">
                  <a:txBody>
                    <a:bodyPr/>
                    <a:lstStyle/>
                    <a:p>
                      <a:pPr algn="ctr"/>
                      <a:endParaRPr lang="en-US" sz="2400" b="1">
                        <a:effectLst/>
                      </a:endParaRPr>
                    </a:p>
                  </a:txBody>
                  <a:tcPr marL="0" marR="0" marT="0" marB="0" anchor="ctr"/>
                </a:tc>
                <a:tc rowSpan="2">
                  <a:txBody>
                    <a:bodyPr/>
                    <a:lstStyle/>
                    <a:p>
                      <a:pPr lvl="0" algn="ctr">
                        <a:buNone/>
                      </a:pPr>
                      <a:r>
                        <a:rPr lang="en-US" sz="2000">
                          <a:effectLst/>
                        </a:rPr>
                        <a:t>2</a:t>
                      </a:r>
                    </a:p>
                  </a:txBody>
                  <a:tcPr marL="0" marR="0" marT="0" marB="0" anchor="ctr"/>
                </a:tc>
                <a:extLst>
                  <a:ext uri="{0D108BD9-81ED-4DB2-BD59-A6C34878D82A}">
                    <a16:rowId xmlns:a16="http://schemas.microsoft.com/office/drawing/2014/main" val="194071171"/>
                  </a:ext>
                </a:extLst>
              </a:tr>
              <a:tr h="2305393">
                <a:tc vMerge="1">
                  <a:txBody>
                    <a:bodyPr/>
                    <a:lstStyle/>
                    <a:p>
                      <a:pPr algn="ctr"/>
                      <a:endParaRPr lang="en-US" sz="2400" b="1">
                        <a:effectLst/>
                      </a:endParaRPr>
                    </a:p>
                  </a:txBody>
                  <a:tcPr marL="0" marR="0" marT="0" marB="0" anchor="ctr"/>
                </a:tc>
                <a:tc>
                  <a:txBody>
                    <a:bodyPr/>
                    <a:lstStyle/>
                    <a:p>
                      <a:pPr lvl="0" algn="ctr">
                        <a:buNone/>
                      </a:pPr>
                      <a:r>
                        <a:rPr lang="en-US" sz="2000" b="0" i="0" u="none" strike="noStrike" noProof="0">
                          <a:solidFill>
                            <a:srgbClr val="000000"/>
                          </a:solidFill>
                          <a:effectLst/>
                          <a:latin typeface="Calibri"/>
                        </a:rPr>
                        <a:t>Dropdown Menus for Profile and Settings</a:t>
                      </a:r>
                      <a:endParaRPr lang="en-US"/>
                    </a:p>
                  </a:txBody>
                  <a:tcPr marL="0" marR="0" marT="0" marB="0" anchor="ctr"/>
                </a:tc>
                <a:tc>
                  <a:txBody>
                    <a:bodyPr/>
                    <a:lstStyle/>
                    <a:p>
                      <a:pPr lvl="0" algn="ctr">
                        <a:lnSpc>
                          <a:spcPct val="100000"/>
                        </a:lnSpc>
                        <a:spcBef>
                          <a:spcPts val="0"/>
                        </a:spcBef>
                        <a:spcAft>
                          <a:spcPts val="0"/>
                        </a:spcAft>
                        <a:buNone/>
                      </a:pPr>
                      <a:r>
                        <a:rPr lang="en-US" sz="2000" b="0" i="0" u="none" strike="noStrike" noProof="0">
                          <a:solidFill>
                            <a:srgbClr val="000000"/>
                          </a:solidFill>
                          <a:effectLst/>
                          <a:latin typeface="Calibri"/>
                        </a:rPr>
                        <a:t>Given I am a frequent user, I want to access my profile and settings through dropdown menus on the right side of the header, so that I can manage my account and customize my preferences easily.</a:t>
                      </a:r>
                    </a:p>
                  </a:txBody>
                  <a:tcPr marL="0" marR="0" marT="0" marB="0" anchor="ctr"/>
                </a:tc>
                <a:tc>
                  <a:txBody>
                    <a:bodyPr/>
                    <a:lstStyle/>
                    <a:p>
                      <a:pPr lvl="0" algn="ctr">
                        <a:lnSpc>
                          <a:spcPct val="100000"/>
                        </a:lnSpc>
                        <a:spcBef>
                          <a:spcPts val="0"/>
                        </a:spcBef>
                        <a:spcAft>
                          <a:spcPts val="0"/>
                        </a:spcAft>
                        <a:buNone/>
                      </a:pPr>
                      <a:r>
                        <a:rPr lang="en-US" sz="2000" b="0" i="0" u="none" strike="noStrike" noProof="0">
                          <a:solidFill>
                            <a:srgbClr val="000000"/>
                          </a:solidFill>
                          <a:effectLst/>
                          <a:latin typeface="Calibri"/>
                        </a:rPr>
                        <a:t>A "My Profile" dropdown is available on the right side, providing access to user profile details.</a:t>
                      </a:r>
                    </a:p>
                    <a:p>
                      <a:pPr lvl="0" algn="ctr">
                        <a:lnSpc>
                          <a:spcPct val="100000"/>
                        </a:lnSpc>
                        <a:spcBef>
                          <a:spcPts val="0"/>
                        </a:spcBef>
                        <a:spcAft>
                          <a:spcPts val="0"/>
                        </a:spcAft>
                        <a:buNone/>
                      </a:pPr>
                      <a:endParaRPr lang="en-US" sz="1800" b="0" i="0" u="none" strike="noStrike" noProof="0">
                        <a:solidFill>
                          <a:srgbClr val="000000"/>
                        </a:solidFill>
                        <a:effectLst/>
                        <a:latin typeface="Calibri"/>
                      </a:endParaRPr>
                    </a:p>
                    <a:p>
                      <a:pPr lvl="0" algn="ctr">
                        <a:lnSpc>
                          <a:spcPct val="100000"/>
                        </a:lnSpc>
                        <a:spcBef>
                          <a:spcPts val="0"/>
                        </a:spcBef>
                        <a:spcAft>
                          <a:spcPts val="0"/>
                        </a:spcAft>
                        <a:buNone/>
                      </a:pPr>
                      <a:r>
                        <a:rPr lang="en-US" sz="2000" b="0" i="0" u="none" strike="noStrike" noProof="0">
                          <a:solidFill>
                            <a:srgbClr val="000000"/>
                          </a:solidFill>
                          <a:effectLst/>
                          <a:latin typeface="Calibri"/>
                        </a:rPr>
                        <a:t>A "Settings" dropdown is present on the right side, offering options such as language and theme settings.</a:t>
                      </a:r>
                    </a:p>
                    <a:p>
                      <a:pPr lvl="0" algn="ctr">
                        <a:lnSpc>
                          <a:spcPct val="100000"/>
                        </a:lnSpc>
                        <a:spcBef>
                          <a:spcPts val="0"/>
                        </a:spcBef>
                        <a:spcAft>
                          <a:spcPts val="0"/>
                        </a:spcAft>
                        <a:buNone/>
                      </a:pPr>
                      <a:endParaRPr lang="en-US" sz="1800" b="0" i="0" u="none" strike="noStrike" noProof="0">
                        <a:solidFill>
                          <a:srgbClr val="000000"/>
                        </a:solidFill>
                        <a:effectLst/>
                        <a:latin typeface="Calibri"/>
                      </a:endParaRPr>
                    </a:p>
                    <a:p>
                      <a:pPr lvl="0" algn="ctr">
                        <a:lnSpc>
                          <a:spcPct val="100000"/>
                        </a:lnSpc>
                        <a:spcBef>
                          <a:spcPts val="0"/>
                        </a:spcBef>
                        <a:spcAft>
                          <a:spcPts val="0"/>
                        </a:spcAft>
                        <a:buNone/>
                      </a:pPr>
                      <a:r>
                        <a:rPr lang="en-US" sz="2000" b="0" i="0" u="none" strike="noStrike" noProof="0">
                          <a:solidFill>
                            <a:srgbClr val="000000"/>
                          </a:solidFill>
                          <a:effectLst/>
                          <a:latin typeface="Calibri"/>
                        </a:rPr>
                        <a:t>Dropdown menus expand when clicked and collapse when not in use.</a:t>
                      </a:r>
                    </a:p>
                  </a:txBody>
                  <a:tcPr marL="0" marR="0" marT="0" marB="0" anchor="ctr"/>
                </a:tc>
                <a:tc vMerge="1">
                  <a:txBody>
                    <a:bodyPr/>
                    <a:lstStyle/>
                    <a:p>
                      <a:pPr algn="ctr"/>
                      <a:endParaRPr lang="en-US" sz="2400" b="1">
                        <a:effectLst/>
                      </a:endParaRPr>
                    </a:p>
                  </a:txBody>
                  <a:tcPr marL="0" marR="0" marT="0" marB="0" anchor="ctr"/>
                </a:tc>
                <a:extLst>
                  <a:ext uri="{0D108BD9-81ED-4DB2-BD59-A6C34878D82A}">
                    <a16:rowId xmlns:a16="http://schemas.microsoft.com/office/drawing/2014/main" val="1807624515"/>
                  </a:ext>
                </a:extLst>
              </a:tr>
            </a:tbl>
          </a:graphicData>
        </a:graphic>
      </p:graphicFrame>
    </p:spTree>
    <p:extLst>
      <p:ext uri="{BB962C8B-B14F-4D97-AF65-F5344CB8AC3E}">
        <p14:creationId xmlns:p14="http://schemas.microsoft.com/office/powerpoint/2010/main" val="40827262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624328" y="2038"/>
            <a:ext cx="15805214" cy="2950936"/>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Sprint 2 Stories Not Completed</a:t>
            </a:r>
          </a:p>
          <a:p>
            <a:pPr algn="ctr">
              <a:lnSpc>
                <a:spcPts val="12140"/>
              </a:lnSpc>
            </a:pP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graphicFrame>
        <p:nvGraphicFramePr>
          <p:cNvPr id="3" name="Table 2">
            <a:extLst>
              <a:ext uri="{FF2B5EF4-FFF2-40B4-BE49-F238E27FC236}">
                <a16:creationId xmlns:a16="http://schemas.microsoft.com/office/drawing/2014/main" id="{E6C90259-D371-55DF-7794-F152B6990F83}"/>
              </a:ext>
            </a:extLst>
          </p:cNvPr>
          <p:cNvGraphicFramePr>
            <a:graphicFrameLocks noGrp="1"/>
          </p:cNvGraphicFramePr>
          <p:nvPr>
            <p:extLst>
              <p:ext uri="{D42A27DB-BD31-4B8C-83A1-F6EECF244321}">
                <p14:modId xmlns:p14="http://schemas.microsoft.com/office/powerpoint/2010/main" val="577202714"/>
              </p:ext>
            </p:extLst>
          </p:nvPr>
        </p:nvGraphicFramePr>
        <p:xfrm>
          <a:off x="306034" y="1473434"/>
          <a:ext cx="17674832" cy="8740657"/>
        </p:xfrm>
        <a:graphic>
          <a:graphicData uri="http://schemas.openxmlformats.org/drawingml/2006/table">
            <a:tbl>
              <a:tblPr bandRow="1">
                <a:tableStyleId>{775DCB02-9BB8-47FD-8907-85C794F793BA}</a:tableStyleId>
              </a:tblPr>
              <a:tblGrid>
                <a:gridCol w="1323887">
                  <a:extLst>
                    <a:ext uri="{9D8B030D-6E8A-4147-A177-3AD203B41FA5}">
                      <a16:colId xmlns:a16="http://schemas.microsoft.com/office/drawing/2014/main" val="4191103453"/>
                    </a:ext>
                  </a:extLst>
                </a:gridCol>
                <a:gridCol w="4160801">
                  <a:extLst>
                    <a:ext uri="{9D8B030D-6E8A-4147-A177-3AD203B41FA5}">
                      <a16:colId xmlns:a16="http://schemas.microsoft.com/office/drawing/2014/main" val="174567673"/>
                    </a:ext>
                  </a:extLst>
                </a:gridCol>
                <a:gridCol w="4728182">
                  <a:extLst>
                    <a:ext uri="{9D8B030D-6E8A-4147-A177-3AD203B41FA5}">
                      <a16:colId xmlns:a16="http://schemas.microsoft.com/office/drawing/2014/main" val="4105553384"/>
                    </a:ext>
                  </a:extLst>
                </a:gridCol>
                <a:gridCol w="6326535">
                  <a:extLst>
                    <a:ext uri="{9D8B030D-6E8A-4147-A177-3AD203B41FA5}">
                      <a16:colId xmlns:a16="http://schemas.microsoft.com/office/drawing/2014/main" val="14212212"/>
                    </a:ext>
                  </a:extLst>
                </a:gridCol>
                <a:gridCol w="1135427">
                  <a:extLst>
                    <a:ext uri="{9D8B030D-6E8A-4147-A177-3AD203B41FA5}">
                      <a16:colId xmlns:a16="http://schemas.microsoft.com/office/drawing/2014/main" val="2732902106"/>
                    </a:ext>
                  </a:extLst>
                </a:gridCol>
              </a:tblGrid>
              <a:tr h="413270">
                <a:tc>
                  <a:txBody>
                    <a:bodyPr/>
                    <a:lstStyle/>
                    <a:p>
                      <a:pPr algn="ctr"/>
                      <a:r>
                        <a:rPr lang="en-US" sz="2400" b="1">
                          <a:effectLst/>
                        </a:rPr>
                        <a:t>Key</a:t>
                      </a:r>
                    </a:p>
                  </a:txBody>
                  <a:tcPr marL="0" marR="0" marT="0" marB="0" anchor="ctr"/>
                </a:tc>
                <a:tc>
                  <a:txBody>
                    <a:bodyPr/>
                    <a:lstStyle/>
                    <a:p>
                      <a:pPr algn="ctr"/>
                      <a:r>
                        <a:rPr lang="en-US" sz="2400" b="1">
                          <a:effectLst/>
                        </a:rPr>
                        <a:t>Feature</a:t>
                      </a:r>
                    </a:p>
                  </a:txBody>
                  <a:tcPr marL="0" marR="0" marT="0" marB="0" anchor="ctr"/>
                </a:tc>
                <a:tc>
                  <a:txBody>
                    <a:bodyPr/>
                    <a:lstStyle/>
                    <a:p>
                      <a:pPr algn="ctr"/>
                      <a:r>
                        <a:rPr lang="en-US" sz="2400" b="1">
                          <a:effectLst/>
                        </a:rPr>
                        <a:t>Summary</a:t>
                      </a:r>
                    </a:p>
                  </a:txBody>
                  <a:tcPr marL="0" marR="0" marT="0" marB="0" anchor="ctr"/>
                </a:tc>
                <a:tc>
                  <a:txBody>
                    <a:bodyPr/>
                    <a:lstStyle/>
                    <a:p>
                      <a:pPr algn="ctr"/>
                      <a:r>
                        <a:rPr lang="en-US" sz="2400" b="1">
                          <a:effectLst/>
                        </a:rPr>
                        <a:t>Criteria</a:t>
                      </a:r>
                    </a:p>
                  </a:txBody>
                  <a:tcPr marL="0" marR="0" marT="0" marB="0" anchor="ctr"/>
                </a:tc>
                <a:tc>
                  <a:txBody>
                    <a:bodyPr/>
                    <a:lstStyle/>
                    <a:p>
                      <a:pPr algn="ctr"/>
                      <a:r>
                        <a:rPr lang="en-US" sz="2400" b="1">
                          <a:effectLst/>
                        </a:rPr>
                        <a:t>Points</a:t>
                      </a:r>
                    </a:p>
                  </a:txBody>
                  <a:tcPr marL="0" marR="0" marT="0" marB="0" anchor="ctr"/>
                </a:tc>
                <a:extLst>
                  <a:ext uri="{0D108BD9-81ED-4DB2-BD59-A6C34878D82A}">
                    <a16:rowId xmlns:a16="http://schemas.microsoft.com/office/drawing/2014/main" val="3836520823"/>
                  </a:ext>
                </a:extLst>
              </a:tr>
              <a:tr h="619905">
                <a:tc rowSpan="2">
                  <a:txBody>
                    <a:bodyPr/>
                    <a:lstStyle/>
                    <a:p>
                      <a:pPr algn="ctr"/>
                      <a:r>
                        <a:rPr lang="en-US" sz="2000">
                          <a:effectLst/>
                        </a:rPr>
                        <a:t>LTA-138</a:t>
                      </a:r>
                    </a:p>
                  </a:txBody>
                  <a:tcPr marL="0" marR="0" marT="0" marB="0" anchor="ctr"/>
                </a:tc>
                <a:tc gridSpan="3">
                  <a:txBody>
                    <a:bodyPr/>
                    <a:lstStyle/>
                    <a:p>
                      <a:pPr algn="ctr"/>
                      <a:r>
                        <a:rPr lang="en-US" sz="2000" b="1">
                          <a:effectLst/>
                        </a:rPr>
                        <a:t>As an</a:t>
                      </a:r>
                      <a:r>
                        <a:rPr lang="en-US" sz="2000">
                          <a:effectLst/>
                        </a:rPr>
                        <a:t> admin, </a:t>
                      </a:r>
                      <a:r>
                        <a:rPr lang="en-US" sz="2000" b="1">
                          <a:effectLst/>
                        </a:rPr>
                        <a:t>I want to</a:t>
                      </a:r>
                      <a:r>
                        <a:rPr lang="en-US" sz="2000">
                          <a:effectLst/>
                        </a:rPr>
                        <a:t> configure the Firebase database by following the provided UML diagram, </a:t>
                      </a:r>
                      <a:r>
                        <a:rPr lang="en-US" sz="2000" b="1">
                          <a:effectLst/>
                        </a:rPr>
                        <a:t>so that</a:t>
                      </a:r>
                      <a:r>
                        <a:rPr lang="en-US" sz="2000">
                          <a:effectLst/>
                        </a:rPr>
                        <a:t> the database structure aligns with the system’s requirements and functions efficiently.</a:t>
                      </a:r>
                    </a:p>
                  </a:txBody>
                  <a:tcPr marL="0" marR="0" marT="0" marB="0" anchor="ctr"/>
                </a:tc>
                <a:tc hMerge="1">
                  <a:txBody>
                    <a:bodyPr/>
                    <a:lstStyle/>
                    <a:p>
                      <a:endParaRPr lang="en-US"/>
                    </a:p>
                  </a:txBody>
                  <a:tcPr marL="0" marR="0" marT="0" marB="0" horzOverflow="overflow"/>
                </a:tc>
                <a:tc hMerge="1">
                  <a:txBody>
                    <a:bodyPr/>
                    <a:lstStyle/>
                    <a:p>
                      <a:endParaRPr lang="en-US"/>
                    </a:p>
                  </a:txBody>
                  <a:tcPr marL="0" marR="0" marT="0" marB="0" horzOverflow="overflow"/>
                </a:tc>
                <a:tc rowSpan="2">
                  <a:txBody>
                    <a:bodyPr/>
                    <a:lstStyle/>
                    <a:p>
                      <a:pPr algn="ctr"/>
                      <a:r>
                        <a:rPr lang="en-US" sz="2000">
                          <a:effectLst/>
                        </a:rPr>
                        <a:t>5</a:t>
                      </a:r>
                    </a:p>
                  </a:txBody>
                  <a:tcPr marL="0" marR="0" marT="0" marB="0" anchor="ctr"/>
                </a:tc>
                <a:extLst>
                  <a:ext uri="{0D108BD9-81ED-4DB2-BD59-A6C34878D82A}">
                    <a16:rowId xmlns:a16="http://schemas.microsoft.com/office/drawing/2014/main" val="3946098194"/>
                  </a:ext>
                </a:extLst>
              </a:tr>
              <a:tr h="2520945">
                <a:tc vMerge="1">
                  <a:txBody>
                    <a:bodyPr/>
                    <a:lstStyle/>
                    <a:p>
                      <a:endParaRPr lang="en-US"/>
                    </a:p>
                  </a:txBody>
                  <a:tcPr marL="0" marR="0" marT="0" marB="0" horzOverflow="overflow"/>
                </a:tc>
                <a:tc>
                  <a:txBody>
                    <a:bodyPr/>
                    <a:lstStyle/>
                    <a:p>
                      <a:pPr algn="ctr"/>
                      <a:r>
                        <a:rPr lang="en-US" sz="2000">
                          <a:effectLst/>
                        </a:rPr>
                        <a:t>Configure Firebase Database Based on UML Diagram</a:t>
                      </a:r>
                    </a:p>
                  </a:txBody>
                  <a:tcPr marL="0" marR="0" marT="0" marB="0" anchor="ctr"/>
                </a:tc>
                <a:tc>
                  <a:txBody>
                    <a:bodyPr/>
                    <a:lstStyle/>
                    <a:p>
                      <a:pPr algn="ctr"/>
                      <a:r>
                        <a:rPr lang="en-US" sz="2000">
                          <a:effectLst/>
                        </a:rPr>
                        <a:t>Given I am an admin, I want to configure the Firebase database by following the provided UML diagram, so that the database structure aligns with the system’s requirements and functions efficiently.</a:t>
                      </a:r>
                    </a:p>
                  </a:txBody>
                  <a:tcPr marL="0" marR="0" marT="0" marB="0" anchor="ctr"/>
                </a:tc>
                <a:tc>
                  <a:txBody>
                    <a:bodyPr/>
                    <a:lstStyle/>
                    <a:p>
                      <a:pPr algn="ctr"/>
                      <a:r>
                        <a:rPr lang="en-US" sz="2000">
                          <a:effectLst/>
                        </a:rPr>
                        <a:t>·  Implement the database structure in Firebase as per the attached UML diagram.</a:t>
                      </a:r>
                      <a:br>
                        <a:rPr lang="en-US" sz="2000">
                          <a:effectLst/>
                        </a:rPr>
                      </a:br>
                      <a:r>
                        <a:rPr lang="en-US" sz="2000">
                          <a:effectLst/>
                        </a:rPr>
                        <a:t>·  Set up collections and documents to match the entities and relationships shown in the UML.</a:t>
                      </a:r>
                      <a:br>
                        <a:rPr lang="en-US" sz="2000">
                          <a:effectLst/>
                        </a:rPr>
                      </a:br>
                      <a:r>
                        <a:rPr lang="en-US" sz="2000">
                          <a:effectLst/>
                        </a:rPr>
                        <a:t>·  Verify that the database supports the required operations (e.g., create, read, update, delete).</a:t>
                      </a:r>
                      <a:br>
                        <a:rPr lang="en-US" sz="2000">
                          <a:effectLst/>
                        </a:rPr>
                      </a:br>
                      <a:r>
                        <a:rPr lang="en-US" sz="2000">
                          <a:effectLst/>
                        </a:rPr>
                        <a:t>·  Test the Firebase database setup to ensure it meets the system’s performance and security standards.</a:t>
                      </a:r>
                    </a:p>
                  </a:txBody>
                  <a:tcPr marL="0" marR="0" marT="0" marB="0" anchor="ctr"/>
                </a:tc>
                <a:tc vMerge="1">
                  <a:txBody>
                    <a:bodyPr/>
                    <a:lstStyle/>
                    <a:p>
                      <a:endParaRPr lang="en-US"/>
                    </a:p>
                  </a:txBody>
                  <a:tcPr marL="0" marR="0" marT="0" marB="0" horzOverflow="overflow"/>
                </a:tc>
                <a:extLst>
                  <a:ext uri="{0D108BD9-81ED-4DB2-BD59-A6C34878D82A}">
                    <a16:rowId xmlns:a16="http://schemas.microsoft.com/office/drawing/2014/main" val="1905591095"/>
                  </a:ext>
                </a:extLst>
              </a:tr>
              <a:tr h="619905">
                <a:tc rowSpan="2">
                  <a:txBody>
                    <a:bodyPr/>
                    <a:lstStyle/>
                    <a:p>
                      <a:pPr lvl="0" algn="ctr">
                        <a:buNone/>
                      </a:pPr>
                      <a:r>
                        <a:rPr lang="en-US" sz="2000" b="0" i="0" u="none" strike="noStrike" noProof="0">
                          <a:solidFill>
                            <a:srgbClr val="000000"/>
                          </a:solidFill>
                          <a:effectLst/>
                          <a:latin typeface="Calibri"/>
                        </a:rPr>
                        <a:t>LTA-124</a:t>
                      </a:r>
                      <a:endParaRPr lang="en-US"/>
                    </a:p>
                  </a:txBody>
                  <a:tcPr marL="0" marR="0" marT="0" marB="0" anchor="ctr"/>
                </a:tc>
                <a:tc gridSpan="3">
                  <a:txBody>
                    <a:bodyPr/>
                    <a:lstStyle/>
                    <a:p>
                      <a:pPr lvl="0" algn="ctr">
                        <a:lnSpc>
                          <a:spcPct val="100000"/>
                        </a:lnSpc>
                        <a:spcBef>
                          <a:spcPts val="0"/>
                        </a:spcBef>
                        <a:spcAft>
                          <a:spcPts val="0"/>
                        </a:spcAft>
                        <a:buNone/>
                      </a:pPr>
                      <a:r>
                        <a:rPr lang="en-US" sz="2000" b="1" i="0" u="none" strike="noStrike" noProof="0">
                          <a:solidFill>
                            <a:srgbClr val="000000"/>
                          </a:solidFill>
                          <a:effectLst/>
                          <a:latin typeface="Calibri"/>
                        </a:rPr>
                        <a:t>As a</a:t>
                      </a:r>
                      <a:r>
                        <a:rPr lang="en-US" sz="2000" b="0" i="0" u="none" strike="noStrike" noProof="0">
                          <a:solidFill>
                            <a:srgbClr val="000000"/>
                          </a:solidFill>
                          <a:effectLst/>
                          <a:latin typeface="Calibri"/>
                        </a:rPr>
                        <a:t> lawyer, </a:t>
                      </a:r>
                      <a:r>
                        <a:rPr lang="en-US" sz="2000" b="1" i="0" u="none" strike="noStrike" noProof="0">
                          <a:solidFill>
                            <a:srgbClr val="000000"/>
                          </a:solidFill>
                          <a:effectLst/>
                          <a:latin typeface="Calibri"/>
                        </a:rPr>
                        <a:t>I want to</a:t>
                      </a:r>
                      <a:r>
                        <a:rPr lang="en-US" sz="2000" b="0" i="0" u="none" strike="noStrike" noProof="0">
                          <a:solidFill>
                            <a:srgbClr val="000000"/>
                          </a:solidFill>
                          <a:effectLst/>
                          <a:latin typeface="Calibri"/>
                        </a:rPr>
                        <a:t> be informed if my audio recording exceeds a certain time limit, </a:t>
                      </a:r>
                      <a:r>
                        <a:rPr lang="en-US" sz="2000" b="1" i="0" u="none" strike="noStrike" noProof="0">
                          <a:solidFill>
                            <a:srgbClr val="000000"/>
                          </a:solidFill>
                          <a:effectLst/>
                          <a:latin typeface="Calibri"/>
                        </a:rPr>
                        <a:t>so that</a:t>
                      </a:r>
                      <a:r>
                        <a:rPr lang="en-US" sz="2000" b="0" i="0" u="none" strike="noStrike" noProof="0">
                          <a:solidFill>
                            <a:srgbClr val="000000"/>
                          </a:solidFill>
                          <a:effectLst/>
                          <a:latin typeface="Calibri"/>
                        </a:rPr>
                        <a:t> I can manage the length of my input and avoid losing the recording.</a:t>
                      </a:r>
                    </a:p>
                  </a:txBody>
                  <a:tcPr marL="0" marR="0" marT="0" marB="0" anchor="ctr"/>
                </a:tc>
                <a:tc hMerge="1">
                  <a:txBody>
                    <a:bodyPr/>
                    <a:lstStyle/>
                    <a:p>
                      <a:endParaRPr lang="en-US"/>
                    </a:p>
                  </a:txBody>
                  <a:tcPr marL="0" marR="0" marT="0" marB="0" horzOverflow="overflow"/>
                </a:tc>
                <a:tc hMerge="1">
                  <a:txBody>
                    <a:bodyPr/>
                    <a:lstStyle/>
                    <a:p>
                      <a:endParaRPr lang="en-US"/>
                    </a:p>
                  </a:txBody>
                  <a:tcPr marL="0" marR="0" marT="0" marB="0" horzOverflow="overflow"/>
                </a:tc>
                <a:tc rowSpan="2">
                  <a:txBody>
                    <a:bodyPr/>
                    <a:lstStyle/>
                    <a:p>
                      <a:pPr algn="ctr"/>
                      <a:r>
                        <a:rPr lang="en-US" sz="2000">
                          <a:effectLst/>
                        </a:rPr>
                        <a:t>2</a:t>
                      </a:r>
                    </a:p>
                  </a:txBody>
                  <a:tcPr marL="0" marR="0" marT="0" marB="0" anchor="ctr"/>
                </a:tc>
                <a:extLst>
                  <a:ext uri="{0D108BD9-81ED-4DB2-BD59-A6C34878D82A}">
                    <a16:rowId xmlns:a16="http://schemas.microsoft.com/office/drawing/2014/main" val="3720264516"/>
                  </a:ext>
                </a:extLst>
              </a:tr>
              <a:tr h="1301803">
                <a:tc vMerge="1">
                  <a:txBody>
                    <a:bodyPr/>
                    <a:lstStyle/>
                    <a:p>
                      <a:endParaRPr lang="en-US"/>
                    </a:p>
                  </a:txBody>
                  <a:tcPr marL="0" marR="0" marT="0" marB="0" horzOverflow="overflow"/>
                </a:tc>
                <a:tc>
                  <a:txBody>
                    <a:bodyPr/>
                    <a:lstStyle/>
                    <a:p>
                      <a:pPr lvl="0" algn="ctr">
                        <a:lnSpc>
                          <a:spcPct val="100000"/>
                        </a:lnSpc>
                        <a:spcBef>
                          <a:spcPts val="0"/>
                        </a:spcBef>
                        <a:spcAft>
                          <a:spcPts val="0"/>
                        </a:spcAft>
                        <a:buNone/>
                      </a:pPr>
                      <a:r>
                        <a:rPr lang="en-US" sz="2000" b="0" i="0" u="none" strike="noStrike" noProof="0">
                          <a:solidFill>
                            <a:srgbClr val="000000"/>
                          </a:solidFill>
                          <a:effectLst/>
                          <a:latin typeface="Calibri"/>
                        </a:rPr>
                        <a:t>Audio Input Time Limitation</a:t>
                      </a:r>
                    </a:p>
                  </a:txBody>
                  <a:tcPr marL="0" marR="0" marT="0" marB="0" anchor="ctr"/>
                </a:tc>
                <a:tc>
                  <a:txBody>
                    <a:bodyPr/>
                    <a:lstStyle/>
                    <a:p>
                      <a:pPr lvl="0" algn="ctr">
                        <a:lnSpc>
                          <a:spcPct val="100000"/>
                        </a:lnSpc>
                        <a:spcBef>
                          <a:spcPts val="0"/>
                        </a:spcBef>
                        <a:spcAft>
                          <a:spcPts val="0"/>
                        </a:spcAft>
                        <a:buNone/>
                      </a:pPr>
                      <a:r>
                        <a:rPr lang="en-US" sz="2000" b="0" i="0" u="none" strike="noStrike" noProof="0">
                          <a:solidFill>
                            <a:srgbClr val="000000"/>
                          </a:solidFill>
                          <a:effectLst/>
                          <a:latin typeface="Calibri"/>
                        </a:rPr>
                        <a:t>Given I am a lawyer, I want to be informed if my audio recording exceeds a certain time limit, so that I can manage the length of my input and avoid losing the recording.</a:t>
                      </a:r>
                    </a:p>
                  </a:txBody>
                  <a:tcPr marL="0" marR="0" marT="0" marB="0" anchor="ctr"/>
                </a:tc>
                <a:tc>
                  <a:txBody>
                    <a:bodyPr/>
                    <a:lstStyle/>
                    <a:p>
                      <a:pPr lvl="0" algn="ctr">
                        <a:lnSpc>
                          <a:spcPct val="100000"/>
                        </a:lnSpc>
                        <a:spcBef>
                          <a:spcPts val="0"/>
                        </a:spcBef>
                        <a:spcAft>
                          <a:spcPts val="0"/>
                        </a:spcAft>
                        <a:buNone/>
                      </a:pPr>
                      <a:r>
                        <a:rPr lang="en-US" sz="2000" b="0" i="0" u="none" strike="noStrike" noProof="0">
                          <a:solidFill>
                            <a:srgbClr val="000000"/>
                          </a:solidFill>
                          <a:effectLst/>
                          <a:latin typeface="Calibri"/>
                        </a:rPr>
                        <a:t>The system enforces a maximum recording time (e.g., 2 minutes).</a:t>
                      </a:r>
                    </a:p>
                    <a:p>
                      <a:pPr lvl="0" algn="ctr">
                        <a:buNone/>
                      </a:pPr>
                      <a:r>
                        <a:rPr lang="en-US" sz="2000" b="0" i="0" u="none" strike="noStrike" noProof="0">
                          <a:solidFill>
                            <a:srgbClr val="000000"/>
                          </a:solidFill>
                          <a:effectLst/>
                          <a:latin typeface="Calibri"/>
                        </a:rPr>
                        <a:t>An error message or notification is shown if the user exceeds the recording limit.</a:t>
                      </a:r>
                    </a:p>
                  </a:txBody>
                  <a:tcPr marL="0" marR="0" marT="0" marB="0" anchor="ctr"/>
                </a:tc>
                <a:tc vMerge="1">
                  <a:txBody>
                    <a:bodyPr/>
                    <a:lstStyle/>
                    <a:p>
                      <a:endParaRPr lang="en-US"/>
                    </a:p>
                  </a:txBody>
                  <a:tcPr marL="0" marR="0" marT="0" marB="0" horzOverflow="overflow"/>
                </a:tc>
                <a:extLst>
                  <a:ext uri="{0D108BD9-81ED-4DB2-BD59-A6C34878D82A}">
                    <a16:rowId xmlns:a16="http://schemas.microsoft.com/office/drawing/2014/main" val="4062993697"/>
                  </a:ext>
                </a:extLst>
              </a:tr>
              <a:tr h="557916">
                <a:tc rowSpan="2">
                  <a:txBody>
                    <a:bodyPr/>
                    <a:lstStyle/>
                    <a:p>
                      <a:pPr lvl="0" algn="ctr">
                        <a:buNone/>
                      </a:pPr>
                      <a:r>
                        <a:rPr lang="en-US" sz="2000" b="0" i="0" u="none" strike="noStrike" noProof="0">
                          <a:solidFill>
                            <a:srgbClr val="000000"/>
                          </a:solidFill>
                          <a:effectLst/>
                          <a:latin typeface="Calibri"/>
                        </a:rPr>
                        <a:t>LTA-126</a:t>
                      </a:r>
                      <a:endParaRPr lang="en-US"/>
                    </a:p>
                  </a:txBody>
                  <a:tcPr marL="0" marR="0" marT="0" marB="0" anchor="ctr"/>
                </a:tc>
                <a:tc gridSpan="3">
                  <a:txBody>
                    <a:bodyPr/>
                    <a:lstStyle/>
                    <a:p>
                      <a:pPr lvl="0" algn="ctr">
                        <a:buNone/>
                      </a:pPr>
                      <a:r>
                        <a:rPr lang="en-US" sz="2000" b="1" i="0" u="none" strike="noStrike" noProof="0">
                          <a:solidFill>
                            <a:srgbClr val="000000"/>
                          </a:solidFill>
                          <a:effectLst/>
                          <a:latin typeface="Calibri"/>
                        </a:rPr>
                        <a:t>As a</a:t>
                      </a:r>
                      <a:r>
                        <a:rPr lang="en-US" sz="2000" b="0" i="0" u="none" strike="noStrike" noProof="0">
                          <a:solidFill>
                            <a:srgbClr val="000000"/>
                          </a:solidFill>
                          <a:effectLst/>
                          <a:latin typeface="Calibri"/>
                        </a:rPr>
                        <a:t> student,  </a:t>
                      </a:r>
                      <a:r>
                        <a:rPr lang="en-US" sz="2000" b="1" i="0" u="none" strike="noStrike" noProof="0">
                          <a:solidFill>
                            <a:srgbClr val="000000"/>
                          </a:solidFill>
                          <a:effectLst/>
                          <a:latin typeface="Calibri"/>
                        </a:rPr>
                        <a:t>I want </a:t>
                      </a:r>
                      <a:r>
                        <a:rPr lang="en-US" sz="2000" b="0" i="0" u="none" strike="noStrike" noProof="0">
                          <a:solidFill>
                            <a:srgbClr val="000000"/>
                          </a:solidFill>
                          <a:effectLst/>
                          <a:latin typeface="Calibri"/>
                        </a:rPr>
                        <a:t>a dropdown menu for selecting the output language, </a:t>
                      </a:r>
                      <a:r>
                        <a:rPr lang="en-US" sz="2000" b="1" i="0" u="none" strike="noStrike" noProof="0">
                          <a:solidFill>
                            <a:srgbClr val="000000"/>
                          </a:solidFill>
                          <a:effectLst/>
                          <a:latin typeface="Calibri"/>
                        </a:rPr>
                        <a:t>so that</a:t>
                      </a:r>
                      <a:r>
                        <a:rPr lang="en-US" sz="2000" b="0" i="0" u="none" strike="noStrike" noProof="0">
                          <a:solidFill>
                            <a:srgbClr val="000000"/>
                          </a:solidFill>
                          <a:effectLst/>
                          <a:latin typeface="Calibri"/>
                        </a:rPr>
                        <a:t> I can receive translations in any language of my choice.</a:t>
                      </a:r>
                      <a:endParaRPr lang="en-US"/>
                    </a:p>
                  </a:txBody>
                  <a:tcPr marL="0" marR="0" marT="0" marB="0" anchor="ctr"/>
                </a:tc>
                <a:tc hMerge="1">
                  <a:txBody>
                    <a:bodyPr/>
                    <a:lstStyle/>
                    <a:p>
                      <a:endParaRPr lang="en-US"/>
                    </a:p>
                  </a:txBody>
                  <a:tcPr marL="0" marR="0" marT="0" marB="0" horzOverflow="overflow"/>
                </a:tc>
                <a:tc hMerge="1">
                  <a:txBody>
                    <a:bodyPr/>
                    <a:lstStyle/>
                    <a:p>
                      <a:endParaRPr lang="en-US"/>
                    </a:p>
                  </a:txBody>
                  <a:tcPr marL="0" marR="0" marT="0" marB="0" horzOverflow="overflow"/>
                </a:tc>
                <a:tc rowSpan="2">
                  <a:txBody>
                    <a:bodyPr/>
                    <a:lstStyle/>
                    <a:p>
                      <a:pPr algn="ctr"/>
                      <a:r>
                        <a:rPr lang="en-US" sz="2000">
                          <a:effectLst/>
                        </a:rPr>
                        <a:t>2</a:t>
                      </a:r>
                    </a:p>
                  </a:txBody>
                  <a:tcPr marL="0" marR="0" marT="0" marB="0" anchor="ctr"/>
                </a:tc>
                <a:extLst>
                  <a:ext uri="{0D108BD9-81ED-4DB2-BD59-A6C34878D82A}">
                    <a16:rowId xmlns:a16="http://schemas.microsoft.com/office/drawing/2014/main" val="194071171"/>
                  </a:ext>
                </a:extLst>
              </a:tr>
              <a:tr h="2706913">
                <a:tc vMerge="1">
                  <a:txBody>
                    <a:bodyPr/>
                    <a:lstStyle/>
                    <a:p>
                      <a:endParaRPr lang="en-US"/>
                    </a:p>
                  </a:txBody>
                  <a:tcPr marL="0" marR="0" marT="0" marB="0" horzOverflow="overflow"/>
                </a:tc>
                <a:tc>
                  <a:txBody>
                    <a:bodyPr/>
                    <a:lstStyle/>
                    <a:p>
                      <a:pPr lvl="0" algn="ctr">
                        <a:lnSpc>
                          <a:spcPct val="100000"/>
                        </a:lnSpc>
                        <a:spcBef>
                          <a:spcPts val="0"/>
                        </a:spcBef>
                        <a:spcAft>
                          <a:spcPts val="0"/>
                        </a:spcAft>
                        <a:buNone/>
                      </a:pPr>
                      <a:r>
                        <a:rPr lang="en-US" sz="2000" b="0" i="0" u="none" strike="noStrike" noProof="0">
                          <a:solidFill>
                            <a:srgbClr val="000000"/>
                          </a:solidFill>
                          <a:effectLst/>
                          <a:latin typeface="Calibri"/>
                        </a:rPr>
                        <a:t>Dropdown for Output Language Selection</a:t>
                      </a:r>
                    </a:p>
                  </a:txBody>
                  <a:tcPr marL="0" marR="0" marT="0" marB="0" anchor="ctr"/>
                </a:tc>
                <a:tc>
                  <a:txBody>
                    <a:bodyPr/>
                    <a:lstStyle/>
                    <a:p>
                      <a:pPr lvl="0" algn="ctr">
                        <a:lnSpc>
                          <a:spcPct val="100000"/>
                        </a:lnSpc>
                        <a:spcBef>
                          <a:spcPts val="0"/>
                        </a:spcBef>
                        <a:spcAft>
                          <a:spcPts val="0"/>
                        </a:spcAft>
                        <a:buNone/>
                      </a:pPr>
                      <a:r>
                        <a:rPr lang="en-US" sz="2000" b="0" i="0" u="none" strike="noStrike" noProof="0">
                          <a:solidFill>
                            <a:srgbClr val="000000"/>
                          </a:solidFill>
                          <a:effectLst/>
                          <a:latin typeface="Calibri"/>
                        </a:rPr>
                        <a:t>Given I am a student,  I want a dropdown menu for selecting the output language, so that I can receive translations in any language of my choice.</a:t>
                      </a:r>
                    </a:p>
                  </a:txBody>
                  <a:tcPr marL="0" marR="0" marT="0" marB="0" anchor="ctr"/>
                </a:tc>
                <a:tc>
                  <a:txBody>
                    <a:bodyPr/>
                    <a:lstStyle/>
                    <a:p>
                      <a:pPr lvl="0" algn="ctr">
                        <a:lnSpc>
                          <a:spcPct val="100000"/>
                        </a:lnSpc>
                        <a:spcBef>
                          <a:spcPts val="0"/>
                        </a:spcBef>
                        <a:spcAft>
                          <a:spcPts val="0"/>
                        </a:spcAft>
                        <a:buNone/>
                      </a:pPr>
                      <a:r>
                        <a:rPr lang="en-US" sz="2000" b="0" i="0" u="none" strike="noStrike" noProof="0">
                          <a:solidFill>
                            <a:srgbClr val="000000"/>
                          </a:solidFill>
                          <a:effectLst/>
                          <a:latin typeface="Calibri"/>
                        </a:rPr>
                        <a:t>A dropdown menu is available next to the output field for selecting the output language.</a:t>
                      </a:r>
                    </a:p>
                    <a:p>
                      <a:pPr lvl="0" algn="ctr">
                        <a:lnSpc>
                          <a:spcPct val="100000"/>
                        </a:lnSpc>
                        <a:spcBef>
                          <a:spcPts val="0"/>
                        </a:spcBef>
                        <a:spcAft>
                          <a:spcPts val="0"/>
                        </a:spcAft>
                        <a:buNone/>
                      </a:pPr>
                      <a:endParaRPr lang="en-US" sz="1800" b="0" i="0" u="none" strike="noStrike" noProof="0">
                        <a:solidFill>
                          <a:srgbClr val="000000"/>
                        </a:solidFill>
                        <a:effectLst/>
                        <a:latin typeface="Calibri"/>
                      </a:endParaRPr>
                    </a:p>
                    <a:p>
                      <a:pPr lvl="0" algn="ctr">
                        <a:lnSpc>
                          <a:spcPct val="100000"/>
                        </a:lnSpc>
                        <a:spcBef>
                          <a:spcPts val="0"/>
                        </a:spcBef>
                        <a:spcAft>
                          <a:spcPts val="0"/>
                        </a:spcAft>
                        <a:buNone/>
                      </a:pPr>
                      <a:r>
                        <a:rPr lang="en-US" sz="2000" b="0" i="0" u="none" strike="noStrike" noProof="0">
                          <a:solidFill>
                            <a:srgbClr val="000000"/>
                          </a:solidFill>
                          <a:effectLst/>
                          <a:latin typeface="Calibri"/>
                        </a:rPr>
                        <a:t>The dropdown displays a list of available languages for the user to choose from.</a:t>
                      </a:r>
                    </a:p>
                    <a:p>
                      <a:pPr lvl="0" algn="ctr">
                        <a:lnSpc>
                          <a:spcPct val="100000"/>
                        </a:lnSpc>
                        <a:spcBef>
                          <a:spcPts val="0"/>
                        </a:spcBef>
                        <a:spcAft>
                          <a:spcPts val="0"/>
                        </a:spcAft>
                        <a:buNone/>
                      </a:pPr>
                      <a:endParaRPr lang="en-US" sz="1800" b="0" i="0" u="none" strike="noStrike" noProof="0">
                        <a:solidFill>
                          <a:srgbClr val="000000"/>
                        </a:solidFill>
                        <a:effectLst/>
                        <a:latin typeface="Calibri"/>
                      </a:endParaRPr>
                    </a:p>
                    <a:p>
                      <a:pPr lvl="0" algn="ctr">
                        <a:lnSpc>
                          <a:spcPct val="100000"/>
                        </a:lnSpc>
                        <a:spcBef>
                          <a:spcPts val="0"/>
                        </a:spcBef>
                        <a:spcAft>
                          <a:spcPts val="0"/>
                        </a:spcAft>
                        <a:buNone/>
                      </a:pPr>
                      <a:r>
                        <a:rPr lang="en-US" sz="2000" b="0" i="0" u="none" strike="noStrike" noProof="0">
                          <a:solidFill>
                            <a:srgbClr val="000000"/>
                          </a:solidFill>
                          <a:effectLst/>
                          <a:latin typeface="Calibri"/>
                        </a:rPr>
                        <a:t>The user can select any language from the list as the output language.</a:t>
                      </a:r>
                    </a:p>
                    <a:p>
                      <a:pPr lvl="0" algn="ctr">
                        <a:buNone/>
                      </a:pPr>
                      <a:endParaRPr lang="en-US" sz="2000">
                        <a:effectLst/>
                      </a:endParaRPr>
                    </a:p>
                  </a:txBody>
                  <a:tcPr marL="0" marR="0" marT="0" marB="0" anchor="ctr"/>
                </a:tc>
                <a:tc vMerge="1">
                  <a:txBody>
                    <a:bodyPr/>
                    <a:lstStyle/>
                    <a:p>
                      <a:endParaRPr lang="en-US"/>
                    </a:p>
                  </a:txBody>
                  <a:tcPr marL="0" marR="0" marT="0" marB="0" horzOverflow="overflow"/>
                </a:tc>
                <a:extLst>
                  <a:ext uri="{0D108BD9-81ED-4DB2-BD59-A6C34878D82A}">
                    <a16:rowId xmlns:a16="http://schemas.microsoft.com/office/drawing/2014/main" val="1807624515"/>
                  </a:ext>
                </a:extLst>
              </a:tr>
            </a:tbl>
          </a:graphicData>
        </a:graphic>
      </p:graphicFrame>
    </p:spTree>
    <p:extLst>
      <p:ext uri="{BB962C8B-B14F-4D97-AF65-F5344CB8AC3E}">
        <p14:creationId xmlns:p14="http://schemas.microsoft.com/office/powerpoint/2010/main" val="3358160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624328" y="2038"/>
            <a:ext cx="15805214" cy="2950936"/>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Sprint 2 Stories Not Completed</a:t>
            </a:r>
          </a:p>
          <a:p>
            <a:pPr algn="ctr">
              <a:lnSpc>
                <a:spcPts val="12140"/>
              </a:lnSpc>
            </a:pP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graphicFrame>
        <p:nvGraphicFramePr>
          <p:cNvPr id="9" name="Table 8">
            <a:extLst>
              <a:ext uri="{FF2B5EF4-FFF2-40B4-BE49-F238E27FC236}">
                <a16:creationId xmlns:a16="http://schemas.microsoft.com/office/drawing/2014/main" id="{137AE337-0E00-E358-9F0D-EA268BB15ADA}"/>
              </a:ext>
            </a:extLst>
          </p:cNvPr>
          <p:cNvGraphicFramePr>
            <a:graphicFrameLocks noGrp="1"/>
          </p:cNvGraphicFramePr>
          <p:nvPr>
            <p:extLst>
              <p:ext uri="{D42A27DB-BD31-4B8C-83A1-F6EECF244321}">
                <p14:modId xmlns:p14="http://schemas.microsoft.com/office/powerpoint/2010/main" val="2753427172"/>
              </p:ext>
            </p:extLst>
          </p:nvPr>
        </p:nvGraphicFramePr>
        <p:xfrm>
          <a:off x="341821" y="1944081"/>
          <a:ext cx="17682710" cy="6386765"/>
        </p:xfrm>
        <a:graphic>
          <a:graphicData uri="http://schemas.openxmlformats.org/drawingml/2006/table">
            <a:tbl>
              <a:tblPr bandRow="1">
                <a:tableStyleId>{775DCB02-9BB8-47FD-8907-85C794F793BA}</a:tableStyleId>
              </a:tblPr>
              <a:tblGrid>
                <a:gridCol w="1324477">
                  <a:extLst>
                    <a:ext uri="{9D8B030D-6E8A-4147-A177-3AD203B41FA5}">
                      <a16:colId xmlns:a16="http://schemas.microsoft.com/office/drawing/2014/main" val="4191103453"/>
                    </a:ext>
                  </a:extLst>
                </a:gridCol>
                <a:gridCol w="4162656">
                  <a:extLst>
                    <a:ext uri="{9D8B030D-6E8A-4147-A177-3AD203B41FA5}">
                      <a16:colId xmlns:a16="http://schemas.microsoft.com/office/drawing/2014/main" val="174567673"/>
                    </a:ext>
                  </a:extLst>
                </a:gridCol>
                <a:gridCol w="4730290">
                  <a:extLst>
                    <a:ext uri="{9D8B030D-6E8A-4147-A177-3AD203B41FA5}">
                      <a16:colId xmlns:a16="http://schemas.microsoft.com/office/drawing/2014/main" val="4105553384"/>
                    </a:ext>
                  </a:extLst>
                </a:gridCol>
                <a:gridCol w="6329355">
                  <a:extLst>
                    <a:ext uri="{9D8B030D-6E8A-4147-A177-3AD203B41FA5}">
                      <a16:colId xmlns:a16="http://schemas.microsoft.com/office/drawing/2014/main" val="14212212"/>
                    </a:ext>
                  </a:extLst>
                </a:gridCol>
                <a:gridCol w="1135932">
                  <a:extLst>
                    <a:ext uri="{9D8B030D-6E8A-4147-A177-3AD203B41FA5}">
                      <a16:colId xmlns:a16="http://schemas.microsoft.com/office/drawing/2014/main" val="2732902106"/>
                    </a:ext>
                  </a:extLst>
                </a:gridCol>
              </a:tblGrid>
              <a:tr h="526506">
                <a:tc>
                  <a:txBody>
                    <a:bodyPr/>
                    <a:lstStyle/>
                    <a:p>
                      <a:pPr algn="ctr"/>
                      <a:r>
                        <a:rPr lang="en-US" sz="2400" b="1">
                          <a:effectLst/>
                        </a:rPr>
                        <a:t>Key</a:t>
                      </a:r>
                    </a:p>
                  </a:txBody>
                  <a:tcPr marL="0" marR="0" marT="0" marB="0" anchor="ctr"/>
                </a:tc>
                <a:tc>
                  <a:txBody>
                    <a:bodyPr/>
                    <a:lstStyle/>
                    <a:p>
                      <a:pPr algn="ctr"/>
                      <a:r>
                        <a:rPr lang="en-US" sz="2400" b="1">
                          <a:effectLst/>
                        </a:rPr>
                        <a:t>Feature</a:t>
                      </a:r>
                    </a:p>
                  </a:txBody>
                  <a:tcPr marL="0" marR="0" marT="0" marB="0" anchor="ctr"/>
                </a:tc>
                <a:tc>
                  <a:txBody>
                    <a:bodyPr/>
                    <a:lstStyle/>
                    <a:p>
                      <a:pPr algn="ctr"/>
                      <a:r>
                        <a:rPr lang="en-US" sz="2400" b="1">
                          <a:effectLst/>
                        </a:rPr>
                        <a:t>Summary</a:t>
                      </a:r>
                    </a:p>
                  </a:txBody>
                  <a:tcPr marL="0" marR="0" marT="0" marB="0" anchor="ctr"/>
                </a:tc>
                <a:tc>
                  <a:txBody>
                    <a:bodyPr/>
                    <a:lstStyle/>
                    <a:p>
                      <a:pPr algn="ctr"/>
                      <a:r>
                        <a:rPr lang="en-US" sz="2400" b="1">
                          <a:effectLst/>
                        </a:rPr>
                        <a:t>Criteria</a:t>
                      </a:r>
                    </a:p>
                  </a:txBody>
                  <a:tcPr marL="0" marR="0" marT="0" marB="0" anchor="ctr"/>
                </a:tc>
                <a:tc>
                  <a:txBody>
                    <a:bodyPr/>
                    <a:lstStyle/>
                    <a:p>
                      <a:pPr algn="ctr"/>
                      <a:r>
                        <a:rPr lang="en-US" sz="2400" b="1">
                          <a:effectLst/>
                        </a:rPr>
                        <a:t>Points</a:t>
                      </a:r>
                    </a:p>
                  </a:txBody>
                  <a:tcPr marL="0" marR="0" marT="0" marB="0" anchor="ctr"/>
                </a:tc>
                <a:extLst>
                  <a:ext uri="{0D108BD9-81ED-4DB2-BD59-A6C34878D82A}">
                    <a16:rowId xmlns:a16="http://schemas.microsoft.com/office/drawing/2014/main" val="3836520823"/>
                  </a:ext>
                </a:extLst>
              </a:tr>
              <a:tr h="709639">
                <a:tc rowSpan="2">
                  <a:txBody>
                    <a:bodyPr/>
                    <a:lstStyle/>
                    <a:p>
                      <a:pPr lvl="0" algn="ctr">
                        <a:buNone/>
                      </a:pPr>
                      <a:r>
                        <a:rPr lang="en-US" sz="2000" b="0" i="0" u="none" strike="noStrike" noProof="0">
                          <a:effectLst/>
                          <a:latin typeface="Calibri"/>
                        </a:rPr>
                        <a:t>LTA-131</a:t>
                      </a:r>
                      <a:endParaRPr lang="en-US"/>
                    </a:p>
                  </a:txBody>
                  <a:tcPr marL="0" marR="0" marT="0" marB="0" anchor="ctr"/>
                </a:tc>
                <a:tc gridSpan="3">
                  <a:txBody>
                    <a:bodyPr/>
                    <a:lstStyle/>
                    <a:p>
                      <a:pPr lvl="0" algn="ctr">
                        <a:buNone/>
                      </a:pPr>
                      <a:r>
                        <a:rPr lang="en-US" sz="2000" b="1" i="0" u="none" strike="noStrike" noProof="0">
                          <a:effectLst/>
                          <a:latin typeface="Calibri"/>
                        </a:rPr>
                        <a:t>As a</a:t>
                      </a:r>
                      <a:r>
                        <a:rPr lang="en-US" sz="2000" b="0" i="0" u="none" strike="noStrike" noProof="0">
                          <a:effectLst/>
                          <a:latin typeface="Calibri"/>
                        </a:rPr>
                        <a:t> multilinguistic,</a:t>
                      </a:r>
                      <a:r>
                        <a:rPr lang="en-US" sz="2000" b="1" i="0" u="none" strike="noStrike" noProof="0">
                          <a:effectLst/>
                          <a:latin typeface="Calibri"/>
                        </a:rPr>
                        <a:t> I want </a:t>
                      </a:r>
                      <a:r>
                        <a:rPr lang="en-US" sz="2000" b="0" i="0" u="none" strike="noStrike" noProof="0">
                          <a:effectLst/>
                          <a:latin typeface="Calibri"/>
                        </a:rPr>
                        <a:t>the system to save all my past translations, </a:t>
                      </a:r>
                      <a:r>
                        <a:rPr lang="en-US" sz="2000" b="1" i="0" u="none" strike="noStrike" noProof="0">
                          <a:effectLst/>
                          <a:latin typeface="Calibri"/>
                        </a:rPr>
                        <a:t>so that</a:t>
                      </a:r>
                      <a:r>
                        <a:rPr lang="en-US" sz="2000" b="0" i="0" u="none" strike="noStrike" noProof="0">
                          <a:effectLst/>
                          <a:latin typeface="Calibri"/>
                        </a:rPr>
                        <a:t> I can access my full translation history at any time.</a:t>
                      </a:r>
                      <a:endParaRPr lang="en-US"/>
                    </a:p>
                  </a:txBody>
                  <a:tcPr marL="0" marR="0" marT="0" marB="0" anchor="ctr"/>
                </a:tc>
                <a:tc hMerge="1">
                  <a:txBody>
                    <a:bodyPr/>
                    <a:lstStyle/>
                    <a:p>
                      <a:pPr algn="ctr"/>
                      <a:endParaRPr lang="en-US" sz="2400" b="1">
                        <a:effectLst/>
                      </a:endParaRPr>
                    </a:p>
                  </a:txBody>
                  <a:tcPr marL="0" marR="0" marT="0" marB="0" anchor="ctr"/>
                </a:tc>
                <a:tc hMerge="1">
                  <a:txBody>
                    <a:bodyPr/>
                    <a:lstStyle/>
                    <a:p>
                      <a:pPr algn="ctr"/>
                      <a:endParaRPr lang="en-US" sz="2400" b="1">
                        <a:effectLst/>
                      </a:endParaRPr>
                    </a:p>
                  </a:txBody>
                  <a:tcPr marL="0" marR="0" marT="0" marB="0" anchor="ctr"/>
                </a:tc>
                <a:tc rowSpan="2">
                  <a:txBody>
                    <a:bodyPr/>
                    <a:lstStyle/>
                    <a:p>
                      <a:pPr lvl="0" algn="ctr">
                        <a:buNone/>
                      </a:pPr>
                      <a:r>
                        <a:rPr lang="en-US" sz="2000">
                          <a:effectLst/>
                        </a:rPr>
                        <a:t>3</a:t>
                      </a:r>
                    </a:p>
                  </a:txBody>
                  <a:tcPr marL="0" marR="0" marT="0" marB="0" anchor="ctr"/>
                </a:tc>
                <a:extLst>
                  <a:ext uri="{0D108BD9-81ED-4DB2-BD59-A6C34878D82A}">
                    <a16:rowId xmlns:a16="http://schemas.microsoft.com/office/drawing/2014/main" val="3946098194"/>
                  </a:ext>
                </a:extLst>
              </a:tr>
              <a:tr h="2655436">
                <a:tc vMerge="1">
                  <a:txBody>
                    <a:bodyPr/>
                    <a:lstStyle/>
                    <a:p>
                      <a:pPr algn="ctr"/>
                      <a:endParaRPr lang="en-US" sz="2400" b="1">
                        <a:effectLst/>
                      </a:endParaRPr>
                    </a:p>
                  </a:txBody>
                  <a:tcPr marL="0" marR="0" marT="0" marB="0" anchor="ctr"/>
                </a:tc>
                <a:tc>
                  <a:txBody>
                    <a:bodyPr/>
                    <a:lstStyle/>
                    <a:p>
                      <a:pPr lvl="0" algn="ctr">
                        <a:buNone/>
                      </a:pPr>
                      <a:r>
                        <a:rPr lang="en-US" sz="2000" b="0" i="0" u="none" strike="noStrike" noProof="0">
                          <a:effectLst/>
                          <a:latin typeface="Calibri"/>
                        </a:rPr>
                        <a:t>Ability to Save All Past Translations</a:t>
                      </a:r>
                      <a:endParaRPr lang="en-US"/>
                    </a:p>
                  </a:txBody>
                  <a:tcPr marL="0" marR="0" marT="0" marB="0" anchor="ctr"/>
                </a:tc>
                <a:tc>
                  <a:txBody>
                    <a:bodyPr/>
                    <a:lstStyle/>
                    <a:p>
                      <a:pPr lvl="0" algn="ctr">
                        <a:buNone/>
                      </a:pPr>
                      <a:r>
                        <a:rPr lang="en-US" sz="2000" b="0" i="0" u="none" strike="noStrike" noProof="0">
                          <a:effectLst/>
                          <a:latin typeface="Calibri"/>
                        </a:rPr>
                        <a:t>Given I am a multilinguistic, I want the system to save all my past translations, so that I can access my full translation history at any time.</a:t>
                      </a:r>
                      <a:endParaRPr lang="en-US"/>
                    </a:p>
                  </a:txBody>
                  <a:tcPr marL="0" marR="0" marT="0" marB="0" anchor="ctr"/>
                </a:tc>
                <a:tc>
                  <a:txBody>
                    <a:bodyPr/>
                    <a:lstStyle/>
                    <a:p>
                      <a:pPr lvl="0" algn="ctr">
                        <a:lnSpc>
                          <a:spcPct val="100000"/>
                        </a:lnSpc>
                        <a:spcBef>
                          <a:spcPts val="0"/>
                        </a:spcBef>
                        <a:spcAft>
                          <a:spcPts val="0"/>
                        </a:spcAft>
                        <a:buNone/>
                      </a:pPr>
                      <a:r>
                        <a:rPr lang="en-US" sz="2000" b="0" i="0" u="none" strike="noStrike" noProof="0">
                          <a:effectLst/>
                          <a:latin typeface="Calibri"/>
                        </a:rPr>
                        <a:t>The system automatically saves all translations made by the user.</a:t>
                      </a:r>
                      <a:endParaRPr lang="en-US"/>
                    </a:p>
                    <a:p>
                      <a:pPr lvl="0" algn="ctr">
                        <a:lnSpc>
                          <a:spcPct val="100000"/>
                        </a:lnSpc>
                        <a:spcBef>
                          <a:spcPts val="0"/>
                        </a:spcBef>
                        <a:spcAft>
                          <a:spcPts val="0"/>
                        </a:spcAft>
                        <a:buNone/>
                      </a:pPr>
                      <a:endParaRPr lang="en-US"/>
                    </a:p>
                    <a:p>
                      <a:pPr lvl="0" algn="ctr">
                        <a:lnSpc>
                          <a:spcPct val="100000"/>
                        </a:lnSpc>
                        <a:spcBef>
                          <a:spcPts val="0"/>
                        </a:spcBef>
                        <a:spcAft>
                          <a:spcPts val="0"/>
                        </a:spcAft>
                        <a:buNone/>
                      </a:pPr>
                      <a:r>
                        <a:rPr lang="en-US" sz="2000" b="0" i="0" u="none" strike="noStrike" noProof="0">
                          <a:effectLst/>
                          <a:latin typeface="Calibri"/>
                        </a:rPr>
                        <a:t>Users can access their full history of past translations from a dedicated section (e.g., "Translation History").</a:t>
                      </a:r>
                      <a:endParaRPr lang="en-US"/>
                    </a:p>
                    <a:p>
                      <a:pPr lvl="0" algn="ctr">
                        <a:lnSpc>
                          <a:spcPct val="100000"/>
                        </a:lnSpc>
                        <a:spcBef>
                          <a:spcPts val="0"/>
                        </a:spcBef>
                        <a:spcAft>
                          <a:spcPts val="0"/>
                        </a:spcAft>
                        <a:buNone/>
                      </a:pPr>
                      <a:endParaRPr lang="en-US"/>
                    </a:p>
                    <a:p>
                      <a:pPr lvl="0" algn="ctr">
                        <a:lnSpc>
                          <a:spcPct val="100000"/>
                        </a:lnSpc>
                        <a:spcBef>
                          <a:spcPts val="0"/>
                        </a:spcBef>
                        <a:spcAft>
                          <a:spcPts val="0"/>
                        </a:spcAft>
                        <a:buNone/>
                      </a:pPr>
                      <a:r>
                        <a:rPr lang="en-US" sz="2000" b="0" i="0" u="none" strike="noStrike" noProof="0">
                          <a:effectLst/>
                          <a:latin typeface="Calibri"/>
                        </a:rPr>
                        <a:t>Past translations are stored persistently across sessions, allowing users to revisit them later.</a:t>
                      </a:r>
                      <a:endParaRPr lang="en-US"/>
                    </a:p>
                  </a:txBody>
                  <a:tcPr marL="0" marR="0" marT="0" marB="0" anchor="ctr"/>
                </a:tc>
                <a:tc vMerge="1">
                  <a:txBody>
                    <a:bodyPr/>
                    <a:lstStyle/>
                    <a:p>
                      <a:pPr algn="ctr"/>
                      <a:endParaRPr lang="en-US" sz="2400" b="1">
                        <a:effectLst/>
                      </a:endParaRPr>
                    </a:p>
                  </a:txBody>
                  <a:tcPr marL="0" marR="0" marT="0" marB="0" anchor="ctr"/>
                </a:tc>
                <a:extLst>
                  <a:ext uri="{0D108BD9-81ED-4DB2-BD59-A6C34878D82A}">
                    <a16:rowId xmlns:a16="http://schemas.microsoft.com/office/drawing/2014/main" val="1905591095"/>
                  </a:ext>
                </a:extLst>
              </a:tr>
              <a:tr h="526506">
                <a:tc rowSpan="2">
                  <a:txBody>
                    <a:bodyPr/>
                    <a:lstStyle/>
                    <a:p>
                      <a:pPr lvl="0" algn="ctr">
                        <a:buNone/>
                      </a:pPr>
                      <a:r>
                        <a:rPr lang="en-US" sz="2000" b="0" i="0" u="none" strike="noStrike" noProof="0">
                          <a:solidFill>
                            <a:srgbClr val="000000"/>
                          </a:solidFill>
                          <a:effectLst/>
                          <a:latin typeface="Calibri"/>
                        </a:rPr>
                        <a:t>LTA-130</a:t>
                      </a:r>
                      <a:endParaRPr lang="en-US"/>
                    </a:p>
                  </a:txBody>
                  <a:tcPr marL="0" marR="0" marT="0" marB="0" anchor="ctr"/>
                </a:tc>
                <a:tc gridSpan="3">
                  <a:txBody>
                    <a:bodyPr/>
                    <a:lstStyle/>
                    <a:p>
                      <a:pPr lvl="0" algn="ctr">
                        <a:buNone/>
                      </a:pPr>
                      <a:r>
                        <a:rPr lang="en-US" sz="2000" b="1" i="0" u="none" strike="noStrike" noProof="0">
                          <a:solidFill>
                            <a:srgbClr val="000000"/>
                          </a:solidFill>
                          <a:effectLst/>
                          <a:latin typeface="Calibri"/>
                        </a:rPr>
                        <a:t>As an</a:t>
                      </a:r>
                      <a:r>
                        <a:rPr lang="en-US" sz="2000" b="0" i="0" u="none" strike="noStrike" noProof="0">
                          <a:solidFill>
                            <a:srgbClr val="000000"/>
                          </a:solidFill>
                          <a:effectLst/>
                          <a:latin typeface="Calibri"/>
                        </a:rPr>
                        <a:t> accountant,</a:t>
                      </a:r>
                      <a:r>
                        <a:rPr lang="en-US" sz="2000" b="1" i="0" u="none" strike="noStrike" noProof="0">
                          <a:solidFill>
                            <a:srgbClr val="000000"/>
                          </a:solidFill>
                          <a:effectLst/>
                          <a:latin typeface="Calibri"/>
                        </a:rPr>
                        <a:t> I want to</a:t>
                      </a:r>
                      <a:r>
                        <a:rPr lang="en-US" sz="2000" b="0" i="0" u="none" strike="noStrike" noProof="0">
                          <a:solidFill>
                            <a:srgbClr val="000000"/>
                          </a:solidFill>
                          <a:effectLst/>
                          <a:latin typeface="Calibri"/>
                        </a:rPr>
                        <a:t> be able to reuse my past translations, </a:t>
                      </a:r>
                      <a:r>
                        <a:rPr lang="en-US" sz="2000" b="1" i="0" u="none" strike="noStrike" noProof="0">
                          <a:solidFill>
                            <a:srgbClr val="000000"/>
                          </a:solidFill>
                          <a:effectLst/>
                          <a:latin typeface="Calibri"/>
                        </a:rPr>
                        <a:t>so that</a:t>
                      </a:r>
                      <a:r>
                        <a:rPr lang="en-US" sz="2000" b="0" i="0" u="none" strike="noStrike" noProof="0">
                          <a:solidFill>
                            <a:srgbClr val="000000"/>
                          </a:solidFill>
                          <a:effectLst/>
                          <a:latin typeface="Calibri"/>
                        </a:rPr>
                        <a:t> I can revisit previous translations without re-entering the same text.</a:t>
                      </a:r>
                      <a:endParaRPr lang="en-US"/>
                    </a:p>
                  </a:txBody>
                  <a:tcPr marL="0" marR="0" marT="0" marB="0" anchor="ctr"/>
                </a:tc>
                <a:tc hMerge="1">
                  <a:txBody>
                    <a:bodyPr/>
                    <a:lstStyle/>
                    <a:p>
                      <a:pPr algn="ctr"/>
                      <a:endParaRPr lang="en-US" sz="2400" b="1">
                        <a:effectLst/>
                      </a:endParaRPr>
                    </a:p>
                  </a:txBody>
                  <a:tcPr marL="0" marR="0" marT="0" marB="0" anchor="ctr"/>
                </a:tc>
                <a:tc hMerge="1">
                  <a:txBody>
                    <a:bodyPr/>
                    <a:lstStyle/>
                    <a:p>
                      <a:pPr algn="ctr"/>
                      <a:endParaRPr lang="en-US" sz="2400" b="1">
                        <a:effectLst/>
                      </a:endParaRPr>
                    </a:p>
                  </a:txBody>
                  <a:tcPr marL="0" marR="0" marT="0" marB="0" anchor="ctr"/>
                </a:tc>
                <a:tc rowSpan="2">
                  <a:txBody>
                    <a:bodyPr/>
                    <a:lstStyle/>
                    <a:p>
                      <a:pPr lvl="0" algn="ctr">
                        <a:buNone/>
                      </a:pPr>
                      <a:r>
                        <a:rPr lang="en-US" sz="2000">
                          <a:effectLst/>
                        </a:rPr>
                        <a:t>3</a:t>
                      </a:r>
                    </a:p>
                  </a:txBody>
                  <a:tcPr marL="0" marR="0" marT="0" marB="0" anchor="ctr"/>
                </a:tc>
                <a:extLst>
                  <a:ext uri="{0D108BD9-81ED-4DB2-BD59-A6C34878D82A}">
                    <a16:rowId xmlns:a16="http://schemas.microsoft.com/office/drawing/2014/main" val="3720264516"/>
                  </a:ext>
                </a:extLst>
              </a:tr>
              <a:tr h="1968678">
                <a:tc vMerge="1">
                  <a:txBody>
                    <a:bodyPr/>
                    <a:lstStyle/>
                    <a:p>
                      <a:pPr algn="ctr"/>
                      <a:endParaRPr lang="en-US" sz="2400" b="1">
                        <a:effectLst/>
                      </a:endParaRPr>
                    </a:p>
                  </a:txBody>
                  <a:tcPr marL="0" marR="0" marT="0" marB="0" anchor="ctr"/>
                </a:tc>
                <a:tc>
                  <a:txBody>
                    <a:bodyPr/>
                    <a:lstStyle/>
                    <a:p>
                      <a:pPr lvl="0" algn="ctr">
                        <a:buNone/>
                      </a:pPr>
                      <a:r>
                        <a:rPr lang="en-US" sz="2000" b="0" i="0" u="none" strike="noStrike" noProof="0">
                          <a:solidFill>
                            <a:srgbClr val="000000"/>
                          </a:solidFill>
                          <a:effectLst/>
                          <a:latin typeface="Calibri"/>
                        </a:rPr>
                        <a:t>Ability to Reuse Past Translations</a:t>
                      </a:r>
                      <a:endParaRPr lang="en-US"/>
                    </a:p>
                  </a:txBody>
                  <a:tcPr marL="0" marR="0" marT="0" marB="0" anchor="ctr"/>
                </a:tc>
                <a:tc>
                  <a:txBody>
                    <a:bodyPr/>
                    <a:lstStyle/>
                    <a:p>
                      <a:pPr lvl="0" algn="ctr">
                        <a:buNone/>
                      </a:pPr>
                      <a:r>
                        <a:rPr lang="en-US" sz="2000" b="0" i="0" u="none" strike="noStrike" noProof="0">
                          <a:solidFill>
                            <a:srgbClr val="000000"/>
                          </a:solidFill>
                          <a:effectLst/>
                          <a:latin typeface="Calibri"/>
                        </a:rPr>
                        <a:t>Given I am an accountant, I want to be able to reuse my past translations, so that I can revisit previous translations without re-entering the same text.</a:t>
                      </a:r>
                      <a:endParaRPr lang="en-US"/>
                    </a:p>
                  </a:txBody>
                  <a:tcPr marL="0" marR="0" marT="0" marB="0" anchor="ctr"/>
                </a:tc>
                <a:tc>
                  <a:txBody>
                    <a:bodyPr/>
                    <a:lstStyle/>
                    <a:p>
                      <a:pPr lvl="0" algn="ctr">
                        <a:lnSpc>
                          <a:spcPct val="100000"/>
                        </a:lnSpc>
                        <a:spcBef>
                          <a:spcPts val="0"/>
                        </a:spcBef>
                        <a:spcAft>
                          <a:spcPts val="0"/>
                        </a:spcAft>
                        <a:buNone/>
                      </a:pPr>
                      <a:r>
                        <a:rPr lang="en-US" sz="2000" b="0" i="0" u="none" strike="noStrike" noProof="0">
                          <a:solidFill>
                            <a:srgbClr val="000000"/>
                          </a:solidFill>
                          <a:effectLst/>
                          <a:latin typeface="Calibri"/>
                        </a:rPr>
                        <a:t>Users can view a list of their past translations.</a:t>
                      </a:r>
                    </a:p>
                    <a:p>
                      <a:pPr lvl="0" algn="ctr">
                        <a:lnSpc>
                          <a:spcPct val="100000"/>
                        </a:lnSpc>
                        <a:spcBef>
                          <a:spcPts val="0"/>
                        </a:spcBef>
                        <a:spcAft>
                          <a:spcPts val="0"/>
                        </a:spcAft>
                        <a:buNone/>
                      </a:pPr>
                      <a:endParaRPr lang="en-US" sz="1800" b="0" i="0" u="none" strike="noStrike" noProof="0">
                        <a:solidFill>
                          <a:srgbClr val="000000"/>
                        </a:solidFill>
                        <a:effectLst/>
                        <a:latin typeface="Calibri"/>
                      </a:endParaRPr>
                    </a:p>
                    <a:p>
                      <a:pPr lvl="0" algn="ctr">
                        <a:lnSpc>
                          <a:spcPct val="100000"/>
                        </a:lnSpc>
                        <a:spcBef>
                          <a:spcPts val="0"/>
                        </a:spcBef>
                        <a:spcAft>
                          <a:spcPts val="0"/>
                        </a:spcAft>
                        <a:buNone/>
                      </a:pPr>
                      <a:r>
                        <a:rPr lang="en-US" sz="2000" b="0" i="0" u="none" strike="noStrike" noProof="0">
                          <a:solidFill>
                            <a:srgbClr val="000000"/>
                          </a:solidFill>
                          <a:effectLst/>
                          <a:latin typeface="Calibri"/>
                        </a:rPr>
                        <a:t>Users can select any past translation from the list to reuse it.</a:t>
                      </a:r>
                    </a:p>
                    <a:p>
                      <a:pPr lvl="0" algn="ctr">
                        <a:lnSpc>
                          <a:spcPct val="100000"/>
                        </a:lnSpc>
                        <a:spcBef>
                          <a:spcPts val="0"/>
                        </a:spcBef>
                        <a:spcAft>
                          <a:spcPts val="0"/>
                        </a:spcAft>
                        <a:buNone/>
                      </a:pPr>
                      <a:endParaRPr lang="en-US" sz="1800" b="0" i="0" u="none" strike="noStrike" noProof="0">
                        <a:solidFill>
                          <a:srgbClr val="000000"/>
                        </a:solidFill>
                        <a:effectLst/>
                        <a:latin typeface="Calibri"/>
                      </a:endParaRPr>
                    </a:p>
                    <a:p>
                      <a:pPr lvl="0" algn="ctr">
                        <a:lnSpc>
                          <a:spcPct val="100000"/>
                        </a:lnSpc>
                        <a:spcBef>
                          <a:spcPts val="0"/>
                        </a:spcBef>
                        <a:spcAft>
                          <a:spcPts val="0"/>
                        </a:spcAft>
                        <a:buNone/>
                      </a:pPr>
                      <a:r>
                        <a:rPr lang="en-US" sz="2000" b="0" i="0" u="none" strike="noStrike" noProof="0">
                          <a:solidFill>
                            <a:srgbClr val="000000"/>
                          </a:solidFill>
                          <a:effectLst/>
                          <a:latin typeface="Calibri"/>
                        </a:rPr>
                        <a:t>The system automatically populates the input and output fields with the previously translated content when selected.</a:t>
                      </a:r>
                      <a:endParaRPr lang="en-US"/>
                    </a:p>
                  </a:txBody>
                  <a:tcPr marL="0" marR="0" marT="0" marB="0" anchor="ctr"/>
                </a:tc>
                <a:tc vMerge="1">
                  <a:txBody>
                    <a:bodyPr/>
                    <a:lstStyle/>
                    <a:p>
                      <a:pPr algn="ctr"/>
                      <a:endParaRPr lang="en-US" sz="2400" b="1">
                        <a:effectLst/>
                      </a:endParaRPr>
                    </a:p>
                  </a:txBody>
                  <a:tcPr marL="0" marR="0" marT="0" marB="0" anchor="ctr"/>
                </a:tc>
                <a:extLst>
                  <a:ext uri="{0D108BD9-81ED-4DB2-BD59-A6C34878D82A}">
                    <a16:rowId xmlns:a16="http://schemas.microsoft.com/office/drawing/2014/main" val="4062993697"/>
                  </a:ext>
                </a:extLst>
              </a:tr>
            </a:tbl>
          </a:graphicData>
        </a:graphic>
      </p:graphicFrame>
    </p:spTree>
    <p:extLst>
      <p:ext uri="{BB962C8B-B14F-4D97-AF65-F5344CB8AC3E}">
        <p14:creationId xmlns:p14="http://schemas.microsoft.com/office/powerpoint/2010/main" val="35879450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573902" y="640773"/>
            <a:ext cx="15805214" cy="2950936"/>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Team Velocity- Sprint 2</a:t>
            </a:r>
          </a:p>
          <a:p>
            <a:pPr algn="ctr">
              <a:lnSpc>
                <a:spcPts val="12140"/>
              </a:lnSpc>
            </a:pP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pic>
        <p:nvPicPr>
          <p:cNvPr id="3" name="Picture 2" descr="A graph of a number of blue and orange vertical bars&#10;&#10;Description automatically generated">
            <a:extLst>
              <a:ext uri="{FF2B5EF4-FFF2-40B4-BE49-F238E27FC236}">
                <a16:creationId xmlns:a16="http://schemas.microsoft.com/office/drawing/2014/main" id="{DA6155B8-B4E1-54CD-4D52-3BB2BCFFEF25}"/>
              </a:ext>
            </a:extLst>
          </p:cNvPr>
          <p:cNvPicPr>
            <a:picLocks noChangeAspect="1"/>
          </p:cNvPicPr>
          <p:nvPr/>
        </p:nvPicPr>
        <p:blipFill>
          <a:blip r:embed="rId5"/>
          <a:stretch>
            <a:fillRect/>
          </a:stretch>
        </p:blipFill>
        <p:spPr>
          <a:xfrm>
            <a:off x="541359" y="2356786"/>
            <a:ext cx="12539336" cy="7358388"/>
          </a:xfrm>
          <a:prstGeom prst="rect">
            <a:avLst/>
          </a:prstGeom>
        </p:spPr>
      </p:pic>
      <p:sp>
        <p:nvSpPr>
          <p:cNvPr id="6" name="TextBox 5">
            <a:extLst>
              <a:ext uri="{FF2B5EF4-FFF2-40B4-BE49-F238E27FC236}">
                <a16:creationId xmlns:a16="http://schemas.microsoft.com/office/drawing/2014/main" id="{03EEAA74-7145-0610-AEB4-D4AC76E9A2D4}"/>
              </a:ext>
            </a:extLst>
          </p:cNvPr>
          <p:cNvSpPr txBox="1"/>
          <p:nvPr/>
        </p:nvSpPr>
        <p:spPr>
          <a:xfrm>
            <a:off x="13769236" y="3333489"/>
            <a:ext cx="3588707"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a:solidFill>
                  <a:srgbClr val="FFFFFF"/>
                </a:solidFill>
                <a:cs typeface="Calibri"/>
              </a:rPr>
              <a:t>Completed/committed Ratio = 30/45 = 66%</a:t>
            </a:r>
            <a:endParaRPr lang="en-US"/>
          </a:p>
        </p:txBody>
      </p:sp>
    </p:spTree>
    <p:extLst>
      <p:ext uri="{BB962C8B-B14F-4D97-AF65-F5344CB8AC3E}">
        <p14:creationId xmlns:p14="http://schemas.microsoft.com/office/powerpoint/2010/main" val="35965763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3220597" y="175824"/>
            <a:ext cx="12221231" cy="2950936"/>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rPr>
              <a:t>Team's Historical Velocity(average)</a:t>
            </a:r>
            <a:endParaRPr lang="en-US" sz="8000">
              <a:solidFill>
                <a:srgbClr val="FFFFFF"/>
              </a:solidFill>
              <a:latin typeface="Bobby Jones"/>
              <a:ea typeface="Bobby Jones"/>
              <a:cs typeface="Bobby Jones"/>
              <a:sym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sp>
        <p:nvSpPr>
          <p:cNvPr id="2" name="TextBox 1">
            <a:extLst>
              <a:ext uri="{FF2B5EF4-FFF2-40B4-BE49-F238E27FC236}">
                <a16:creationId xmlns:a16="http://schemas.microsoft.com/office/drawing/2014/main" id="{E56416D5-E467-9830-25B0-2BDB9F618C06}"/>
              </a:ext>
            </a:extLst>
          </p:cNvPr>
          <p:cNvSpPr txBox="1"/>
          <p:nvPr/>
        </p:nvSpPr>
        <p:spPr>
          <a:xfrm>
            <a:off x="5643543" y="4325909"/>
            <a:ext cx="7346208"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0">
                <a:solidFill>
                  <a:schemeClr val="bg1"/>
                </a:solidFill>
                <a:cs typeface="Calibri"/>
              </a:rPr>
              <a:t>42 + 30 = 72 / 2 </a:t>
            </a:r>
          </a:p>
          <a:p>
            <a:r>
              <a:rPr lang="en-US" sz="8000">
                <a:solidFill>
                  <a:schemeClr val="bg1"/>
                </a:solidFill>
                <a:cs typeface="Calibri"/>
              </a:rPr>
              <a:t>36 points</a:t>
            </a:r>
          </a:p>
        </p:txBody>
      </p:sp>
    </p:spTree>
    <p:extLst>
      <p:ext uri="{BB962C8B-B14F-4D97-AF65-F5344CB8AC3E}">
        <p14:creationId xmlns:p14="http://schemas.microsoft.com/office/powerpoint/2010/main" val="23219578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3220597" y="175824"/>
            <a:ext cx="12221231" cy="1399229"/>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rPr>
              <a:t>Cummulative flow diagram</a:t>
            </a:r>
            <a:endParaRPr lang="en-US" sz="8000">
              <a:solidFill>
                <a:srgbClr val="FFFFFF"/>
              </a:solidFill>
              <a:latin typeface="Bobby Jones"/>
              <a:ea typeface="Bobby Jones"/>
              <a:cs typeface="Bobby Jones"/>
              <a:sym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pic>
        <p:nvPicPr>
          <p:cNvPr id="3" name="Picture 2" descr="A screenshot of a graph&#10;&#10;Description automatically generated">
            <a:extLst>
              <a:ext uri="{FF2B5EF4-FFF2-40B4-BE49-F238E27FC236}">
                <a16:creationId xmlns:a16="http://schemas.microsoft.com/office/drawing/2014/main" id="{8E46B07F-018B-7F28-EA98-F72831CD0376}"/>
              </a:ext>
            </a:extLst>
          </p:cNvPr>
          <p:cNvPicPr>
            <a:picLocks noChangeAspect="1"/>
          </p:cNvPicPr>
          <p:nvPr/>
        </p:nvPicPr>
        <p:blipFill>
          <a:blip r:embed="rId5"/>
          <a:stretch>
            <a:fillRect/>
          </a:stretch>
        </p:blipFill>
        <p:spPr>
          <a:xfrm>
            <a:off x="1864099" y="1792941"/>
            <a:ext cx="15467479" cy="8129867"/>
          </a:xfrm>
          <a:prstGeom prst="rect">
            <a:avLst/>
          </a:prstGeom>
        </p:spPr>
      </p:pic>
    </p:spTree>
    <p:extLst>
      <p:ext uri="{BB962C8B-B14F-4D97-AF65-F5344CB8AC3E}">
        <p14:creationId xmlns:p14="http://schemas.microsoft.com/office/powerpoint/2010/main" val="39461762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573902" y="640773"/>
            <a:ext cx="15805214" cy="2950936"/>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Burndown Chart</a:t>
            </a:r>
          </a:p>
          <a:p>
            <a:pPr algn="ctr">
              <a:lnSpc>
                <a:spcPts val="12140"/>
              </a:lnSpc>
            </a:pP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pic>
        <p:nvPicPr>
          <p:cNvPr id="3" name="Picture 2" descr="A graph with a line and a blue line&#10;&#10;Description automatically generated">
            <a:extLst>
              <a:ext uri="{FF2B5EF4-FFF2-40B4-BE49-F238E27FC236}">
                <a16:creationId xmlns:a16="http://schemas.microsoft.com/office/drawing/2014/main" id="{1D8A5D43-6511-5332-ACB1-CE526C6667F0}"/>
              </a:ext>
            </a:extLst>
          </p:cNvPr>
          <p:cNvPicPr>
            <a:picLocks noChangeAspect="1"/>
          </p:cNvPicPr>
          <p:nvPr/>
        </p:nvPicPr>
        <p:blipFill>
          <a:blip r:embed="rId5"/>
          <a:stretch>
            <a:fillRect/>
          </a:stretch>
        </p:blipFill>
        <p:spPr>
          <a:xfrm>
            <a:off x="4038436" y="2322951"/>
            <a:ext cx="10211128" cy="5890719"/>
          </a:xfrm>
          <a:prstGeom prst="rect">
            <a:avLst/>
          </a:prstGeom>
        </p:spPr>
      </p:pic>
    </p:spTree>
    <p:extLst>
      <p:ext uri="{BB962C8B-B14F-4D97-AF65-F5344CB8AC3E}">
        <p14:creationId xmlns:p14="http://schemas.microsoft.com/office/powerpoint/2010/main" val="37454377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992093C8-434A-2D77-C8DF-83D3B0C450E4}"/>
              </a:ext>
            </a:extLst>
          </p:cNvPr>
          <p:cNvSpPr/>
          <p:nvPr/>
        </p:nvSpPr>
        <p:spPr>
          <a:xfrm>
            <a:off x="-152400"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573902" y="640773"/>
            <a:ext cx="15805214" cy="2950936"/>
          </a:xfrm>
          <a:prstGeom prst="rect">
            <a:avLst/>
          </a:prstGeom>
        </p:spPr>
        <p:txBody>
          <a:bodyPr wrap="square"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Completed / Committed Ratio</a:t>
            </a:r>
          </a:p>
          <a:p>
            <a:pPr algn="ctr">
              <a:lnSpc>
                <a:spcPts val="12140"/>
              </a:lnSpc>
            </a:pP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81A5993-27A3-3C9E-8328-20E2C77523D2}"/>
              </a:ext>
            </a:extLst>
          </p:cNvPr>
          <p:cNvPicPr>
            <a:picLocks noChangeAspect="1"/>
          </p:cNvPicPr>
          <p:nvPr/>
        </p:nvPicPr>
        <p:blipFill>
          <a:blip r:embed="rId4"/>
          <a:stretch>
            <a:fillRect/>
          </a:stretch>
        </p:blipFill>
        <p:spPr>
          <a:xfrm>
            <a:off x="-652" y="326"/>
            <a:ext cx="1085821" cy="1027369"/>
          </a:xfrm>
          <a:prstGeom prst="rect">
            <a:avLst/>
          </a:prstGeom>
        </p:spPr>
      </p:pic>
      <p:sp>
        <p:nvSpPr>
          <p:cNvPr id="2" name="TextBox 1">
            <a:extLst>
              <a:ext uri="{FF2B5EF4-FFF2-40B4-BE49-F238E27FC236}">
                <a16:creationId xmlns:a16="http://schemas.microsoft.com/office/drawing/2014/main" id="{34C643F9-D350-1D05-7A98-8CC19B1F5FA8}"/>
              </a:ext>
            </a:extLst>
          </p:cNvPr>
          <p:cNvSpPr txBox="1"/>
          <p:nvPr/>
        </p:nvSpPr>
        <p:spPr>
          <a:xfrm>
            <a:off x="7978800" y="6163178"/>
            <a:ext cx="2334225"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800">
                <a:solidFill>
                  <a:schemeClr val="bg1"/>
                </a:solidFill>
                <a:cs typeface="Calibri"/>
              </a:rPr>
              <a:t>66%</a:t>
            </a:r>
          </a:p>
        </p:txBody>
      </p:sp>
      <p:sp>
        <p:nvSpPr>
          <p:cNvPr id="3" name="TextBox 2">
            <a:extLst>
              <a:ext uri="{FF2B5EF4-FFF2-40B4-BE49-F238E27FC236}">
                <a16:creationId xmlns:a16="http://schemas.microsoft.com/office/drawing/2014/main" id="{3A531A1F-4E0C-3D7D-51EB-A1F0AD056EA9}"/>
              </a:ext>
            </a:extLst>
          </p:cNvPr>
          <p:cNvSpPr txBox="1"/>
          <p:nvPr/>
        </p:nvSpPr>
        <p:spPr>
          <a:xfrm>
            <a:off x="2957194" y="3209249"/>
            <a:ext cx="12369808"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a:solidFill>
                  <a:schemeClr val="bg1"/>
                </a:solidFill>
                <a:cs typeface="Calibri"/>
              </a:rPr>
              <a:t>Completed = 30</a:t>
            </a:r>
          </a:p>
          <a:p>
            <a:r>
              <a:rPr lang="en-US" sz="5400">
                <a:solidFill>
                  <a:schemeClr val="bg1"/>
                </a:solidFill>
                <a:cs typeface="Calibri"/>
              </a:rPr>
              <a:t>Committed = 45</a:t>
            </a:r>
          </a:p>
          <a:p>
            <a:r>
              <a:rPr lang="en-US" sz="5400">
                <a:solidFill>
                  <a:schemeClr val="bg1"/>
                </a:solidFill>
                <a:cs typeface="Calibri"/>
              </a:rPr>
              <a:t>Completed/committed Ratio = 30/45 = 66%</a:t>
            </a:r>
          </a:p>
        </p:txBody>
      </p:sp>
    </p:spTree>
    <p:extLst>
      <p:ext uri="{BB962C8B-B14F-4D97-AF65-F5344CB8AC3E}">
        <p14:creationId xmlns:p14="http://schemas.microsoft.com/office/powerpoint/2010/main" val="3405507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pic>
        <p:nvPicPr>
          <p:cNvPr id="5" name="Picture 4" descr="A cartoon of a robot with question marks&#10;&#10;Description automatically generated">
            <a:extLst>
              <a:ext uri="{FF2B5EF4-FFF2-40B4-BE49-F238E27FC236}">
                <a16:creationId xmlns:a16="http://schemas.microsoft.com/office/drawing/2014/main" id="{2AB49826-309B-9857-BCBB-D8263332B881}"/>
              </a:ext>
            </a:extLst>
          </p:cNvPr>
          <p:cNvPicPr>
            <a:picLocks noChangeAspect="1"/>
          </p:cNvPicPr>
          <p:nvPr/>
        </p:nvPicPr>
        <p:blipFill>
          <a:blip r:embed="rId2">
            <a:extLst>
              <a:ext uri="{28A0092B-C50C-407E-A947-70E740481C1C}">
                <a14:useLocalDpi xmlns:a14="http://schemas.microsoft.com/office/drawing/2010/main" val="0"/>
              </a:ext>
            </a:extLst>
          </a:blip>
          <a:srcRect l="59722" b="9259"/>
          <a:stretch/>
        </p:blipFill>
        <p:spPr>
          <a:xfrm>
            <a:off x="13563599" y="1044402"/>
            <a:ext cx="4577761" cy="5868966"/>
          </a:xfrm>
          <a:prstGeom prst="rect">
            <a:avLst/>
          </a:prstGeom>
        </p:spPr>
      </p:pic>
      <p:sp>
        <p:nvSpPr>
          <p:cNvPr id="2" name="Freeform 2"/>
          <p:cNvSpPr/>
          <p:nvPr/>
        </p:nvSpPr>
        <p:spPr>
          <a:xfrm>
            <a:off x="-339025" y="7344985"/>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3011205" y="900433"/>
            <a:ext cx="11340029" cy="1192634"/>
          </a:xfrm>
          <a:prstGeom prst="rect">
            <a:avLst/>
          </a:prstGeom>
        </p:spPr>
        <p:txBody>
          <a:bodyPr lIns="0" tIns="0" rIns="0" bIns="0" rtlCol="0" anchor="t">
            <a:spAutoFit/>
          </a:bodyPr>
          <a:lstStyle/>
          <a:p>
            <a:pPr algn="ctr">
              <a:lnSpc>
                <a:spcPts val="9299"/>
              </a:lnSpc>
            </a:pPr>
            <a:r>
              <a:rPr lang="en-US" sz="8000">
                <a:solidFill>
                  <a:srgbClr val="FFFFFF"/>
                </a:solidFill>
                <a:latin typeface="Bobby Jones"/>
                <a:ea typeface="Bobby Jones"/>
                <a:cs typeface="Bobby Jones"/>
                <a:sym typeface="Bobby Jones"/>
              </a:rPr>
              <a:t>PROBLEM STATEMENT</a:t>
            </a:r>
          </a:p>
        </p:txBody>
      </p:sp>
      <p:sp>
        <p:nvSpPr>
          <p:cNvPr id="3" name="TextBox 3"/>
          <p:cNvSpPr txBox="1"/>
          <p:nvPr/>
        </p:nvSpPr>
        <p:spPr>
          <a:xfrm>
            <a:off x="3599031" y="2427373"/>
            <a:ext cx="9660962" cy="5414769"/>
          </a:xfrm>
          <a:prstGeom prst="rect">
            <a:avLst/>
          </a:prstGeom>
        </p:spPr>
        <p:txBody>
          <a:bodyPr lIns="0" tIns="0" rIns="0" bIns="0" rtlCol="0" anchor="t">
            <a:spAutoFit/>
          </a:bodyPr>
          <a:lstStyle/>
          <a:p>
            <a:pPr algn="ctr">
              <a:lnSpc>
                <a:spcPts val="4258"/>
              </a:lnSpc>
            </a:pPr>
            <a:r>
              <a:rPr lang="en-US" sz="3041">
                <a:solidFill>
                  <a:srgbClr val="FFFFFF"/>
                </a:solidFill>
                <a:latin typeface="Jua"/>
                <a:ea typeface="Jua"/>
                <a:cs typeface="Jua"/>
                <a:sym typeface="Jua"/>
              </a:rPr>
              <a:t>Understanding foreign languages is often a challenge, as each language has its own unique structure, nuances, and meanings. Effective communication with native speakers becomes difficult without proper understanding, yet mastering every language is nearly impossible. To address this issue, we aim to create an application that helps bridge the communication gap by converting audio into transcriptions in multiple languages, enabling people to understand and engage in conversations more easily.</a:t>
            </a:r>
          </a:p>
        </p:txBody>
      </p:sp>
      <p:pic>
        <p:nvPicPr>
          <p:cNvPr id="10" name="Picture 9" descr="A blue and yellow logo&#10;&#10;Description automatically generated">
            <a:extLst>
              <a:ext uri="{FF2B5EF4-FFF2-40B4-BE49-F238E27FC236}">
                <a16:creationId xmlns:a16="http://schemas.microsoft.com/office/drawing/2014/main" id="{28424A1B-4D3A-E687-2754-A7F8EDC770D2}"/>
              </a:ext>
            </a:extLst>
          </p:cNvPr>
          <p:cNvPicPr>
            <a:picLocks noChangeAspect="1"/>
          </p:cNvPicPr>
          <p:nvPr/>
        </p:nvPicPr>
        <p:blipFill>
          <a:blip r:embed="rId5"/>
          <a:stretch>
            <a:fillRect/>
          </a:stretch>
        </p:blipFill>
        <p:spPr>
          <a:xfrm>
            <a:off x="-652" y="326"/>
            <a:ext cx="1085821" cy="1027369"/>
          </a:xfrm>
          <a:prstGeom prst="rect">
            <a:avLst/>
          </a:prstGeom>
        </p:spPr>
      </p:pic>
      <p:pic>
        <p:nvPicPr>
          <p:cNvPr id="6" name="Graphic 5" descr="Pin with solid fill">
            <a:extLst>
              <a:ext uri="{FF2B5EF4-FFF2-40B4-BE49-F238E27FC236}">
                <a16:creationId xmlns:a16="http://schemas.microsoft.com/office/drawing/2014/main" id="{7D3F3122-FF04-D2D3-3696-ED75E841BB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7207345" y="114300"/>
            <a:ext cx="914400" cy="914400"/>
          </a:xfrm>
          <a:prstGeom prst="rect">
            <a:avLst/>
          </a:prstGeom>
        </p:spPr>
      </p:pic>
    </p:spTree>
    <p:extLst>
      <p:ext uri="{BB962C8B-B14F-4D97-AF65-F5344CB8AC3E}">
        <p14:creationId xmlns:p14="http://schemas.microsoft.com/office/powerpoint/2010/main" val="22008009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4" name="TextBox 4"/>
          <p:cNvSpPr txBox="1"/>
          <p:nvPr/>
        </p:nvSpPr>
        <p:spPr>
          <a:xfrm>
            <a:off x="2072665" y="509914"/>
            <a:ext cx="14142669"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RETROSPECTIVE </a:t>
            </a:r>
          </a:p>
        </p:txBody>
      </p:sp>
      <p:pic>
        <p:nvPicPr>
          <p:cNvPr id="6" name="Picture 5" descr="A blue and yellow logo&#10;&#10;Description automatically generated">
            <a:extLst>
              <a:ext uri="{FF2B5EF4-FFF2-40B4-BE49-F238E27FC236}">
                <a16:creationId xmlns:a16="http://schemas.microsoft.com/office/drawing/2014/main" id="{8A57DBAA-E092-CBB4-E5F1-85E0D24682A9}"/>
              </a:ext>
            </a:extLst>
          </p:cNvPr>
          <p:cNvPicPr>
            <a:picLocks noChangeAspect="1"/>
          </p:cNvPicPr>
          <p:nvPr/>
        </p:nvPicPr>
        <p:blipFill>
          <a:blip r:embed="rId2"/>
          <a:stretch>
            <a:fillRect/>
          </a:stretch>
        </p:blipFill>
        <p:spPr>
          <a:xfrm>
            <a:off x="-652" y="326"/>
            <a:ext cx="1085821" cy="1027369"/>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314036D8-71E1-9486-C721-309DB611779E}"/>
              </a:ext>
            </a:extLst>
          </p:cNvPr>
          <p:cNvPicPr>
            <a:picLocks noChangeAspect="1"/>
          </p:cNvPicPr>
          <p:nvPr/>
        </p:nvPicPr>
        <p:blipFill>
          <a:blip r:embed="rId3"/>
          <a:stretch>
            <a:fillRect/>
          </a:stretch>
        </p:blipFill>
        <p:spPr>
          <a:xfrm>
            <a:off x="5131365" y="3157538"/>
            <a:ext cx="8667226" cy="542807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4" name="TextBox 4"/>
          <p:cNvSpPr txBox="1"/>
          <p:nvPr/>
        </p:nvSpPr>
        <p:spPr>
          <a:xfrm>
            <a:off x="2072665" y="509914"/>
            <a:ext cx="14142669"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RETROSPECTIVE </a:t>
            </a:r>
          </a:p>
        </p:txBody>
      </p:sp>
      <p:pic>
        <p:nvPicPr>
          <p:cNvPr id="6" name="Picture 5" descr="A blue and yellow logo&#10;&#10;Description automatically generated">
            <a:extLst>
              <a:ext uri="{FF2B5EF4-FFF2-40B4-BE49-F238E27FC236}">
                <a16:creationId xmlns:a16="http://schemas.microsoft.com/office/drawing/2014/main" id="{8A57DBAA-E092-CBB4-E5F1-85E0D24682A9}"/>
              </a:ext>
            </a:extLst>
          </p:cNvPr>
          <p:cNvPicPr>
            <a:picLocks noChangeAspect="1"/>
          </p:cNvPicPr>
          <p:nvPr/>
        </p:nvPicPr>
        <p:blipFill>
          <a:blip r:embed="rId2"/>
          <a:stretch>
            <a:fillRect/>
          </a:stretch>
        </p:blipFill>
        <p:spPr>
          <a:xfrm>
            <a:off x="-652" y="326"/>
            <a:ext cx="1085821" cy="1027369"/>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BF4AEA49-918F-3F5E-8564-101CFF17961C}"/>
              </a:ext>
            </a:extLst>
          </p:cNvPr>
          <p:cNvPicPr>
            <a:picLocks noChangeAspect="1"/>
          </p:cNvPicPr>
          <p:nvPr/>
        </p:nvPicPr>
        <p:blipFill>
          <a:blip r:embed="rId3"/>
          <a:stretch>
            <a:fillRect/>
          </a:stretch>
        </p:blipFill>
        <p:spPr>
          <a:xfrm>
            <a:off x="270745" y="2255750"/>
            <a:ext cx="8252236" cy="6773794"/>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C1259E45-FA89-FCC1-0AFE-2B16755D0191}"/>
              </a:ext>
            </a:extLst>
          </p:cNvPr>
          <p:cNvPicPr>
            <a:picLocks noChangeAspect="1"/>
          </p:cNvPicPr>
          <p:nvPr/>
        </p:nvPicPr>
        <p:blipFill>
          <a:blip r:embed="rId4"/>
          <a:stretch>
            <a:fillRect/>
          </a:stretch>
        </p:blipFill>
        <p:spPr>
          <a:xfrm>
            <a:off x="8805906" y="2568175"/>
            <a:ext cx="9140346" cy="6159804"/>
          </a:xfrm>
          <a:prstGeom prst="rect">
            <a:avLst/>
          </a:prstGeom>
        </p:spPr>
      </p:pic>
    </p:spTree>
    <p:extLst>
      <p:ext uri="{BB962C8B-B14F-4D97-AF65-F5344CB8AC3E}">
        <p14:creationId xmlns:p14="http://schemas.microsoft.com/office/powerpoint/2010/main" val="26156496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4" name="TextBox 4"/>
          <p:cNvSpPr txBox="1"/>
          <p:nvPr/>
        </p:nvSpPr>
        <p:spPr>
          <a:xfrm>
            <a:off x="2072665" y="1104900"/>
            <a:ext cx="14142669" cy="146770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RETROSPECTIVE – Action Item </a:t>
            </a:r>
            <a:endParaRPr lang="en-US" sz="8000">
              <a:solidFill>
                <a:srgbClr val="FFFFFF"/>
              </a:solidFill>
              <a:latin typeface="Bobby Jones"/>
              <a:ea typeface="Bobby Jones"/>
              <a:cs typeface="Bobby Jones"/>
            </a:endParaRPr>
          </a:p>
        </p:txBody>
      </p:sp>
      <p:pic>
        <p:nvPicPr>
          <p:cNvPr id="8" name="Picture 7" descr="A blue and yellow logo&#10;&#10;Description automatically generated">
            <a:extLst>
              <a:ext uri="{FF2B5EF4-FFF2-40B4-BE49-F238E27FC236}">
                <a16:creationId xmlns:a16="http://schemas.microsoft.com/office/drawing/2014/main" id="{66C05516-6D0F-189B-1096-E72575678D6C}"/>
              </a:ext>
            </a:extLst>
          </p:cNvPr>
          <p:cNvPicPr>
            <a:picLocks noChangeAspect="1"/>
          </p:cNvPicPr>
          <p:nvPr/>
        </p:nvPicPr>
        <p:blipFill>
          <a:blip r:embed="rId2"/>
          <a:stretch>
            <a:fillRect/>
          </a:stretch>
        </p:blipFill>
        <p:spPr>
          <a:xfrm>
            <a:off x="-652" y="326"/>
            <a:ext cx="1085821" cy="1027369"/>
          </a:xfrm>
          <a:prstGeom prst="rect">
            <a:avLst/>
          </a:prstGeom>
        </p:spPr>
      </p:pic>
      <p:pic>
        <p:nvPicPr>
          <p:cNvPr id="2" name="Picture 1" descr="A screenshot of a phone&#10;&#10;Description automatically generated">
            <a:extLst>
              <a:ext uri="{FF2B5EF4-FFF2-40B4-BE49-F238E27FC236}">
                <a16:creationId xmlns:a16="http://schemas.microsoft.com/office/drawing/2014/main" id="{2C270865-479A-A7CD-CC6E-18954BD27E2A}"/>
              </a:ext>
            </a:extLst>
          </p:cNvPr>
          <p:cNvPicPr>
            <a:picLocks noChangeAspect="1"/>
          </p:cNvPicPr>
          <p:nvPr/>
        </p:nvPicPr>
        <p:blipFill>
          <a:blip r:embed="rId3"/>
          <a:stretch>
            <a:fillRect/>
          </a:stretch>
        </p:blipFill>
        <p:spPr>
          <a:xfrm>
            <a:off x="1360118" y="3081533"/>
            <a:ext cx="4309997" cy="5141673"/>
          </a:xfrm>
          <a:prstGeom prst="rect">
            <a:avLst/>
          </a:prstGeom>
        </p:spPr>
      </p:pic>
      <p:pic>
        <p:nvPicPr>
          <p:cNvPr id="3" name="Picture 2" descr="A white and yellow rectangular box with black text&#10;&#10;Description automatically generated">
            <a:extLst>
              <a:ext uri="{FF2B5EF4-FFF2-40B4-BE49-F238E27FC236}">
                <a16:creationId xmlns:a16="http://schemas.microsoft.com/office/drawing/2014/main" id="{138CE12D-0597-7FB7-6303-CFB557E57519}"/>
              </a:ext>
            </a:extLst>
          </p:cNvPr>
          <p:cNvPicPr>
            <a:picLocks noChangeAspect="1"/>
          </p:cNvPicPr>
          <p:nvPr/>
        </p:nvPicPr>
        <p:blipFill>
          <a:blip r:embed="rId4"/>
          <a:stretch>
            <a:fillRect/>
          </a:stretch>
        </p:blipFill>
        <p:spPr>
          <a:xfrm>
            <a:off x="6558486" y="3086231"/>
            <a:ext cx="5171030" cy="5132278"/>
          </a:xfrm>
          <a:prstGeom prst="rect">
            <a:avLst/>
          </a:prstGeom>
        </p:spPr>
      </p:pic>
      <p:pic>
        <p:nvPicPr>
          <p:cNvPr id="5" name="Picture 4" descr="A screenshot of a phone&#10;&#10;Description automatically generated">
            <a:extLst>
              <a:ext uri="{FF2B5EF4-FFF2-40B4-BE49-F238E27FC236}">
                <a16:creationId xmlns:a16="http://schemas.microsoft.com/office/drawing/2014/main" id="{E0F1786B-4E29-11B1-71BA-37651522F480}"/>
              </a:ext>
            </a:extLst>
          </p:cNvPr>
          <p:cNvPicPr>
            <a:picLocks noChangeAspect="1"/>
          </p:cNvPicPr>
          <p:nvPr/>
        </p:nvPicPr>
        <p:blipFill>
          <a:blip r:embed="rId5"/>
          <a:stretch>
            <a:fillRect/>
          </a:stretch>
        </p:blipFill>
        <p:spPr>
          <a:xfrm>
            <a:off x="12406183" y="3081208"/>
            <a:ext cx="4279333" cy="6958598"/>
          </a:xfrm>
          <a:prstGeom prst="rect">
            <a:avLst/>
          </a:prstGeom>
        </p:spPr>
      </p:pic>
    </p:spTree>
    <p:extLst>
      <p:ext uri="{BB962C8B-B14F-4D97-AF65-F5344CB8AC3E}">
        <p14:creationId xmlns:p14="http://schemas.microsoft.com/office/powerpoint/2010/main" val="24488857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2" name="TextBox 2"/>
          <p:cNvSpPr txBox="1"/>
          <p:nvPr/>
        </p:nvSpPr>
        <p:spPr>
          <a:xfrm>
            <a:off x="2072665" y="468430"/>
            <a:ext cx="14142669"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rPr>
              <a:t>Timeline</a:t>
            </a:r>
          </a:p>
        </p:txBody>
      </p:sp>
      <p:pic>
        <p:nvPicPr>
          <p:cNvPr id="7" name="Picture 6" descr="A blue and yellow logo&#10;&#10;Description automatically generated">
            <a:extLst>
              <a:ext uri="{FF2B5EF4-FFF2-40B4-BE49-F238E27FC236}">
                <a16:creationId xmlns:a16="http://schemas.microsoft.com/office/drawing/2014/main" id="{F3C6F700-8F3E-2BB5-B645-BCDBEA132157}"/>
              </a:ext>
            </a:extLst>
          </p:cNvPr>
          <p:cNvPicPr>
            <a:picLocks noChangeAspect="1"/>
          </p:cNvPicPr>
          <p:nvPr/>
        </p:nvPicPr>
        <p:blipFill>
          <a:blip r:embed="rId2"/>
          <a:stretch>
            <a:fillRect/>
          </a:stretch>
        </p:blipFill>
        <p:spPr>
          <a:xfrm>
            <a:off x="-652" y="326"/>
            <a:ext cx="1085821" cy="1027369"/>
          </a:xfrm>
          <a:prstGeom prst="rect">
            <a:avLst/>
          </a:prstGeom>
        </p:spPr>
      </p:pic>
      <p:pic>
        <p:nvPicPr>
          <p:cNvPr id="3" name="Picture 2">
            <a:extLst>
              <a:ext uri="{FF2B5EF4-FFF2-40B4-BE49-F238E27FC236}">
                <a16:creationId xmlns:a16="http://schemas.microsoft.com/office/drawing/2014/main" id="{1B5B6CE9-CD53-484A-607A-8AC1371CF49C}"/>
              </a:ext>
            </a:extLst>
          </p:cNvPr>
          <p:cNvPicPr>
            <a:picLocks noChangeAspect="1"/>
          </p:cNvPicPr>
          <p:nvPr/>
        </p:nvPicPr>
        <p:blipFill>
          <a:blip r:embed="rId3"/>
          <a:stretch>
            <a:fillRect/>
          </a:stretch>
        </p:blipFill>
        <p:spPr>
          <a:xfrm>
            <a:off x="2082613" y="3223932"/>
            <a:ext cx="14139582" cy="4814047"/>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2" name="TextBox 2"/>
          <p:cNvSpPr txBox="1"/>
          <p:nvPr/>
        </p:nvSpPr>
        <p:spPr>
          <a:xfrm>
            <a:off x="2072665" y="468430"/>
            <a:ext cx="14142669"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PROJECT SCHEDULE</a:t>
            </a:r>
          </a:p>
        </p:txBody>
      </p:sp>
      <p:pic>
        <p:nvPicPr>
          <p:cNvPr id="7" name="Picture 6" descr="A blue and yellow logo&#10;&#10;Description automatically generated">
            <a:extLst>
              <a:ext uri="{FF2B5EF4-FFF2-40B4-BE49-F238E27FC236}">
                <a16:creationId xmlns:a16="http://schemas.microsoft.com/office/drawing/2014/main" id="{F384F221-5305-7610-50E5-98A15574CFD8}"/>
              </a:ext>
            </a:extLst>
          </p:cNvPr>
          <p:cNvPicPr>
            <a:picLocks noChangeAspect="1"/>
          </p:cNvPicPr>
          <p:nvPr/>
        </p:nvPicPr>
        <p:blipFill>
          <a:blip r:embed="rId2"/>
          <a:stretch>
            <a:fillRect/>
          </a:stretch>
        </p:blipFill>
        <p:spPr>
          <a:xfrm>
            <a:off x="-652" y="326"/>
            <a:ext cx="1085821" cy="1027369"/>
          </a:xfrm>
          <a:prstGeom prst="rect">
            <a:avLst/>
          </a:prstGeom>
        </p:spPr>
      </p:pic>
      <p:pic>
        <p:nvPicPr>
          <p:cNvPr id="5" name="Picture 4" descr="A diagram of a project&#10;&#10;Description automatically generated">
            <a:extLst>
              <a:ext uri="{FF2B5EF4-FFF2-40B4-BE49-F238E27FC236}">
                <a16:creationId xmlns:a16="http://schemas.microsoft.com/office/drawing/2014/main" id="{1E73218B-6675-4EB1-AD32-42FF078F850E}"/>
              </a:ext>
            </a:extLst>
          </p:cNvPr>
          <p:cNvPicPr>
            <a:picLocks noChangeAspect="1"/>
          </p:cNvPicPr>
          <p:nvPr/>
        </p:nvPicPr>
        <p:blipFill>
          <a:blip r:embed="rId3"/>
          <a:stretch>
            <a:fillRect/>
          </a:stretch>
        </p:blipFill>
        <p:spPr>
          <a:xfrm>
            <a:off x="1685054" y="2216750"/>
            <a:ext cx="14928935" cy="7156536"/>
          </a:xfrm>
          <a:prstGeom prst="rect">
            <a:avLst/>
          </a:prstGeom>
        </p:spPr>
      </p:pic>
      <p:pic>
        <p:nvPicPr>
          <p:cNvPr id="4" name="Graphic 3" descr="Pin with solid fill">
            <a:extLst>
              <a:ext uri="{FF2B5EF4-FFF2-40B4-BE49-F238E27FC236}">
                <a16:creationId xmlns:a16="http://schemas.microsoft.com/office/drawing/2014/main" id="{B5115FBE-065D-1742-BC5F-809D0DAF08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17207345" y="114300"/>
            <a:ext cx="914400" cy="91440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3" name="Freeform 6">
            <a:extLst>
              <a:ext uri="{FF2B5EF4-FFF2-40B4-BE49-F238E27FC236}">
                <a16:creationId xmlns:a16="http://schemas.microsoft.com/office/drawing/2014/main" id="{9DD42C02-6C52-A642-FDF1-6DCAF4E7DFC4}"/>
              </a:ext>
            </a:extLst>
          </p:cNvPr>
          <p:cNvSpPr/>
          <p:nvPr/>
        </p:nvSpPr>
        <p:spPr>
          <a:xfrm>
            <a:off x="-339026"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TextBox 2"/>
          <p:cNvSpPr txBox="1"/>
          <p:nvPr/>
        </p:nvSpPr>
        <p:spPr>
          <a:xfrm>
            <a:off x="2072666" y="165871"/>
            <a:ext cx="14142669" cy="1427057"/>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rPr>
              <a:t>Sprint 3 User Stories</a:t>
            </a:r>
          </a:p>
        </p:txBody>
      </p:sp>
      <p:pic>
        <p:nvPicPr>
          <p:cNvPr id="7" name="Picture 6" descr="A blue and yellow logo&#10;&#10;Description automatically generated">
            <a:extLst>
              <a:ext uri="{FF2B5EF4-FFF2-40B4-BE49-F238E27FC236}">
                <a16:creationId xmlns:a16="http://schemas.microsoft.com/office/drawing/2014/main" id="{F384F221-5305-7610-50E5-98A15574CFD8}"/>
              </a:ext>
            </a:extLst>
          </p:cNvPr>
          <p:cNvPicPr>
            <a:picLocks noChangeAspect="1"/>
          </p:cNvPicPr>
          <p:nvPr/>
        </p:nvPicPr>
        <p:blipFill>
          <a:blip r:embed="rId4"/>
          <a:stretch>
            <a:fillRect/>
          </a:stretch>
        </p:blipFill>
        <p:spPr>
          <a:xfrm>
            <a:off x="-652" y="326"/>
            <a:ext cx="1085821" cy="1027369"/>
          </a:xfrm>
          <a:prstGeom prst="rect">
            <a:avLst/>
          </a:prstGeom>
        </p:spPr>
      </p:pic>
      <p:graphicFrame>
        <p:nvGraphicFramePr>
          <p:cNvPr id="5" name="Table 4">
            <a:extLst>
              <a:ext uri="{FF2B5EF4-FFF2-40B4-BE49-F238E27FC236}">
                <a16:creationId xmlns:a16="http://schemas.microsoft.com/office/drawing/2014/main" id="{72ACC085-1F69-17DB-AF98-F8AFD5C8F3FB}"/>
              </a:ext>
            </a:extLst>
          </p:cNvPr>
          <p:cNvGraphicFramePr>
            <a:graphicFrameLocks noGrp="1"/>
          </p:cNvGraphicFramePr>
          <p:nvPr>
            <p:extLst>
              <p:ext uri="{D42A27DB-BD31-4B8C-83A1-F6EECF244321}">
                <p14:modId xmlns:p14="http://schemas.microsoft.com/office/powerpoint/2010/main" val="2358639373"/>
              </p:ext>
            </p:extLst>
          </p:nvPr>
        </p:nvGraphicFramePr>
        <p:xfrm>
          <a:off x="306034" y="1860037"/>
          <a:ext cx="17674832" cy="6557251"/>
        </p:xfrm>
        <a:graphic>
          <a:graphicData uri="http://schemas.openxmlformats.org/drawingml/2006/table">
            <a:tbl>
              <a:tblPr bandRow="1">
                <a:tableStyleId>{775DCB02-9BB8-47FD-8907-85C794F793BA}</a:tableStyleId>
              </a:tblPr>
              <a:tblGrid>
                <a:gridCol w="1323887">
                  <a:extLst>
                    <a:ext uri="{9D8B030D-6E8A-4147-A177-3AD203B41FA5}">
                      <a16:colId xmlns:a16="http://schemas.microsoft.com/office/drawing/2014/main" val="4191103453"/>
                    </a:ext>
                  </a:extLst>
                </a:gridCol>
                <a:gridCol w="4160801">
                  <a:extLst>
                    <a:ext uri="{9D8B030D-6E8A-4147-A177-3AD203B41FA5}">
                      <a16:colId xmlns:a16="http://schemas.microsoft.com/office/drawing/2014/main" val="174567673"/>
                    </a:ext>
                  </a:extLst>
                </a:gridCol>
                <a:gridCol w="4728182">
                  <a:extLst>
                    <a:ext uri="{9D8B030D-6E8A-4147-A177-3AD203B41FA5}">
                      <a16:colId xmlns:a16="http://schemas.microsoft.com/office/drawing/2014/main" val="4105553384"/>
                    </a:ext>
                  </a:extLst>
                </a:gridCol>
                <a:gridCol w="6326535">
                  <a:extLst>
                    <a:ext uri="{9D8B030D-6E8A-4147-A177-3AD203B41FA5}">
                      <a16:colId xmlns:a16="http://schemas.microsoft.com/office/drawing/2014/main" val="14212212"/>
                    </a:ext>
                  </a:extLst>
                </a:gridCol>
                <a:gridCol w="1135427">
                  <a:extLst>
                    <a:ext uri="{9D8B030D-6E8A-4147-A177-3AD203B41FA5}">
                      <a16:colId xmlns:a16="http://schemas.microsoft.com/office/drawing/2014/main" val="2732902106"/>
                    </a:ext>
                  </a:extLst>
                </a:gridCol>
              </a:tblGrid>
              <a:tr h="476891">
                <a:tc>
                  <a:txBody>
                    <a:bodyPr/>
                    <a:lstStyle/>
                    <a:p>
                      <a:pPr algn="ctr"/>
                      <a:r>
                        <a:rPr lang="en-US" sz="2400" b="1">
                          <a:effectLst/>
                        </a:rPr>
                        <a:t>Key</a:t>
                      </a:r>
                    </a:p>
                  </a:txBody>
                  <a:tcPr marL="0" marR="0" marT="0" marB="0" anchor="ctr"/>
                </a:tc>
                <a:tc>
                  <a:txBody>
                    <a:bodyPr/>
                    <a:lstStyle/>
                    <a:p>
                      <a:pPr algn="ctr"/>
                      <a:r>
                        <a:rPr lang="en-US" sz="2400" b="1">
                          <a:effectLst/>
                        </a:rPr>
                        <a:t>Feature</a:t>
                      </a:r>
                    </a:p>
                  </a:txBody>
                  <a:tcPr marL="0" marR="0" marT="0" marB="0" anchor="ctr"/>
                </a:tc>
                <a:tc>
                  <a:txBody>
                    <a:bodyPr/>
                    <a:lstStyle/>
                    <a:p>
                      <a:pPr algn="ctr"/>
                      <a:r>
                        <a:rPr lang="en-US" sz="2400" b="1">
                          <a:effectLst/>
                        </a:rPr>
                        <a:t>Summary</a:t>
                      </a:r>
                    </a:p>
                  </a:txBody>
                  <a:tcPr marL="0" marR="0" marT="0" marB="0" anchor="ctr"/>
                </a:tc>
                <a:tc>
                  <a:txBody>
                    <a:bodyPr/>
                    <a:lstStyle/>
                    <a:p>
                      <a:pPr algn="ctr"/>
                      <a:r>
                        <a:rPr lang="en-US" sz="2400" b="1">
                          <a:effectLst/>
                        </a:rPr>
                        <a:t>Criteria</a:t>
                      </a:r>
                    </a:p>
                  </a:txBody>
                  <a:tcPr marL="0" marR="0" marT="0" marB="0" anchor="ctr"/>
                </a:tc>
                <a:tc>
                  <a:txBody>
                    <a:bodyPr/>
                    <a:lstStyle/>
                    <a:p>
                      <a:pPr algn="ctr"/>
                      <a:r>
                        <a:rPr lang="en-US" sz="2400" b="1">
                          <a:effectLst/>
                        </a:rPr>
                        <a:t>Points</a:t>
                      </a:r>
                    </a:p>
                  </a:txBody>
                  <a:tcPr marL="0" marR="0" marT="0" marB="0" anchor="ctr"/>
                </a:tc>
                <a:extLst>
                  <a:ext uri="{0D108BD9-81ED-4DB2-BD59-A6C34878D82A}">
                    <a16:rowId xmlns:a16="http://schemas.microsoft.com/office/drawing/2014/main" val="3836520823"/>
                  </a:ext>
                </a:extLst>
              </a:tr>
              <a:tr h="715337">
                <a:tc rowSpan="2">
                  <a:txBody>
                    <a:bodyPr/>
                    <a:lstStyle/>
                    <a:p>
                      <a:pPr algn="ctr"/>
                      <a:r>
                        <a:rPr lang="en-US" sz="2000">
                          <a:effectLst/>
                        </a:rPr>
                        <a:t>LTA-132</a:t>
                      </a:r>
                    </a:p>
                  </a:txBody>
                  <a:tcPr marL="0" marR="0" marT="0" marB="0" anchor="ctr"/>
                </a:tc>
                <a:tc gridSpan="3">
                  <a:txBody>
                    <a:bodyPr/>
                    <a:lstStyle/>
                    <a:p>
                      <a:pPr lvl="0" algn="ctr">
                        <a:buNone/>
                      </a:pPr>
                      <a:r>
                        <a:rPr lang="en-US" sz="2000" b="1" i="0" u="none" strike="noStrike" baseline="0" noProof="0">
                          <a:solidFill>
                            <a:srgbClr val="000000"/>
                          </a:solidFill>
                          <a:effectLst/>
                          <a:latin typeface="Calibri"/>
                        </a:rPr>
                        <a:t>As a</a:t>
                      </a:r>
                      <a:r>
                        <a:rPr lang="en-US" sz="2000" b="0" i="0" u="none" strike="noStrike" baseline="0" noProof="0">
                          <a:solidFill>
                            <a:srgbClr val="000000"/>
                          </a:solidFill>
                          <a:effectLst/>
                          <a:latin typeface="Calibri"/>
                        </a:rPr>
                        <a:t> student, </a:t>
                      </a:r>
                      <a:r>
                        <a:rPr lang="en-US" sz="2000" b="1" i="0" u="none" strike="noStrike" baseline="0" noProof="0">
                          <a:solidFill>
                            <a:srgbClr val="000000"/>
                          </a:solidFill>
                          <a:effectLst/>
                          <a:latin typeface="Calibri"/>
                        </a:rPr>
                        <a:t>I want</a:t>
                      </a:r>
                      <a:r>
                        <a:rPr lang="en-US" sz="2000" b="0" i="0" u="none" strike="noStrike" baseline="0" noProof="0">
                          <a:solidFill>
                            <a:srgbClr val="000000"/>
                          </a:solidFill>
                          <a:effectLst/>
                          <a:latin typeface="Calibri"/>
                        </a:rPr>
                        <a:t> a toggle button to switch between light and dark modes, </a:t>
                      </a:r>
                      <a:r>
                        <a:rPr lang="en-US" sz="2000" b="1" i="0" u="none" strike="noStrike" baseline="0" noProof="0">
                          <a:solidFill>
                            <a:srgbClr val="000000"/>
                          </a:solidFill>
                          <a:effectLst/>
                          <a:latin typeface="Calibri"/>
                        </a:rPr>
                        <a:t>so that</a:t>
                      </a:r>
                      <a:r>
                        <a:rPr lang="en-US" sz="2000" b="0" i="0" u="none" strike="noStrike" baseline="0" noProof="0">
                          <a:solidFill>
                            <a:srgbClr val="000000"/>
                          </a:solidFill>
                          <a:effectLst/>
                          <a:latin typeface="Calibri"/>
                        </a:rPr>
                        <a:t> I can change the interface based on my preference.</a:t>
                      </a:r>
                    </a:p>
                  </a:txBody>
                  <a:tcPr marL="0" marR="0" marT="0" marB="0" anchor="ctr"/>
                </a:tc>
                <a:tc hMerge="1">
                  <a:txBody>
                    <a:bodyPr/>
                    <a:lstStyle/>
                    <a:p>
                      <a:endParaRPr lang="en-US"/>
                    </a:p>
                  </a:txBody>
                  <a:tcPr marL="0" marR="0" marT="0" marB="0" horzOverflow="overflow"/>
                </a:tc>
                <a:tc hMerge="1">
                  <a:txBody>
                    <a:bodyPr/>
                    <a:lstStyle/>
                    <a:p>
                      <a:endParaRPr lang="en-US"/>
                    </a:p>
                  </a:txBody>
                  <a:tcPr marL="0" marR="0" marT="0" marB="0" horzOverflow="overflow"/>
                </a:tc>
                <a:tc rowSpan="2">
                  <a:txBody>
                    <a:bodyPr/>
                    <a:lstStyle/>
                    <a:p>
                      <a:pPr algn="ctr"/>
                      <a:r>
                        <a:rPr lang="en-US" sz="2000">
                          <a:effectLst/>
                        </a:rPr>
                        <a:t>5</a:t>
                      </a:r>
                    </a:p>
                  </a:txBody>
                  <a:tcPr marL="0" marR="0" marT="0" marB="0" anchor="ctr"/>
                </a:tc>
                <a:extLst>
                  <a:ext uri="{0D108BD9-81ED-4DB2-BD59-A6C34878D82A}">
                    <a16:rowId xmlns:a16="http://schemas.microsoft.com/office/drawing/2014/main" val="3946098194"/>
                  </a:ext>
                </a:extLst>
              </a:tr>
              <a:tr h="2861345">
                <a:tc vMerge="1">
                  <a:txBody>
                    <a:bodyPr/>
                    <a:lstStyle/>
                    <a:p>
                      <a:endParaRPr lang="en-US"/>
                    </a:p>
                  </a:txBody>
                  <a:tcPr marL="0" marR="0" marT="0" marB="0" horzOverflow="overflow"/>
                </a:tc>
                <a:tc>
                  <a:txBody>
                    <a:bodyPr/>
                    <a:lstStyle/>
                    <a:p>
                      <a:pPr lvl="0" algn="ctr">
                        <a:lnSpc>
                          <a:spcPct val="100000"/>
                        </a:lnSpc>
                        <a:spcBef>
                          <a:spcPts val="0"/>
                        </a:spcBef>
                        <a:spcAft>
                          <a:spcPts val="0"/>
                        </a:spcAft>
                        <a:buNone/>
                      </a:pPr>
                      <a:r>
                        <a:rPr lang="en-US" i="0">
                          <a:solidFill>
                            <a:schemeClr val="tx1"/>
                          </a:solidFill>
                        </a:rPr>
                        <a:t>Toggle Button for Light/Dark Mode</a:t>
                      </a:r>
                      <a:endParaRPr lang="en-US">
                        <a:solidFill>
                          <a:schemeClr val="tx1"/>
                        </a:solidFill>
                      </a:endParaRPr>
                    </a:p>
                  </a:txBody>
                  <a:tcPr marL="0" marR="0" marT="0" marB="0" anchor="ctr"/>
                </a:tc>
                <a:tc>
                  <a:txBody>
                    <a:bodyPr/>
                    <a:lstStyle/>
                    <a:p>
                      <a:pPr algn="ctr"/>
                      <a:r>
                        <a:rPr lang="en-US" sz="2000">
                          <a:effectLst/>
                        </a:rPr>
                        <a:t>Given I am a </a:t>
                      </a:r>
                      <a:r>
                        <a:rPr lang="en-US" sz="2000" b="0" i="0" u="none" strike="noStrike" noProof="0">
                          <a:solidFill>
                            <a:srgbClr val="000000"/>
                          </a:solidFill>
                          <a:effectLst/>
                          <a:latin typeface="Calibri"/>
                        </a:rPr>
                        <a:t>student, I want a toggle button to switch between light and dark modes, so that I can change the interface based on my preference.</a:t>
                      </a:r>
                    </a:p>
                    <a:p>
                      <a:pPr lvl="0" algn="ctr">
                        <a:buNone/>
                      </a:pPr>
                      <a:endParaRPr lang="en-US" sz="2000">
                        <a:effectLst/>
                      </a:endParaRPr>
                    </a:p>
                  </a:txBody>
                  <a:tcPr marL="0" marR="0" marT="0" marB="0" anchor="ctr"/>
                </a:tc>
                <a:tc>
                  <a:txBody>
                    <a:bodyPr/>
                    <a:lstStyle/>
                    <a:p>
                      <a:pPr marL="0" lvl="0" indent="0" algn="ctr">
                        <a:lnSpc>
                          <a:spcPct val="100000"/>
                        </a:lnSpc>
                        <a:buNone/>
                      </a:pPr>
                      <a:r>
                        <a:rPr lang="en-US" sz="2000" b="0" i="0" u="none" strike="noStrike" baseline="0" noProof="0">
                          <a:solidFill>
                            <a:srgbClr val="000000"/>
                          </a:solidFill>
                          <a:effectLst/>
                          <a:latin typeface="Calibri"/>
                        </a:rPr>
                        <a:t>A toggle button is available to switch between light and dark modes.</a:t>
                      </a:r>
                      <a:endParaRPr lang="en-US"/>
                    </a:p>
                    <a:p>
                      <a:pPr marL="0" lvl="0" indent="0" algn="ctr">
                        <a:lnSpc>
                          <a:spcPct val="100000"/>
                        </a:lnSpc>
                        <a:buNone/>
                      </a:pPr>
                      <a:r>
                        <a:rPr lang="en-US" sz="2000" b="0" i="0" u="none" strike="noStrike" baseline="0" noProof="0">
                          <a:solidFill>
                            <a:srgbClr val="000000"/>
                          </a:solidFill>
                          <a:effectLst/>
                          <a:latin typeface="Calibri"/>
                        </a:rPr>
                        <a:t>Clicking the button immediately changes the interface </a:t>
                      </a:r>
                      <a:r>
                        <a:rPr lang="en-US" sz="2000" b="0" i="0" u="none" strike="noStrike" baseline="0" noProof="0" err="1">
                          <a:solidFill>
                            <a:srgbClr val="000000"/>
                          </a:solidFill>
                          <a:effectLst/>
                          <a:latin typeface="Calibri"/>
                        </a:rPr>
                        <a:t>colours</a:t>
                      </a:r>
                      <a:r>
                        <a:rPr lang="en-US" sz="2000" b="0" i="0" u="none" strike="noStrike" baseline="0" noProof="0">
                          <a:solidFill>
                            <a:srgbClr val="000000"/>
                          </a:solidFill>
                          <a:effectLst/>
                          <a:latin typeface="Calibri"/>
                        </a:rPr>
                        <a:t> according to the selected mode.</a:t>
                      </a:r>
                      <a:endParaRPr lang="en-US"/>
                    </a:p>
                  </a:txBody>
                  <a:tcPr marL="0" marR="0" marT="0" marB="0" anchor="ctr"/>
                </a:tc>
                <a:tc vMerge="1">
                  <a:txBody>
                    <a:bodyPr/>
                    <a:lstStyle/>
                    <a:p>
                      <a:endParaRPr lang="en-US"/>
                    </a:p>
                  </a:txBody>
                  <a:tcPr marL="0" marR="0" marT="0" marB="0" horzOverflow="overflow"/>
                </a:tc>
                <a:extLst>
                  <a:ext uri="{0D108BD9-81ED-4DB2-BD59-A6C34878D82A}">
                    <a16:rowId xmlns:a16="http://schemas.microsoft.com/office/drawing/2014/main" val="1905591095"/>
                  </a:ext>
                </a:extLst>
              </a:tr>
              <a:tr h="715337">
                <a:tc rowSpan="2">
                  <a:txBody>
                    <a:bodyPr/>
                    <a:lstStyle/>
                    <a:p>
                      <a:pPr lvl="0" algn="ctr">
                        <a:buNone/>
                      </a:pPr>
                      <a:r>
                        <a:rPr lang="en-US" sz="2000" b="0" i="0" u="none" strike="noStrike" noProof="0">
                          <a:solidFill>
                            <a:srgbClr val="000000"/>
                          </a:solidFill>
                          <a:effectLst/>
                          <a:latin typeface="Calibri"/>
                        </a:rPr>
                        <a:t>LTA-133</a:t>
                      </a:r>
                    </a:p>
                  </a:txBody>
                  <a:tcPr marL="0" marR="0" marT="0" marB="0" anchor="ctr"/>
                </a:tc>
                <a:tc gridSpan="3">
                  <a:txBody>
                    <a:bodyPr/>
                    <a:lstStyle/>
                    <a:p>
                      <a:pPr lvl="0" algn="ctr">
                        <a:lnSpc>
                          <a:spcPct val="100000"/>
                        </a:lnSpc>
                        <a:spcBef>
                          <a:spcPts val="0"/>
                        </a:spcBef>
                        <a:spcAft>
                          <a:spcPts val="0"/>
                        </a:spcAft>
                        <a:buNone/>
                      </a:pPr>
                      <a:r>
                        <a:rPr lang="en-US" sz="2000" b="1" i="0" u="none" strike="noStrike" baseline="0" noProof="0">
                          <a:solidFill>
                            <a:srgbClr val="000000"/>
                          </a:solidFill>
                          <a:effectLst/>
                          <a:latin typeface="Calibri"/>
                        </a:rPr>
                        <a:t>As an </a:t>
                      </a:r>
                      <a:r>
                        <a:rPr lang="en-US" sz="2000" b="0" i="0" u="none" strike="noStrike" baseline="0" noProof="0">
                          <a:solidFill>
                            <a:srgbClr val="000000"/>
                          </a:solidFill>
                          <a:effectLst/>
                          <a:latin typeface="Calibri"/>
                        </a:rPr>
                        <a:t>elder person,</a:t>
                      </a:r>
                      <a:r>
                        <a:rPr lang="en-US" sz="2000" b="1" i="0" u="none" strike="noStrike" baseline="0" noProof="0">
                          <a:solidFill>
                            <a:srgbClr val="000000"/>
                          </a:solidFill>
                          <a:effectLst/>
                          <a:latin typeface="Calibri"/>
                        </a:rPr>
                        <a:t> I want </a:t>
                      </a:r>
                      <a:r>
                        <a:rPr lang="en-US" sz="2000" b="0" i="0" u="none" strike="noStrike" baseline="0" noProof="0">
                          <a:solidFill>
                            <a:srgbClr val="000000"/>
                          </a:solidFill>
                          <a:effectLst/>
                          <a:latin typeface="Calibri"/>
                        </a:rPr>
                        <a:t>my theme preference (light or dark mode) to be saved, </a:t>
                      </a:r>
                      <a:r>
                        <a:rPr lang="en-US" sz="2000" b="1" i="0" u="none" strike="noStrike" baseline="0" noProof="0">
                          <a:solidFill>
                            <a:schemeClr val="tx1"/>
                          </a:solidFill>
                          <a:effectLst/>
                          <a:latin typeface="Calibri"/>
                        </a:rPr>
                        <a:t>so that</a:t>
                      </a:r>
                      <a:r>
                        <a:rPr lang="en-US" sz="2000" b="0" i="0" u="none" strike="noStrike" baseline="0" noProof="0">
                          <a:solidFill>
                            <a:schemeClr val="tx1"/>
                          </a:solidFill>
                          <a:effectLst/>
                          <a:latin typeface="Calibri"/>
                        </a:rPr>
                        <a:t> </a:t>
                      </a:r>
                      <a:r>
                        <a:rPr lang="en-US" sz="2000" b="0" i="0" u="none" strike="noStrike" baseline="0" noProof="0">
                          <a:solidFill>
                            <a:srgbClr val="000000"/>
                          </a:solidFill>
                          <a:effectLst/>
                          <a:latin typeface="Calibri"/>
                        </a:rPr>
                        <a:t>I can continue using my preferred mode across different sessions without resetting it.</a:t>
                      </a:r>
                      <a:endParaRPr lang="en-US"/>
                    </a:p>
                  </a:txBody>
                  <a:tcPr marL="0" marR="0" marT="0" marB="0" anchor="ctr"/>
                </a:tc>
                <a:tc hMerge="1">
                  <a:txBody>
                    <a:bodyPr/>
                    <a:lstStyle/>
                    <a:p>
                      <a:endParaRPr lang="en-US"/>
                    </a:p>
                  </a:txBody>
                  <a:tcPr marL="0" marR="0" marT="0" marB="0" horzOverflow="overflow"/>
                </a:tc>
                <a:tc hMerge="1">
                  <a:txBody>
                    <a:bodyPr/>
                    <a:lstStyle/>
                    <a:p>
                      <a:endParaRPr lang="en-US"/>
                    </a:p>
                  </a:txBody>
                  <a:tcPr marL="0" marR="0" marT="0" marB="0" horzOverflow="overflow"/>
                </a:tc>
                <a:tc rowSpan="2">
                  <a:txBody>
                    <a:bodyPr/>
                    <a:lstStyle/>
                    <a:p>
                      <a:pPr algn="ctr"/>
                      <a:r>
                        <a:rPr lang="en-US" sz="2000">
                          <a:effectLst/>
                        </a:rPr>
                        <a:t>3</a:t>
                      </a:r>
                    </a:p>
                  </a:txBody>
                  <a:tcPr marL="0" marR="0" marT="0" marB="0" anchor="ctr"/>
                </a:tc>
                <a:extLst>
                  <a:ext uri="{0D108BD9-81ED-4DB2-BD59-A6C34878D82A}">
                    <a16:rowId xmlns:a16="http://schemas.microsoft.com/office/drawing/2014/main" val="3720264516"/>
                  </a:ext>
                </a:extLst>
              </a:tr>
              <a:tr h="1788341">
                <a:tc vMerge="1">
                  <a:txBody>
                    <a:bodyPr/>
                    <a:lstStyle/>
                    <a:p>
                      <a:endParaRPr lang="en-US"/>
                    </a:p>
                  </a:txBody>
                  <a:tcPr marL="0" marR="0" marT="0" marB="0" horzOverflow="overflow"/>
                </a:tc>
                <a:tc>
                  <a:txBody>
                    <a:bodyPr/>
                    <a:lstStyle/>
                    <a:p>
                      <a:pPr marL="0" lvl="0" indent="0" algn="ctr">
                        <a:lnSpc>
                          <a:spcPct val="100000"/>
                        </a:lnSpc>
                        <a:buNone/>
                      </a:pPr>
                      <a:r>
                        <a:rPr lang="en-US" sz="2000" b="0" i="0" u="none" strike="noStrike" baseline="0" noProof="0">
                          <a:solidFill>
                            <a:srgbClr val="000000"/>
                          </a:solidFill>
                          <a:effectLst/>
                          <a:latin typeface="Calibri"/>
                        </a:rPr>
                        <a:t>Persisting Theme Preference Across Sessions</a:t>
                      </a:r>
                      <a:endParaRPr lang="en-US"/>
                    </a:p>
                  </a:txBody>
                  <a:tcPr marL="0" marR="0" marT="0" marB="0" anchor="ctr"/>
                </a:tc>
                <a:tc>
                  <a:txBody>
                    <a:bodyPr/>
                    <a:lstStyle/>
                    <a:p>
                      <a:pPr lvl="0" algn="ctr">
                        <a:lnSpc>
                          <a:spcPct val="100000"/>
                        </a:lnSpc>
                        <a:spcBef>
                          <a:spcPts val="0"/>
                        </a:spcBef>
                        <a:spcAft>
                          <a:spcPts val="0"/>
                        </a:spcAft>
                        <a:buNone/>
                      </a:pPr>
                      <a:r>
                        <a:rPr lang="en-US" sz="2000" b="0" i="0" u="none" strike="noStrike" baseline="0" noProof="0">
                          <a:solidFill>
                            <a:srgbClr val="000000"/>
                          </a:solidFill>
                          <a:effectLst/>
                          <a:latin typeface="Calibri"/>
                        </a:rPr>
                        <a:t>Given I am an elderly person, I want my theme preference (light or dark mode) to be saved, so that I can continue using my preferred mode across different sessions without resetting it.</a:t>
                      </a:r>
                      <a:endParaRPr lang="en-US"/>
                    </a:p>
                  </a:txBody>
                  <a:tcPr marL="0" marR="0" marT="0" marB="0" anchor="ctr"/>
                </a:tc>
                <a:tc>
                  <a:txBody>
                    <a:bodyPr/>
                    <a:lstStyle/>
                    <a:p>
                      <a:pPr marL="0" lvl="0" indent="0" algn="ctr">
                        <a:lnSpc>
                          <a:spcPct val="100000"/>
                        </a:lnSpc>
                        <a:buNone/>
                      </a:pPr>
                      <a:r>
                        <a:rPr lang="en-US" sz="2000" b="0" i="0" u="none" strike="noStrike" baseline="0" noProof="0">
                          <a:solidFill>
                            <a:srgbClr val="000000"/>
                          </a:solidFill>
                          <a:effectLst/>
                          <a:latin typeface="Calibri"/>
                        </a:rPr>
                        <a:t>The system remembers the user’s theme preference (light or dark mode) even after the session ends.</a:t>
                      </a:r>
                      <a:endParaRPr lang="en-US"/>
                    </a:p>
                    <a:p>
                      <a:pPr marL="0" lvl="0" indent="0" algn="ctr">
                        <a:lnSpc>
                          <a:spcPct val="100000"/>
                        </a:lnSpc>
                        <a:buNone/>
                      </a:pPr>
                      <a:r>
                        <a:rPr lang="en-US" sz="2000" b="0" i="0" u="none" strike="noStrike" baseline="0" noProof="0">
                          <a:solidFill>
                            <a:srgbClr val="000000"/>
                          </a:solidFill>
                          <a:effectLst/>
                          <a:latin typeface="Calibri"/>
                        </a:rPr>
                        <a:t>When the user returns, the interface loads in the previously selected mode.</a:t>
                      </a:r>
                      <a:endParaRPr lang="en-US"/>
                    </a:p>
                  </a:txBody>
                  <a:tcPr marL="0" marR="0" marT="0" marB="0" anchor="ctr"/>
                </a:tc>
                <a:tc vMerge="1">
                  <a:txBody>
                    <a:bodyPr/>
                    <a:lstStyle/>
                    <a:p>
                      <a:endParaRPr lang="en-US"/>
                    </a:p>
                  </a:txBody>
                  <a:tcPr marL="0" marR="0" marT="0" marB="0" horzOverflow="overflow"/>
                </a:tc>
                <a:extLst>
                  <a:ext uri="{0D108BD9-81ED-4DB2-BD59-A6C34878D82A}">
                    <a16:rowId xmlns:a16="http://schemas.microsoft.com/office/drawing/2014/main" val="4062993697"/>
                  </a:ext>
                </a:extLst>
              </a:tr>
            </a:tbl>
          </a:graphicData>
        </a:graphic>
      </p:graphicFrame>
    </p:spTree>
    <p:extLst>
      <p:ext uri="{BB962C8B-B14F-4D97-AF65-F5344CB8AC3E}">
        <p14:creationId xmlns:p14="http://schemas.microsoft.com/office/powerpoint/2010/main" val="18359974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3" name="Freeform 6">
            <a:extLst>
              <a:ext uri="{FF2B5EF4-FFF2-40B4-BE49-F238E27FC236}">
                <a16:creationId xmlns:a16="http://schemas.microsoft.com/office/drawing/2014/main" id="{9DD42C02-6C52-A642-FDF1-6DCAF4E7DFC4}"/>
              </a:ext>
            </a:extLst>
          </p:cNvPr>
          <p:cNvSpPr/>
          <p:nvPr/>
        </p:nvSpPr>
        <p:spPr>
          <a:xfrm>
            <a:off x="-339026"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TextBox 2"/>
          <p:cNvSpPr txBox="1"/>
          <p:nvPr/>
        </p:nvSpPr>
        <p:spPr>
          <a:xfrm>
            <a:off x="1921386" y="317151"/>
            <a:ext cx="14142669" cy="1427057"/>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rPr>
              <a:t>Sprint 3 User Stories</a:t>
            </a:r>
          </a:p>
        </p:txBody>
      </p:sp>
      <p:pic>
        <p:nvPicPr>
          <p:cNvPr id="7" name="Picture 6" descr="A blue and yellow logo&#10;&#10;Description automatically generated">
            <a:extLst>
              <a:ext uri="{FF2B5EF4-FFF2-40B4-BE49-F238E27FC236}">
                <a16:creationId xmlns:a16="http://schemas.microsoft.com/office/drawing/2014/main" id="{F384F221-5305-7610-50E5-98A15574CFD8}"/>
              </a:ext>
            </a:extLst>
          </p:cNvPr>
          <p:cNvPicPr>
            <a:picLocks noChangeAspect="1"/>
          </p:cNvPicPr>
          <p:nvPr/>
        </p:nvPicPr>
        <p:blipFill>
          <a:blip r:embed="rId4"/>
          <a:stretch>
            <a:fillRect/>
          </a:stretch>
        </p:blipFill>
        <p:spPr>
          <a:xfrm>
            <a:off x="-652" y="326"/>
            <a:ext cx="1085821" cy="1027369"/>
          </a:xfrm>
          <a:prstGeom prst="rect">
            <a:avLst/>
          </a:prstGeom>
        </p:spPr>
      </p:pic>
      <p:graphicFrame>
        <p:nvGraphicFramePr>
          <p:cNvPr id="5" name="Table 4">
            <a:extLst>
              <a:ext uri="{FF2B5EF4-FFF2-40B4-BE49-F238E27FC236}">
                <a16:creationId xmlns:a16="http://schemas.microsoft.com/office/drawing/2014/main" id="{72ACC085-1F69-17DB-AF98-F8AFD5C8F3FB}"/>
              </a:ext>
            </a:extLst>
          </p:cNvPr>
          <p:cNvGraphicFramePr>
            <a:graphicFrameLocks noGrp="1"/>
          </p:cNvGraphicFramePr>
          <p:nvPr>
            <p:extLst>
              <p:ext uri="{D42A27DB-BD31-4B8C-83A1-F6EECF244321}">
                <p14:modId xmlns:p14="http://schemas.microsoft.com/office/powerpoint/2010/main" val="3517618622"/>
              </p:ext>
            </p:extLst>
          </p:nvPr>
        </p:nvGraphicFramePr>
        <p:xfrm>
          <a:off x="306034" y="2263449"/>
          <a:ext cx="17674832" cy="6282693"/>
        </p:xfrm>
        <a:graphic>
          <a:graphicData uri="http://schemas.openxmlformats.org/drawingml/2006/table">
            <a:tbl>
              <a:tblPr bandRow="1">
                <a:tableStyleId>{775DCB02-9BB8-47FD-8907-85C794F793BA}</a:tableStyleId>
              </a:tblPr>
              <a:tblGrid>
                <a:gridCol w="1323887">
                  <a:extLst>
                    <a:ext uri="{9D8B030D-6E8A-4147-A177-3AD203B41FA5}">
                      <a16:colId xmlns:a16="http://schemas.microsoft.com/office/drawing/2014/main" val="4191103453"/>
                    </a:ext>
                  </a:extLst>
                </a:gridCol>
                <a:gridCol w="4160801">
                  <a:extLst>
                    <a:ext uri="{9D8B030D-6E8A-4147-A177-3AD203B41FA5}">
                      <a16:colId xmlns:a16="http://schemas.microsoft.com/office/drawing/2014/main" val="174567673"/>
                    </a:ext>
                  </a:extLst>
                </a:gridCol>
                <a:gridCol w="4728182">
                  <a:extLst>
                    <a:ext uri="{9D8B030D-6E8A-4147-A177-3AD203B41FA5}">
                      <a16:colId xmlns:a16="http://schemas.microsoft.com/office/drawing/2014/main" val="4105553384"/>
                    </a:ext>
                  </a:extLst>
                </a:gridCol>
                <a:gridCol w="6326535">
                  <a:extLst>
                    <a:ext uri="{9D8B030D-6E8A-4147-A177-3AD203B41FA5}">
                      <a16:colId xmlns:a16="http://schemas.microsoft.com/office/drawing/2014/main" val="14212212"/>
                    </a:ext>
                  </a:extLst>
                </a:gridCol>
                <a:gridCol w="1135427">
                  <a:extLst>
                    <a:ext uri="{9D8B030D-6E8A-4147-A177-3AD203B41FA5}">
                      <a16:colId xmlns:a16="http://schemas.microsoft.com/office/drawing/2014/main" val="2732902106"/>
                    </a:ext>
                  </a:extLst>
                </a:gridCol>
              </a:tblGrid>
              <a:tr h="433289">
                <a:tc>
                  <a:txBody>
                    <a:bodyPr/>
                    <a:lstStyle/>
                    <a:p>
                      <a:pPr algn="ctr"/>
                      <a:r>
                        <a:rPr lang="en-US" sz="2400" b="1">
                          <a:effectLst/>
                        </a:rPr>
                        <a:t>Key</a:t>
                      </a:r>
                    </a:p>
                  </a:txBody>
                  <a:tcPr marL="0" marR="0" marT="0" marB="0" anchor="ctr"/>
                </a:tc>
                <a:tc>
                  <a:txBody>
                    <a:bodyPr/>
                    <a:lstStyle/>
                    <a:p>
                      <a:pPr algn="ctr"/>
                      <a:r>
                        <a:rPr lang="en-US" sz="2400" b="1">
                          <a:effectLst/>
                        </a:rPr>
                        <a:t>Feature</a:t>
                      </a:r>
                    </a:p>
                  </a:txBody>
                  <a:tcPr marL="0" marR="0" marT="0" marB="0" anchor="ctr"/>
                </a:tc>
                <a:tc>
                  <a:txBody>
                    <a:bodyPr/>
                    <a:lstStyle/>
                    <a:p>
                      <a:pPr algn="ctr"/>
                      <a:r>
                        <a:rPr lang="en-US" sz="2400" b="1">
                          <a:effectLst/>
                        </a:rPr>
                        <a:t>Summary</a:t>
                      </a:r>
                    </a:p>
                  </a:txBody>
                  <a:tcPr marL="0" marR="0" marT="0" marB="0" anchor="ctr"/>
                </a:tc>
                <a:tc>
                  <a:txBody>
                    <a:bodyPr/>
                    <a:lstStyle/>
                    <a:p>
                      <a:pPr algn="ctr"/>
                      <a:r>
                        <a:rPr lang="en-US" sz="2400" b="1">
                          <a:effectLst/>
                        </a:rPr>
                        <a:t>Criteria</a:t>
                      </a:r>
                    </a:p>
                  </a:txBody>
                  <a:tcPr marL="0" marR="0" marT="0" marB="0" anchor="ctr"/>
                </a:tc>
                <a:tc>
                  <a:txBody>
                    <a:bodyPr/>
                    <a:lstStyle/>
                    <a:p>
                      <a:pPr algn="ctr"/>
                      <a:r>
                        <a:rPr lang="en-US" sz="2400" b="1">
                          <a:effectLst/>
                        </a:rPr>
                        <a:t>Points</a:t>
                      </a:r>
                    </a:p>
                  </a:txBody>
                  <a:tcPr marL="0" marR="0" marT="0" marB="0" anchor="ctr"/>
                </a:tc>
                <a:extLst>
                  <a:ext uri="{0D108BD9-81ED-4DB2-BD59-A6C34878D82A}">
                    <a16:rowId xmlns:a16="http://schemas.microsoft.com/office/drawing/2014/main" val="3836520823"/>
                  </a:ext>
                </a:extLst>
              </a:tr>
              <a:tr h="649934">
                <a:tc rowSpan="2">
                  <a:txBody>
                    <a:bodyPr/>
                    <a:lstStyle/>
                    <a:p>
                      <a:pPr algn="ctr"/>
                      <a:r>
                        <a:rPr lang="en-US" sz="2000">
                          <a:effectLst/>
                        </a:rPr>
                        <a:t>LTA-134</a:t>
                      </a:r>
                    </a:p>
                  </a:txBody>
                  <a:tcPr marL="0" marR="0" marT="0" marB="0" anchor="ctr"/>
                </a:tc>
                <a:tc gridSpan="3">
                  <a:txBody>
                    <a:bodyPr/>
                    <a:lstStyle/>
                    <a:p>
                      <a:pPr lvl="0" algn="ctr">
                        <a:buNone/>
                      </a:pPr>
                      <a:r>
                        <a:rPr lang="en-US" sz="2000" b="1" i="0" u="none" strike="noStrike" baseline="0" noProof="0">
                          <a:solidFill>
                            <a:srgbClr val="000000"/>
                          </a:solidFill>
                          <a:effectLst/>
                          <a:latin typeface="Calibri"/>
                        </a:rPr>
                        <a:t>As an </a:t>
                      </a:r>
                      <a:r>
                        <a:rPr lang="en-US" sz="2000" b="0" i="0" u="none" strike="noStrike" baseline="0" noProof="0">
                          <a:solidFill>
                            <a:srgbClr val="000000"/>
                          </a:solidFill>
                          <a:effectLst/>
                          <a:latin typeface="Calibri"/>
                        </a:rPr>
                        <a:t>editor , </a:t>
                      </a:r>
                      <a:r>
                        <a:rPr lang="en-US" sz="2000" b="1" i="0" u="none" strike="noStrike" baseline="0" noProof="0">
                          <a:solidFill>
                            <a:srgbClr val="000000"/>
                          </a:solidFill>
                          <a:effectLst/>
                          <a:latin typeface="Calibri"/>
                        </a:rPr>
                        <a:t>I want to</a:t>
                      </a:r>
                      <a:r>
                        <a:rPr lang="en-US" sz="2000" b="0" i="0" u="none" strike="noStrike" baseline="0" noProof="0">
                          <a:solidFill>
                            <a:srgbClr val="000000"/>
                          </a:solidFill>
                          <a:effectLst/>
                          <a:latin typeface="Calibri"/>
                        </a:rPr>
                        <a:t> mark a translation as a </a:t>
                      </a:r>
                      <a:r>
                        <a:rPr lang="en-US" sz="2000" b="0" i="0" u="none" strike="noStrike" baseline="0" noProof="0" err="1">
                          <a:solidFill>
                            <a:srgbClr val="000000"/>
                          </a:solidFill>
                          <a:effectLst/>
                          <a:latin typeface="Calibri"/>
                        </a:rPr>
                        <a:t>favourite</a:t>
                      </a:r>
                      <a:r>
                        <a:rPr lang="en-US" sz="2000" b="0" i="0" u="none" strike="noStrike" baseline="0" noProof="0">
                          <a:solidFill>
                            <a:srgbClr val="000000"/>
                          </a:solidFill>
                          <a:effectLst/>
                          <a:latin typeface="Calibri"/>
                        </a:rPr>
                        <a:t> by clicking a star icon, </a:t>
                      </a:r>
                      <a:r>
                        <a:rPr lang="en-US" sz="2000" b="1" i="0" u="none" strike="noStrike" baseline="0" noProof="0">
                          <a:solidFill>
                            <a:srgbClr val="000000"/>
                          </a:solidFill>
                          <a:effectLst/>
                          <a:latin typeface="Calibri"/>
                        </a:rPr>
                        <a:t>so that</a:t>
                      </a:r>
                      <a:r>
                        <a:rPr lang="en-US" sz="2000" b="0" i="0" u="none" strike="noStrike" baseline="0" noProof="0">
                          <a:solidFill>
                            <a:srgbClr val="000000"/>
                          </a:solidFill>
                          <a:effectLst/>
                          <a:latin typeface="Calibri"/>
                        </a:rPr>
                        <a:t> I can easily identify and access important translations later.</a:t>
                      </a:r>
                    </a:p>
                  </a:txBody>
                  <a:tcPr marL="0" marR="0" marT="0" marB="0" anchor="ctr"/>
                </a:tc>
                <a:tc hMerge="1">
                  <a:txBody>
                    <a:bodyPr/>
                    <a:lstStyle/>
                    <a:p>
                      <a:endParaRPr lang="en-US"/>
                    </a:p>
                  </a:txBody>
                  <a:tcPr marL="0" marR="0" marT="0" marB="0" horzOverflow="overflow"/>
                </a:tc>
                <a:tc hMerge="1">
                  <a:txBody>
                    <a:bodyPr/>
                    <a:lstStyle/>
                    <a:p>
                      <a:endParaRPr lang="en-US"/>
                    </a:p>
                  </a:txBody>
                  <a:tcPr marL="0" marR="0" marT="0" marB="0" horzOverflow="overflow"/>
                </a:tc>
                <a:tc rowSpan="2">
                  <a:txBody>
                    <a:bodyPr/>
                    <a:lstStyle/>
                    <a:p>
                      <a:pPr algn="ctr"/>
                      <a:r>
                        <a:rPr lang="en-US" sz="2000">
                          <a:effectLst/>
                        </a:rPr>
                        <a:t>3</a:t>
                      </a:r>
                    </a:p>
                  </a:txBody>
                  <a:tcPr marL="0" marR="0" marT="0" marB="0" anchor="ctr"/>
                </a:tc>
                <a:extLst>
                  <a:ext uri="{0D108BD9-81ED-4DB2-BD59-A6C34878D82A}">
                    <a16:rowId xmlns:a16="http://schemas.microsoft.com/office/drawing/2014/main" val="3946098194"/>
                  </a:ext>
                </a:extLst>
              </a:tr>
              <a:tr h="2599736">
                <a:tc vMerge="1">
                  <a:txBody>
                    <a:bodyPr/>
                    <a:lstStyle/>
                    <a:p>
                      <a:endParaRPr lang="en-US"/>
                    </a:p>
                  </a:txBody>
                  <a:tcPr marL="0" marR="0" marT="0" marB="0" horzOverflow="overflow"/>
                </a:tc>
                <a:tc>
                  <a:txBody>
                    <a:bodyPr/>
                    <a:lstStyle/>
                    <a:p>
                      <a:pPr lvl="0" algn="ctr">
                        <a:lnSpc>
                          <a:spcPct val="100000"/>
                        </a:lnSpc>
                        <a:spcBef>
                          <a:spcPts val="0"/>
                        </a:spcBef>
                        <a:spcAft>
                          <a:spcPts val="0"/>
                        </a:spcAft>
                        <a:buNone/>
                      </a:pPr>
                      <a:r>
                        <a:rPr lang="en-US" sz="1800" b="0" i="0" u="none" strike="noStrike" baseline="0" noProof="0">
                          <a:solidFill>
                            <a:schemeClr val="tx1"/>
                          </a:solidFill>
                          <a:latin typeface="Calibri"/>
                        </a:rPr>
                        <a:t>Marking and Unmarking a Translation as a </a:t>
                      </a:r>
                      <a:r>
                        <a:rPr lang="en-US" sz="1800" b="0" i="0" u="none" strike="noStrike" baseline="0" noProof="0" err="1">
                          <a:solidFill>
                            <a:schemeClr val="tx1"/>
                          </a:solidFill>
                          <a:latin typeface="Calibri"/>
                        </a:rPr>
                        <a:t>Favourite</a:t>
                      </a:r>
                      <a:endParaRPr lang="en-US" err="1">
                        <a:solidFill>
                          <a:schemeClr val="tx1"/>
                        </a:solidFill>
                      </a:endParaRPr>
                    </a:p>
                  </a:txBody>
                  <a:tcPr marL="0" marR="0" marT="0" marB="0" anchor="ctr"/>
                </a:tc>
                <a:tc>
                  <a:txBody>
                    <a:bodyPr/>
                    <a:lstStyle/>
                    <a:p>
                      <a:pPr lvl="0" algn="ctr">
                        <a:buNone/>
                      </a:pPr>
                      <a:r>
                        <a:rPr lang="en-US" sz="2000" b="0" i="0" u="none" strike="noStrike" baseline="0" noProof="0">
                          <a:solidFill>
                            <a:srgbClr val="000000"/>
                          </a:solidFill>
                          <a:effectLst/>
                          <a:latin typeface="Calibri"/>
                        </a:rPr>
                        <a:t>Given I am an editor, I want to mark a translation as a </a:t>
                      </a:r>
                      <a:r>
                        <a:rPr lang="en-US" sz="2000" b="0" i="0" u="none" strike="noStrike" baseline="0" noProof="0" err="1">
                          <a:solidFill>
                            <a:srgbClr val="000000"/>
                          </a:solidFill>
                          <a:effectLst/>
                          <a:latin typeface="Calibri"/>
                        </a:rPr>
                        <a:t>favourite</a:t>
                      </a:r>
                      <a:r>
                        <a:rPr lang="en-US" sz="2000" b="0" i="0" u="none" strike="noStrike" baseline="0" noProof="0">
                          <a:solidFill>
                            <a:srgbClr val="000000"/>
                          </a:solidFill>
                          <a:effectLst/>
                          <a:latin typeface="Calibri"/>
                        </a:rPr>
                        <a:t> by clicking a star icon, so that I can easily identify and access important translations later.</a:t>
                      </a:r>
                      <a:endParaRPr lang="en-US"/>
                    </a:p>
                  </a:txBody>
                  <a:tcPr marL="0" marR="0" marT="0" marB="0" anchor="ctr"/>
                </a:tc>
                <a:tc>
                  <a:txBody>
                    <a:bodyPr/>
                    <a:lstStyle/>
                    <a:p>
                      <a:pPr marL="0" lvl="0" indent="0" algn="ctr">
                        <a:lnSpc>
                          <a:spcPct val="100000"/>
                        </a:lnSpc>
                        <a:buNone/>
                      </a:pPr>
                      <a:r>
                        <a:rPr lang="en-US" sz="2000" b="0" i="0" u="none" strike="noStrike" baseline="0" noProof="0">
                          <a:solidFill>
                            <a:srgbClr val="000000"/>
                          </a:solidFill>
                          <a:effectLst/>
                          <a:latin typeface="Calibri"/>
                        </a:rPr>
                        <a:t>A </a:t>
                      </a:r>
                      <a:r>
                        <a:rPr lang="en-US" sz="2000" b="0" i="0" u="none" strike="noStrike" baseline="0" noProof="0" err="1">
                          <a:solidFill>
                            <a:srgbClr val="000000"/>
                          </a:solidFill>
                          <a:effectLst/>
                          <a:latin typeface="Calibri"/>
                        </a:rPr>
                        <a:t>favourite</a:t>
                      </a:r>
                      <a:r>
                        <a:rPr lang="en-US" sz="2000" b="0" i="0" u="none" strike="noStrike" baseline="0" noProof="0">
                          <a:solidFill>
                            <a:srgbClr val="000000"/>
                          </a:solidFill>
                          <a:effectLst/>
                          <a:latin typeface="Calibri"/>
                        </a:rPr>
                        <a:t> (star) icon is displayed at the bottom of each translation.</a:t>
                      </a:r>
                      <a:endParaRPr lang="en-US"/>
                    </a:p>
                    <a:p>
                      <a:pPr marL="0" lvl="0" indent="0" algn="ctr">
                        <a:lnSpc>
                          <a:spcPct val="100000"/>
                        </a:lnSpc>
                        <a:buNone/>
                      </a:pPr>
                      <a:r>
                        <a:rPr lang="en-US" sz="2000" b="0" i="0" u="none" strike="noStrike" baseline="0" noProof="0">
                          <a:solidFill>
                            <a:srgbClr val="000000"/>
                          </a:solidFill>
                          <a:effectLst/>
                          <a:latin typeface="Calibri"/>
                        </a:rPr>
                        <a:t>Clicking the star icon marks the translation as a </a:t>
                      </a:r>
                      <a:r>
                        <a:rPr lang="en-US" sz="2000" b="0" i="0" u="none" strike="noStrike" baseline="0" noProof="0" err="1">
                          <a:solidFill>
                            <a:srgbClr val="000000"/>
                          </a:solidFill>
                          <a:effectLst/>
                          <a:latin typeface="Calibri"/>
                        </a:rPr>
                        <a:t>favourite</a:t>
                      </a:r>
                      <a:r>
                        <a:rPr lang="en-US" sz="2000" b="0" i="0" u="none" strike="noStrike" baseline="0" noProof="0">
                          <a:solidFill>
                            <a:srgbClr val="000000"/>
                          </a:solidFill>
                          <a:effectLst/>
                          <a:latin typeface="Calibri"/>
                        </a:rPr>
                        <a:t>.</a:t>
                      </a:r>
                      <a:endParaRPr lang="en-US"/>
                    </a:p>
                    <a:p>
                      <a:pPr marL="0" lvl="0" indent="0" algn="ctr">
                        <a:lnSpc>
                          <a:spcPct val="100000"/>
                        </a:lnSpc>
                        <a:buNone/>
                      </a:pPr>
                      <a:r>
                        <a:rPr lang="en-US" sz="2000" b="0" i="0" u="none" strike="noStrike" baseline="0" noProof="0">
                          <a:solidFill>
                            <a:srgbClr val="000000"/>
                          </a:solidFill>
                          <a:effectLst/>
                          <a:latin typeface="Calibri"/>
                        </a:rPr>
                        <a:t>A visual change (e.g., the star turns solid) occurs when a translation is marked as a </a:t>
                      </a:r>
                      <a:r>
                        <a:rPr lang="en-US" sz="2000" b="0" i="0" u="none" strike="noStrike" baseline="0" noProof="0" err="1">
                          <a:solidFill>
                            <a:srgbClr val="000000"/>
                          </a:solidFill>
                          <a:effectLst/>
                          <a:latin typeface="Calibri"/>
                        </a:rPr>
                        <a:t>favourite</a:t>
                      </a:r>
                      <a:r>
                        <a:rPr lang="en-US" sz="2000" b="0" i="0" u="none" strike="noStrike" baseline="0" noProof="0">
                          <a:solidFill>
                            <a:srgbClr val="000000"/>
                          </a:solidFill>
                          <a:effectLst/>
                          <a:latin typeface="Calibri"/>
                        </a:rPr>
                        <a:t>.</a:t>
                      </a:r>
                      <a:endParaRPr lang="en-US"/>
                    </a:p>
                    <a:p>
                      <a:pPr marL="0" lvl="0" indent="0" algn="ctr">
                        <a:lnSpc>
                          <a:spcPct val="100000"/>
                        </a:lnSpc>
                        <a:buNone/>
                      </a:pPr>
                      <a:r>
                        <a:rPr lang="en-US" sz="2000" b="0" i="0" u="none" strike="noStrike" baseline="0" noProof="0">
                          <a:solidFill>
                            <a:srgbClr val="000000"/>
                          </a:solidFill>
                          <a:effectLst/>
                          <a:latin typeface="Calibri"/>
                        </a:rPr>
                        <a:t>Clicking the star again unmarks the translation as a </a:t>
                      </a:r>
                      <a:r>
                        <a:rPr lang="en-US" sz="2000" b="0" i="0" u="none" strike="noStrike" baseline="0" noProof="0" err="1">
                          <a:solidFill>
                            <a:srgbClr val="000000"/>
                          </a:solidFill>
                          <a:effectLst/>
                          <a:latin typeface="Calibri"/>
                        </a:rPr>
                        <a:t>favourite</a:t>
                      </a:r>
                      <a:r>
                        <a:rPr lang="en-US" sz="2000" b="0" i="0" u="none" strike="noStrike" baseline="0" noProof="0">
                          <a:solidFill>
                            <a:srgbClr val="000000"/>
                          </a:solidFill>
                          <a:effectLst/>
                          <a:latin typeface="Calibri"/>
                        </a:rPr>
                        <a:t>, and the visual indication reverts.</a:t>
                      </a:r>
                      <a:endParaRPr lang="en-US"/>
                    </a:p>
                    <a:p>
                      <a:pPr marL="0" lvl="0" indent="0" algn="ctr">
                        <a:lnSpc>
                          <a:spcPct val="100000"/>
                        </a:lnSpc>
                        <a:buNone/>
                      </a:pPr>
                      <a:endParaRPr lang="en-US" sz="2000" b="0" i="0" u="none" strike="noStrike" baseline="0" noProof="0">
                        <a:solidFill>
                          <a:srgbClr val="000000"/>
                        </a:solidFill>
                        <a:effectLst/>
                        <a:latin typeface="Calibri"/>
                      </a:endParaRPr>
                    </a:p>
                  </a:txBody>
                  <a:tcPr marL="0" marR="0" marT="0" marB="0" anchor="ctr"/>
                </a:tc>
                <a:tc vMerge="1">
                  <a:txBody>
                    <a:bodyPr/>
                    <a:lstStyle/>
                    <a:p>
                      <a:endParaRPr lang="en-US"/>
                    </a:p>
                  </a:txBody>
                  <a:tcPr marL="0" marR="0" marT="0" marB="0" horzOverflow="overflow"/>
                </a:tc>
                <a:extLst>
                  <a:ext uri="{0D108BD9-81ED-4DB2-BD59-A6C34878D82A}">
                    <a16:rowId xmlns:a16="http://schemas.microsoft.com/office/drawing/2014/main" val="1905591095"/>
                  </a:ext>
                </a:extLst>
              </a:tr>
              <a:tr h="649934">
                <a:tc rowSpan="2">
                  <a:txBody>
                    <a:bodyPr/>
                    <a:lstStyle/>
                    <a:p>
                      <a:pPr lvl="0" algn="ctr">
                        <a:buNone/>
                      </a:pPr>
                      <a:r>
                        <a:rPr lang="en-US" sz="2000" b="0" i="0" u="none" strike="noStrike" noProof="0">
                          <a:solidFill>
                            <a:srgbClr val="000000"/>
                          </a:solidFill>
                          <a:effectLst/>
                          <a:latin typeface="Calibri"/>
                        </a:rPr>
                        <a:t>LTA-135</a:t>
                      </a:r>
                    </a:p>
                  </a:txBody>
                  <a:tcPr marL="0" marR="0" marT="0" marB="0" anchor="ctr"/>
                </a:tc>
                <a:tc gridSpan="3">
                  <a:txBody>
                    <a:bodyPr/>
                    <a:lstStyle/>
                    <a:p>
                      <a:pPr lvl="0" algn="ctr">
                        <a:lnSpc>
                          <a:spcPct val="100000"/>
                        </a:lnSpc>
                        <a:spcBef>
                          <a:spcPts val="0"/>
                        </a:spcBef>
                        <a:spcAft>
                          <a:spcPts val="0"/>
                        </a:spcAft>
                        <a:buNone/>
                      </a:pPr>
                      <a:r>
                        <a:rPr lang="en-US" sz="2000" b="1" i="0" u="none" strike="noStrike" baseline="0" noProof="0">
                          <a:solidFill>
                            <a:srgbClr val="000000"/>
                          </a:solidFill>
                          <a:effectLst/>
                          <a:latin typeface="Calibri"/>
                        </a:rPr>
                        <a:t>As a </a:t>
                      </a:r>
                      <a:r>
                        <a:rPr lang="en-US" sz="2000" b="0" i="0" u="none" strike="noStrike" baseline="0" noProof="0">
                          <a:solidFill>
                            <a:srgbClr val="000000"/>
                          </a:solidFill>
                          <a:effectLst/>
                          <a:latin typeface="Calibri"/>
                        </a:rPr>
                        <a:t>artist, </a:t>
                      </a:r>
                      <a:r>
                        <a:rPr lang="en-US" sz="2000" b="1" i="0" u="none" strike="noStrike" baseline="0" noProof="0">
                          <a:solidFill>
                            <a:srgbClr val="000000"/>
                          </a:solidFill>
                          <a:effectLst/>
                          <a:latin typeface="Calibri"/>
                        </a:rPr>
                        <a:t>I want to</a:t>
                      </a:r>
                      <a:r>
                        <a:rPr lang="en-US" sz="2000" b="0" i="0" u="none" strike="noStrike" baseline="0" noProof="0">
                          <a:solidFill>
                            <a:srgbClr val="000000"/>
                          </a:solidFill>
                          <a:effectLst/>
                          <a:latin typeface="Calibri"/>
                        </a:rPr>
                        <a:t> access my saved </a:t>
                      </a:r>
                      <a:r>
                        <a:rPr lang="en-US" sz="2000" b="0" i="0" u="none" strike="noStrike" baseline="0" noProof="0" err="1">
                          <a:solidFill>
                            <a:srgbClr val="000000"/>
                          </a:solidFill>
                          <a:effectLst/>
                          <a:latin typeface="Calibri"/>
                        </a:rPr>
                        <a:t>favourite</a:t>
                      </a:r>
                      <a:r>
                        <a:rPr lang="en-US" sz="2000" b="0" i="0" u="none" strike="noStrike" baseline="0" noProof="0">
                          <a:solidFill>
                            <a:srgbClr val="000000"/>
                          </a:solidFill>
                          <a:effectLst/>
                          <a:latin typeface="Calibri"/>
                        </a:rPr>
                        <a:t> translations in a dedicated "</a:t>
                      </a:r>
                      <a:r>
                        <a:rPr lang="en-US" sz="2000" b="0" i="0" u="none" strike="noStrike" baseline="0" noProof="0" err="1">
                          <a:solidFill>
                            <a:srgbClr val="000000"/>
                          </a:solidFill>
                          <a:effectLst/>
                          <a:latin typeface="Calibri"/>
                        </a:rPr>
                        <a:t>Favourites</a:t>
                      </a:r>
                      <a:r>
                        <a:rPr lang="en-US" sz="2000" b="0" i="0" u="none" strike="noStrike" baseline="0" noProof="0">
                          <a:solidFill>
                            <a:srgbClr val="000000"/>
                          </a:solidFill>
                          <a:effectLst/>
                          <a:latin typeface="Calibri"/>
                        </a:rPr>
                        <a:t>" section, </a:t>
                      </a:r>
                      <a:r>
                        <a:rPr lang="en-US" sz="2000" b="1" i="0" u="none" strike="noStrike" baseline="0" noProof="0">
                          <a:solidFill>
                            <a:schemeClr val="tx1"/>
                          </a:solidFill>
                          <a:effectLst/>
                          <a:latin typeface="Calibri"/>
                        </a:rPr>
                        <a:t>so that </a:t>
                      </a:r>
                      <a:r>
                        <a:rPr lang="en-US" sz="2000" b="0" i="0" u="none" strike="noStrike" baseline="0" noProof="0">
                          <a:solidFill>
                            <a:srgbClr val="000000"/>
                          </a:solidFill>
                          <a:effectLst/>
                          <a:latin typeface="Calibri"/>
                        </a:rPr>
                        <a:t>I can easily find and reuse my important translations.</a:t>
                      </a:r>
                      <a:endParaRPr lang="en-US"/>
                    </a:p>
                  </a:txBody>
                  <a:tcPr marL="0" marR="0" marT="0" marB="0" anchor="ctr"/>
                </a:tc>
                <a:tc hMerge="1">
                  <a:txBody>
                    <a:bodyPr/>
                    <a:lstStyle/>
                    <a:p>
                      <a:endParaRPr lang="en-US"/>
                    </a:p>
                  </a:txBody>
                  <a:tcPr marL="0" marR="0" marT="0" marB="0" horzOverflow="overflow"/>
                </a:tc>
                <a:tc hMerge="1">
                  <a:txBody>
                    <a:bodyPr/>
                    <a:lstStyle/>
                    <a:p>
                      <a:endParaRPr lang="en-US"/>
                    </a:p>
                  </a:txBody>
                  <a:tcPr marL="0" marR="0" marT="0" marB="0" horzOverflow="overflow"/>
                </a:tc>
                <a:tc rowSpan="2">
                  <a:txBody>
                    <a:bodyPr/>
                    <a:lstStyle/>
                    <a:p>
                      <a:pPr algn="ctr"/>
                      <a:r>
                        <a:rPr lang="en-US" sz="2000">
                          <a:effectLst/>
                        </a:rPr>
                        <a:t>5</a:t>
                      </a:r>
                    </a:p>
                  </a:txBody>
                  <a:tcPr marL="0" marR="0" marT="0" marB="0" anchor="ctr"/>
                </a:tc>
                <a:extLst>
                  <a:ext uri="{0D108BD9-81ED-4DB2-BD59-A6C34878D82A}">
                    <a16:rowId xmlns:a16="http://schemas.microsoft.com/office/drawing/2014/main" val="3720264516"/>
                  </a:ext>
                </a:extLst>
              </a:tr>
              <a:tr h="1949800">
                <a:tc vMerge="1">
                  <a:txBody>
                    <a:bodyPr/>
                    <a:lstStyle/>
                    <a:p>
                      <a:endParaRPr lang="en-US"/>
                    </a:p>
                  </a:txBody>
                  <a:tcPr marL="0" marR="0" marT="0" marB="0" horzOverflow="overflow"/>
                </a:tc>
                <a:tc>
                  <a:txBody>
                    <a:bodyPr/>
                    <a:lstStyle/>
                    <a:p>
                      <a:pPr marL="0" lvl="0" indent="0" algn="ctr">
                        <a:lnSpc>
                          <a:spcPct val="100000"/>
                        </a:lnSpc>
                        <a:buNone/>
                      </a:pPr>
                      <a:r>
                        <a:rPr lang="en-US" sz="2000" b="0" i="0" u="none" strike="noStrike" baseline="0" noProof="0">
                          <a:solidFill>
                            <a:srgbClr val="000000"/>
                          </a:solidFill>
                          <a:effectLst/>
                          <a:latin typeface="Calibri"/>
                        </a:rPr>
                        <a:t>Accessing </a:t>
                      </a:r>
                      <a:r>
                        <a:rPr lang="en-US" sz="2000" b="0" i="0" u="none" strike="noStrike" baseline="0" noProof="0" err="1">
                          <a:solidFill>
                            <a:srgbClr val="000000"/>
                          </a:solidFill>
                          <a:effectLst/>
                          <a:latin typeface="Calibri"/>
                        </a:rPr>
                        <a:t>Favourite</a:t>
                      </a:r>
                      <a:r>
                        <a:rPr lang="en-US" sz="2000" b="0" i="0" u="none" strike="noStrike" baseline="0" noProof="0">
                          <a:solidFill>
                            <a:srgbClr val="000000"/>
                          </a:solidFill>
                          <a:effectLst/>
                          <a:latin typeface="Calibri"/>
                        </a:rPr>
                        <a:t> Translations</a:t>
                      </a:r>
                      <a:endParaRPr lang="en-US"/>
                    </a:p>
                  </a:txBody>
                  <a:tcPr marL="0" marR="0" marT="0" marB="0" anchor="ctr"/>
                </a:tc>
                <a:tc>
                  <a:txBody>
                    <a:bodyPr/>
                    <a:lstStyle/>
                    <a:p>
                      <a:pPr lvl="0" algn="ctr">
                        <a:lnSpc>
                          <a:spcPct val="100000"/>
                        </a:lnSpc>
                        <a:spcBef>
                          <a:spcPts val="0"/>
                        </a:spcBef>
                        <a:spcAft>
                          <a:spcPts val="0"/>
                        </a:spcAft>
                        <a:buNone/>
                      </a:pPr>
                      <a:r>
                        <a:rPr lang="en-US" sz="2000" b="0" i="0" u="none" strike="noStrike" baseline="0" noProof="0">
                          <a:solidFill>
                            <a:srgbClr val="000000"/>
                          </a:solidFill>
                          <a:effectLst/>
                          <a:latin typeface="Calibri"/>
                        </a:rPr>
                        <a:t>Given I am a artist, I want to access my saved </a:t>
                      </a:r>
                      <a:r>
                        <a:rPr lang="en-US" sz="2000" b="0" i="0" u="none" strike="noStrike" baseline="0" noProof="0" err="1">
                          <a:solidFill>
                            <a:srgbClr val="000000"/>
                          </a:solidFill>
                          <a:effectLst/>
                          <a:latin typeface="Calibri"/>
                        </a:rPr>
                        <a:t>favourite</a:t>
                      </a:r>
                      <a:r>
                        <a:rPr lang="en-US" sz="2000" b="0" i="0" u="none" strike="noStrike" baseline="0" noProof="0">
                          <a:solidFill>
                            <a:srgbClr val="000000"/>
                          </a:solidFill>
                          <a:effectLst/>
                          <a:latin typeface="Calibri"/>
                        </a:rPr>
                        <a:t> translations in a dedicated "</a:t>
                      </a:r>
                      <a:r>
                        <a:rPr lang="en-US" sz="2000" b="0" i="0" u="none" strike="noStrike" baseline="0" noProof="0" err="1">
                          <a:solidFill>
                            <a:srgbClr val="000000"/>
                          </a:solidFill>
                          <a:effectLst/>
                          <a:latin typeface="Calibri"/>
                        </a:rPr>
                        <a:t>Favourites</a:t>
                      </a:r>
                      <a:r>
                        <a:rPr lang="en-US" sz="2000" b="0" i="0" u="none" strike="noStrike" baseline="0" noProof="0">
                          <a:solidFill>
                            <a:srgbClr val="000000"/>
                          </a:solidFill>
                          <a:effectLst/>
                          <a:latin typeface="Calibri"/>
                        </a:rPr>
                        <a:t>" section, so that I can easily find and reuse my important translations.</a:t>
                      </a:r>
                      <a:endParaRPr lang="en-US"/>
                    </a:p>
                  </a:txBody>
                  <a:tcPr marL="0" marR="0" marT="0" marB="0" anchor="ctr"/>
                </a:tc>
                <a:tc>
                  <a:txBody>
                    <a:bodyPr/>
                    <a:lstStyle/>
                    <a:p>
                      <a:pPr marL="0" lvl="0" indent="0" algn="ctr">
                        <a:lnSpc>
                          <a:spcPct val="100000"/>
                        </a:lnSpc>
                        <a:buNone/>
                      </a:pPr>
                      <a:r>
                        <a:rPr lang="en-US" sz="2000" b="0" i="0" u="none" strike="noStrike" baseline="0" noProof="0">
                          <a:solidFill>
                            <a:srgbClr val="000000"/>
                          </a:solidFill>
                          <a:effectLst/>
                          <a:latin typeface="Calibri"/>
                        </a:rPr>
                        <a:t>Marked </a:t>
                      </a:r>
                      <a:r>
                        <a:rPr lang="en-US" sz="2000" b="0" i="0" u="none" strike="noStrike" baseline="0" noProof="0" err="1">
                          <a:solidFill>
                            <a:srgbClr val="000000"/>
                          </a:solidFill>
                          <a:effectLst/>
                          <a:latin typeface="Calibri"/>
                        </a:rPr>
                        <a:t>favourite</a:t>
                      </a:r>
                      <a:r>
                        <a:rPr lang="en-US" sz="2000" b="0" i="0" u="none" strike="noStrike" baseline="0" noProof="0">
                          <a:solidFill>
                            <a:srgbClr val="000000"/>
                          </a:solidFill>
                          <a:effectLst/>
                          <a:latin typeface="Calibri"/>
                        </a:rPr>
                        <a:t> translations are saved in a "</a:t>
                      </a:r>
                      <a:r>
                        <a:rPr lang="en-US" sz="2000" b="0" i="0" u="none" strike="noStrike" baseline="0" noProof="0" err="1">
                          <a:solidFill>
                            <a:srgbClr val="000000"/>
                          </a:solidFill>
                          <a:effectLst/>
                          <a:latin typeface="Calibri"/>
                        </a:rPr>
                        <a:t>Favourites</a:t>
                      </a:r>
                      <a:r>
                        <a:rPr lang="en-US" sz="2000" b="0" i="0" u="none" strike="noStrike" baseline="0" noProof="0">
                          <a:solidFill>
                            <a:srgbClr val="000000"/>
                          </a:solidFill>
                          <a:effectLst/>
                          <a:latin typeface="Calibri"/>
                        </a:rPr>
                        <a:t>" section for easy access.</a:t>
                      </a:r>
                      <a:endParaRPr lang="en-US"/>
                    </a:p>
                    <a:p>
                      <a:pPr marL="0" lvl="0" indent="0" algn="ctr">
                        <a:lnSpc>
                          <a:spcPct val="100000"/>
                        </a:lnSpc>
                        <a:buNone/>
                      </a:pPr>
                      <a:r>
                        <a:rPr lang="en-US" sz="2000" b="0" i="0" u="none" strike="noStrike" baseline="0" noProof="0">
                          <a:solidFill>
                            <a:srgbClr val="000000"/>
                          </a:solidFill>
                          <a:effectLst/>
                          <a:latin typeface="Calibri"/>
                        </a:rPr>
                        <a:t>Users can open the "</a:t>
                      </a:r>
                      <a:r>
                        <a:rPr lang="en-US" sz="2000" b="0" i="0" u="none" strike="noStrike" baseline="0" noProof="0" err="1">
                          <a:solidFill>
                            <a:srgbClr val="000000"/>
                          </a:solidFill>
                          <a:effectLst/>
                          <a:latin typeface="Calibri"/>
                        </a:rPr>
                        <a:t>Favourites</a:t>
                      </a:r>
                      <a:r>
                        <a:rPr lang="en-US" sz="2000" b="0" i="0" u="none" strike="noStrike" baseline="0" noProof="0">
                          <a:solidFill>
                            <a:srgbClr val="000000"/>
                          </a:solidFill>
                          <a:effectLst/>
                          <a:latin typeface="Calibri"/>
                        </a:rPr>
                        <a:t>" section to view and reuse their saved translations.</a:t>
                      </a:r>
                      <a:endParaRPr lang="en-US"/>
                    </a:p>
                    <a:p>
                      <a:pPr marL="0" lvl="0" indent="0" algn="ctr">
                        <a:lnSpc>
                          <a:spcPct val="100000"/>
                        </a:lnSpc>
                        <a:buNone/>
                      </a:pPr>
                      <a:r>
                        <a:rPr lang="en-US" sz="2000" b="0" i="0" u="none" strike="noStrike" baseline="0" noProof="0">
                          <a:solidFill>
                            <a:srgbClr val="000000"/>
                          </a:solidFill>
                          <a:effectLst/>
                          <a:latin typeface="Calibri"/>
                        </a:rPr>
                        <a:t>Unmarked translations are removed from the "</a:t>
                      </a:r>
                      <a:r>
                        <a:rPr lang="en-US" sz="2000" b="0" i="0" u="none" strike="noStrike" baseline="0" noProof="0" err="1">
                          <a:solidFill>
                            <a:srgbClr val="000000"/>
                          </a:solidFill>
                          <a:effectLst/>
                          <a:latin typeface="Calibri"/>
                        </a:rPr>
                        <a:t>Favourites</a:t>
                      </a:r>
                      <a:r>
                        <a:rPr lang="en-US" sz="2000" b="0" i="0" u="none" strike="noStrike" baseline="0" noProof="0">
                          <a:solidFill>
                            <a:srgbClr val="000000"/>
                          </a:solidFill>
                          <a:effectLst/>
                          <a:latin typeface="Calibri"/>
                        </a:rPr>
                        <a:t>" section.</a:t>
                      </a:r>
                      <a:endParaRPr lang="en-US"/>
                    </a:p>
                  </a:txBody>
                  <a:tcPr marL="0" marR="0" marT="0" marB="0" anchor="ctr"/>
                </a:tc>
                <a:tc vMerge="1">
                  <a:txBody>
                    <a:bodyPr/>
                    <a:lstStyle/>
                    <a:p>
                      <a:endParaRPr lang="en-US"/>
                    </a:p>
                  </a:txBody>
                  <a:tcPr marL="0" marR="0" marT="0" marB="0" horzOverflow="overflow"/>
                </a:tc>
                <a:extLst>
                  <a:ext uri="{0D108BD9-81ED-4DB2-BD59-A6C34878D82A}">
                    <a16:rowId xmlns:a16="http://schemas.microsoft.com/office/drawing/2014/main" val="4062993697"/>
                  </a:ext>
                </a:extLst>
              </a:tr>
            </a:tbl>
          </a:graphicData>
        </a:graphic>
      </p:graphicFrame>
    </p:spTree>
    <p:extLst>
      <p:ext uri="{BB962C8B-B14F-4D97-AF65-F5344CB8AC3E}">
        <p14:creationId xmlns:p14="http://schemas.microsoft.com/office/powerpoint/2010/main" val="42724253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3" name="Freeform 6">
            <a:extLst>
              <a:ext uri="{FF2B5EF4-FFF2-40B4-BE49-F238E27FC236}">
                <a16:creationId xmlns:a16="http://schemas.microsoft.com/office/drawing/2014/main" id="{9DD42C02-6C52-A642-FDF1-6DCAF4E7DFC4}"/>
              </a:ext>
            </a:extLst>
          </p:cNvPr>
          <p:cNvSpPr/>
          <p:nvPr/>
        </p:nvSpPr>
        <p:spPr>
          <a:xfrm>
            <a:off x="-339026"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TextBox 2"/>
          <p:cNvSpPr txBox="1"/>
          <p:nvPr/>
        </p:nvSpPr>
        <p:spPr>
          <a:xfrm>
            <a:off x="2223944" y="149062"/>
            <a:ext cx="14142669"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rPr>
              <a:t>SpeakEZ Screenshot</a:t>
            </a:r>
          </a:p>
        </p:txBody>
      </p:sp>
      <p:pic>
        <p:nvPicPr>
          <p:cNvPr id="7" name="Picture 6" descr="A blue and yellow logo&#10;&#10;Description automatically generated">
            <a:extLst>
              <a:ext uri="{FF2B5EF4-FFF2-40B4-BE49-F238E27FC236}">
                <a16:creationId xmlns:a16="http://schemas.microsoft.com/office/drawing/2014/main" id="{F384F221-5305-7610-50E5-98A15574CFD8}"/>
              </a:ext>
            </a:extLst>
          </p:cNvPr>
          <p:cNvPicPr>
            <a:picLocks noChangeAspect="1"/>
          </p:cNvPicPr>
          <p:nvPr/>
        </p:nvPicPr>
        <p:blipFill>
          <a:blip r:embed="rId4"/>
          <a:stretch>
            <a:fillRect/>
          </a:stretch>
        </p:blipFill>
        <p:spPr>
          <a:xfrm>
            <a:off x="-652" y="326"/>
            <a:ext cx="1085821" cy="1027369"/>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A617989D-6B6E-F5CC-4B28-4A1CFA85B24C}"/>
              </a:ext>
            </a:extLst>
          </p:cNvPr>
          <p:cNvPicPr>
            <a:picLocks noChangeAspect="1"/>
          </p:cNvPicPr>
          <p:nvPr/>
        </p:nvPicPr>
        <p:blipFill>
          <a:blip r:embed="rId5"/>
          <a:stretch>
            <a:fillRect/>
          </a:stretch>
        </p:blipFill>
        <p:spPr>
          <a:xfrm>
            <a:off x="744351" y="1764926"/>
            <a:ext cx="17101859" cy="8017810"/>
          </a:xfrm>
          <a:prstGeom prst="rect">
            <a:avLst/>
          </a:prstGeom>
        </p:spPr>
      </p:pic>
    </p:spTree>
    <p:extLst>
      <p:ext uri="{BB962C8B-B14F-4D97-AF65-F5344CB8AC3E}">
        <p14:creationId xmlns:p14="http://schemas.microsoft.com/office/powerpoint/2010/main" val="7439061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3" name="Freeform 6">
            <a:extLst>
              <a:ext uri="{FF2B5EF4-FFF2-40B4-BE49-F238E27FC236}">
                <a16:creationId xmlns:a16="http://schemas.microsoft.com/office/drawing/2014/main" id="{9DD42C02-6C52-A642-FDF1-6DCAF4E7DFC4}"/>
              </a:ext>
            </a:extLst>
          </p:cNvPr>
          <p:cNvSpPr/>
          <p:nvPr/>
        </p:nvSpPr>
        <p:spPr>
          <a:xfrm>
            <a:off x="-339026"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TextBox 2"/>
          <p:cNvSpPr txBox="1"/>
          <p:nvPr/>
        </p:nvSpPr>
        <p:spPr>
          <a:xfrm>
            <a:off x="2072665" y="182680"/>
            <a:ext cx="14142669"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rPr>
              <a:t>SpeakEZ Screenshot</a:t>
            </a:r>
          </a:p>
        </p:txBody>
      </p:sp>
      <p:pic>
        <p:nvPicPr>
          <p:cNvPr id="7" name="Picture 6" descr="A blue and yellow logo&#10;&#10;Description automatically generated">
            <a:extLst>
              <a:ext uri="{FF2B5EF4-FFF2-40B4-BE49-F238E27FC236}">
                <a16:creationId xmlns:a16="http://schemas.microsoft.com/office/drawing/2014/main" id="{F384F221-5305-7610-50E5-98A15574CFD8}"/>
              </a:ext>
            </a:extLst>
          </p:cNvPr>
          <p:cNvPicPr>
            <a:picLocks noChangeAspect="1"/>
          </p:cNvPicPr>
          <p:nvPr/>
        </p:nvPicPr>
        <p:blipFill>
          <a:blip r:embed="rId4"/>
          <a:stretch>
            <a:fillRect/>
          </a:stretch>
        </p:blipFill>
        <p:spPr>
          <a:xfrm>
            <a:off x="-652" y="326"/>
            <a:ext cx="1085821" cy="1027369"/>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DCB223BA-73E7-26A3-945B-F90E2CEBF4FB}"/>
              </a:ext>
            </a:extLst>
          </p:cNvPr>
          <p:cNvPicPr>
            <a:picLocks noChangeAspect="1"/>
          </p:cNvPicPr>
          <p:nvPr/>
        </p:nvPicPr>
        <p:blipFill>
          <a:blip r:embed="rId5"/>
          <a:stretch>
            <a:fillRect/>
          </a:stretch>
        </p:blipFill>
        <p:spPr>
          <a:xfrm>
            <a:off x="792256" y="1769409"/>
            <a:ext cx="16703488" cy="8294595"/>
          </a:xfrm>
          <a:prstGeom prst="rect">
            <a:avLst/>
          </a:prstGeom>
        </p:spPr>
      </p:pic>
    </p:spTree>
    <p:extLst>
      <p:ext uri="{BB962C8B-B14F-4D97-AF65-F5344CB8AC3E}">
        <p14:creationId xmlns:p14="http://schemas.microsoft.com/office/powerpoint/2010/main" val="12537728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3" name="Freeform 6">
            <a:extLst>
              <a:ext uri="{FF2B5EF4-FFF2-40B4-BE49-F238E27FC236}">
                <a16:creationId xmlns:a16="http://schemas.microsoft.com/office/drawing/2014/main" id="{9DD42C02-6C52-A642-FDF1-6DCAF4E7DFC4}"/>
              </a:ext>
            </a:extLst>
          </p:cNvPr>
          <p:cNvSpPr/>
          <p:nvPr/>
        </p:nvSpPr>
        <p:spPr>
          <a:xfrm>
            <a:off x="-339026"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TextBox 2"/>
          <p:cNvSpPr txBox="1"/>
          <p:nvPr/>
        </p:nvSpPr>
        <p:spPr>
          <a:xfrm>
            <a:off x="2072665" y="468430"/>
            <a:ext cx="14142669"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rPr>
              <a:t>SpeakEZ AI Model Integration</a:t>
            </a:r>
          </a:p>
        </p:txBody>
      </p:sp>
      <p:pic>
        <p:nvPicPr>
          <p:cNvPr id="7" name="Picture 6" descr="A blue and yellow logo&#10;&#10;Description automatically generated">
            <a:extLst>
              <a:ext uri="{FF2B5EF4-FFF2-40B4-BE49-F238E27FC236}">
                <a16:creationId xmlns:a16="http://schemas.microsoft.com/office/drawing/2014/main" id="{F384F221-5305-7610-50E5-98A15574CFD8}"/>
              </a:ext>
            </a:extLst>
          </p:cNvPr>
          <p:cNvPicPr>
            <a:picLocks noChangeAspect="1"/>
          </p:cNvPicPr>
          <p:nvPr/>
        </p:nvPicPr>
        <p:blipFill>
          <a:blip r:embed="rId4"/>
          <a:stretch>
            <a:fillRect/>
          </a:stretch>
        </p:blipFill>
        <p:spPr>
          <a:xfrm>
            <a:off x="-652" y="326"/>
            <a:ext cx="1085821" cy="1027369"/>
          </a:xfrm>
          <a:prstGeom prst="rect">
            <a:avLst/>
          </a:prstGeom>
        </p:spPr>
      </p:pic>
      <p:pic>
        <p:nvPicPr>
          <p:cNvPr id="5" name="Picture 4" descr="A screen shot of a computer program&#10;&#10;Description automatically generated">
            <a:extLst>
              <a:ext uri="{FF2B5EF4-FFF2-40B4-BE49-F238E27FC236}">
                <a16:creationId xmlns:a16="http://schemas.microsoft.com/office/drawing/2014/main" id="{8B959861-0B04-9175-5610-43AD4786BCBF}"/>
              </a:ext>
            </a:extLst>
          </p:cNvPr>
          <p:cNvPicPr>
            <a:picLocks noChangeAspect="1"/>
          </p:cNvPicPr>
          <p:nvPr/>
        </p:nvPicPr>
        <p:blipFill>
          <a:blip r:embed="rId5"/>
          <a:stretch>
            <a:fillRect/>
          </a:stretch>
        </p:blipFill>
        <p:spPr>
          <a:xfrm>
            <a:off x="296466" y="2490787"/>
            <a:ext cx="6800850" cy="5305425"/>
          </a:xfrm>
          <a:prstGeom prst="rect">
            <a:avLst/>
          </a:prstGeom>
        </p:spPr>
      </p:pic>
      <p:pic>
        <p:nvPicPr>
          <p:cNvPr id="6" name="Picture 5" descr="A screen shot of a computer program&#10;&#10;Description automatically generated">
            <a:extLst>
              <a:ext uri="{FF2B5EF4-FFF2-40B4-BE49-F238E27FC236}">
                <a16:creationId xmlns:a16="http://schemas.microsoft.com/office/drawing/2014/main" id="{2B761D20-C6FA-31BD-38EA-63BE4CF47A6B}"/>
              </a:ext>
            </a:extLst>
          </p:cNvPr>
          <p:cNvPicPr>
            <a:picLocks noChangeAspect="1"/>
          </p:cNvPicPr>
          <p:nvPr/>
        </p:nvPicPr>
        <p:blipFill>
          <a:blip r:embed="rId6"/>
          <a:stretch>
            <a:fillRect/>
          </a:stretch>
        </p:blipFill>
        <p:spPr>
          <a:xfrm>
            <a:off x="9967257" y="2057400"/>
            <a:ext cx="7533205" cy="6172200"/>
          </a:xfrm>
          <a:prstGeom prst="rect">
            <a:avLst/>
          </a:prstGeom>
        </p:spPr>
      </p:pic>
    </p:spTree>
    <p:extLst>
      <p:ext uri="{BB962C8B-B14F-4D97-AF65-F5344CB8AC3E}">
        <p14:creationId xmlns:p14="http://schemas.microsoft.com/office/powerpoint/2010/main" val="2503171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BD3FEDD9-5E10-C047-A198-5A4A044359F5}"/>
              </a:ext>
            </a:extLst>
          </p:cNvPr>
          <p:cNvSpPr/>
          <p:nvPr/>
        </p:nvSpPr>
        <p:spPr>
          <a:xfrm>
            <a:off x="-339026"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2072664" y="553611"/>
            <a:ext cx="14142669"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PROJECT DESCRIPTION</a:t>
            </a:r>
          </a:p>
        </p:txBody>
      </p:sp>
      <p:pic>
        <p:nvPicPr>
          <p:cNvPr id="6" name="Picture 5" descr="A screenshot of a computer&#10;&#10;Description automatically generated">
            <a:extLst>
              <a:ext uri="{FF2B5EF4-FFF2-40B4-BE49-F238E27FC236}">
                <a16:creationId xmlns:a16="http://schemas.microsoft.com/office/drawing/2014/main" id="{32F0CED6-7C4F-4AE1-055B-B0D1C9B6398A}"/>
              </a:ext>
            </a:extLst>
          </p:cNvPr>
          <p:cNvPicPr>
            <a:picLocks noChangeAspect="1"/>
          </p:cNvPicPr>
          <p:nvPr/>
        </p:nvPicPr>
        <p:blipFill>
          <a:blip r:embed="rId4"/>
          <a:stretch>
            <a:fillRect/>
          </a:stretch>
        </p:blipFill>
        <p:spPr>
          <a:xfrm>
            <a:off x="3939663" y="2320413"/>
            <a:ext cx="10427109" cy="6088625"/>
          </a:xfrm>
          <a:prstGeom prst="rect">
            <a:avLst/>
          </a:prstGeom>
        </p:spPr>
      </p:pic>
      <p:pic>
        <p:nvPicPr>
          <p:cNvPr id="8" name="Picture 7" descr="A person waving his hands&#10;&#10;Description automatically generated with medium confidence">
            <a:extLst>
              <a:ext uri="{FF2B5EF4-FFF2-40B4-BE49-F238E27FC236}">
                <a16:creationId xmlns:a16="http://schemas.microsoft.com/office/drawing/2014/main" id="{60B45AB3-3776-57ED-9E92-D04866E1328D}"/>
              </a:ext>
            </a:extLst>
          </p:cNvPr>
          <p:cNvPicPr>
            <a:picLocks noChangeAspect="1"/>
          </p:cNvPicPr>
          <p:nvPr/>
        </p:nvPicPr>
        <p:blipFill>
          <a:blip r:embed="rId5">
            <a:extLst>
              <a:ext uri="{28A0092B-C50C-407E-A947-70E740481C1C}">
                <a14:useLocalDpi xmlns:a14="http://schemas.microsoft.com/office/drawing/2010/main" val="0"/>
              </a:ext>
            </a:extLst>
          </a:blip>
          <a:srcRect l="54861" t="22840" b="19135"/>
          <a:stretch/>
        </p:blipFill>
        <p:spPr>
          <a:xfrm>
            <a:off x="14859288" y="4503077"/>
            <a:ext cx="3435771" cy="2405664"/>
          </a:xfrm>
          <a:prstGeom prst="rect">
            <a:avLst/>
          </a:prstGeom>
        </p:spPr>
      </p:pic>
      <p:pic>
        <p:nvPicPr>
          <p:cNvPr id="10" name="Picture 9" descr="A blue and yellow logo&#10;&#10;Description automatically generated">
            <a:extLst>
              <a:ext uri="{FF2B5EF4-FFF2-40B4-BE49-F238E27FC236}">
                <a16:creationId xmlns:a16="http://schemas.microsoft.com/office/drawing/2014/main" id="{FC44C77A-FE6D-CC1F-28A7-ED191BD8BB7B}"/>
              </a:ext>
            </a:extLst>
          </p:cNvPr>
          <p:cNvPicPr>
            <a:picLocks noChangeAspect="1"/>
          </p:cNvPicPr>
          <p:nvPr/>
        </p:nvPicPr>
        <p:blipFill>
          <a:blip r:embed="rId6"/>
          <a:stretch>
            <a:fillRect/>
          </a:stretch>
        </p:blipFill>
        <p:spPr>
          <a:xfrm>
            <a:off x="-652" y="326"/>
            <a:ext cx="1085821" cy="1027369"/>
          </a:xfrm>
          <a:prstGeom prst="rect">
            <a:avLst/>
          </a:prstGeom>
        </p:spPr>
      </p:pic>
      <p:pic>
        <p:nvPicPr>
          <p:cNvPr id="4" name="Graphic 3" descr="Pin with solid fill">
            <a:extLst>
              <a:ext uri="{FF2B5EF4-FFF2-40B4-BE49-F238E27FC236}">
                <a16:creationId xmlns:a16="http://schemas.microsoft.com/office/drawing/2014/main" id="{DE894214-71B7-A2DC-F08E-C5DFB190903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17207345" y="114300"/>
            <a:ext cx="914400" cy="91440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3" name="Freeform 6">
            <a:extLst>
              <a:ext uri="{FF2B5EF4-FFF2-40B4-BE49-F238E27FC236}">
                <a16:creationId xmlns:a16="http://schemas.microsoft.com/office/drawing/2014/main" id="{9DD42C02-6C52-A642-FDF1-6DCAF4E7DFC4}"/>
              </a:ext>
            </a:extLst>
          </p:cNvPr>
          <p:cNvSpPr/>
          <p:nvPr/>
        </p:nvSpPr>
        <p:spPr>
          <a:xfrm>
            <a:off x="-339026"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TextBox 2"/>
          <p:cNvSpPr txBox="1"/>
          <p:nvPr/>
        </p:nvSpPr>
        <p:spPr>
          <a:xfrm>
            <a:off x="2072665" y="468430"/>
            <a:ext cx="14142669" cy="2630335"/>
          </a:xfrm>
          <a:prstGeom prst="rect">
            <a:avLst/>
          </a:prstGeom>
        </p:spPr>
        <p:txBody>
          <a:bodyPr lIns="0" tIns="0" rIns="0" bIns="0" rtlCol="0" anchor="t">
            <a:spAutoFit/>
          </a:bodyPr>
          <a:lstStyle/>
          <a:p>
            <a:pPr algn="ctr"/>
            <a:r>
              <a:rPr lang="en-US" sz="8000">
                <a:solidFill>
                  <a:srgbClr val="FFFFFF"/>
                </a:solidFill>
                <a:latin typeface="Bobby Jones"/>
                <a:ea typeface="Bobby Jones"/>
                <a:cs typeface="Bobby Jones"/>
              </a:rPr>
              <a:t>SpeakEZ AI Model Integration</a:t>
            </a:r>
            <a:endParaRPr lang="en-US" sz="8000">
              <a:solidFill>
                <a:srgbClr val="000000"/>
              </a:solidFill>
              <a:latin typeface="Bobby Jones"/>
              <a:ea typeface="Bobby Jones"/>
              <a:cs typeface="Bobby Jones"/>
            </a:endParaRPr>
          </a:p>
          <a:p>
            <a:pPr algn="ctr">
              <a:lnSpc>
                <a:spcPts val="12140"/>
              </a:lnSpc>
            </a:pPr>
            <a:endParaRPr lang="en-US" sz="8000">
              <a:solidFill>
                <a:srgbClr val="FFFFFF"/>
              </a:solidFill>
              <a:latin typeface="Bobby Jones"/>
              <a:ea typeface="Bobby Jones"/>
              <a:cs typeface="Bobby Jones"/>
            </a:endParaRPr>
          </a:p>
        </p:txBody>
      </p:sp>
      <p:pic>
        <p:nvPicPr>
          <p:cNvPr id="7" name="Picture 6" descr="A blue and yellow logo&#10;&#10;Description automatically generated">
            <a:extLst>
              <a:ext uri="{FF2B5EF4-FFF2-40B4-BE49-F238E27FC236}">
                <a16:creationId xmlns:a16="http://schemas.microsoft.com/office/drawing/2014/main" id="{F384F221-5305-7610-50E5-98A15574CFD8}"/>
              </a:ext>
            </a:extLst>
          </p:cNvPr>
          <p:cNvPicPr>
            <a:picLocks noChangeAspect="1"/>
          </p:cNvPicPr>
          <p:nvPr/>
        </p:nvPicPr>
        <p:blipFill>
          <a:blip r:embed="rId4"/>
          <a:stretch>
            <a:fillRect/>
          </a:stretch>
        </p:blipFill>
        <p:spPr>
          <a:xfrm>
            <a:off x="-652" y="326"/>
            <a:ext cx="1085821" cy="1027369"/>
          </a:xfrm>
          <a:prstGeom prst="rect">
            <a:avLst/>
          </a:prstGeom>
        </p:spPr>
      </p:pic>
      <p:pic>
        <p:nvPicPr>
          <p:cNvPr id="4" name="Picture 3" descr="A screen shot of a computer program&#10;&#10;Description automatically generated">
            <a:extLst>
              <a:ext uri="{FF2B5EF4-FFF2-40B4-BE49-F238E27FC236}">
                <a16:creationId xmlns:a16="http://schemas.microsoft.com/office/drawing/2014/main" id="{3F49CFAC-C395-8F11-97F7-A5960375ADC0}"/>
              </a:ext>
            </a:extLst>
          </p:cNvPr>
          <p:cNvPicPr>
            <a:picLocks noChangeAspect="1"/>
          </p:cNvPicPr>
          <p:nvPr/>
        </p:nvPicPr>
        <p:blipFill>
          <a:blip r:embed="rId5"/>
          <a:stretch>
            <a:fillRect/>
          </a:stretch>
        </p:blipFill>
        <p:spPr>
          <a:xfrm>
            <a:off x="544526" y="2575322"/>
            <a:ext cx="7662041" cy="6172200"/>
          </a:xfrm>
          <a:prstGeom prst="rect">
            <a:avLst/>
          </a:prstGeom>
        </p:spPr>
      </p:pic>
      <p:pic>
        <p:nvPicPr>
          <p:cNvPr id="8" name="Picture 7">
            <a:extLst>
              <a:ext uri="{FF2B5EF4-FFF2-40B4-BE49-F238E27FC236}">
                <a16:creationId xmlns:a16="http://schemas.microsoft.com/office/drawing/2014/main" id="{1094C9BE-613C-BF89-B054-C547212CA21D}"/>
              </a:ext>
            </a:extLst>
          </p:cNvPr>
          <p:cNvPicPr>
            <a:picLocks noChangeAspect="1"/>
          </p:cNvPicPr>
          <p:nvPr/>
        </p:nvPicPr>
        <p:blipFill>
          <a:blip r:embed="rId6"/>
          <a:stretch>
            <a:fillRect/>
          </a:stretch>
        </p:blipFill>
        <p:spPr>
          <a:xfrm>
            <a:off x="10232966" y="2575322"/>
            <a:ext cx="7501849" cy="6172200"/>
          </a:xfrm>
          <a:prstGeom prst="rect">
            <a:avLst/>
          </a:prstGeom>
        </p:spPr>
      </p:pic>
    </p:spTree>
    <p:extLst>
      <p:ext uri="{BB962C8B-B14F-4D97-AF65-F5344CB8AC3E}">
        <p14:creationId xmlns:p14="http://schemas.microsoft.com/office/powerpoint/2010/main" val="22460372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4" name="Freeform 6">
            <a:extLst>
              <a:ext uri="{FF2B5EF4-FFF2-40B4-BE49-F238E27FC236}">
                <a16:creationId xmlns:a16="http://schemas.microsoft.com/office/drawing/2014/main" id="{DD44F116-FAFB-3375-E9F6-38A475F963C2}"/>
              </a:ext>
            </a:extLst>
          </p:cNvPr>
          <p:cNvSpPr/>
          <p:nvPr/>
        </p:nvSpPr>
        <p:spPr>
          <a:xfrm>
            <a:off x="-339026"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2058011" y="3747880"/>
            <a:ext cx="14142669"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SpeakEZ Demo</a:t>
            </a:r>
          </a:p>
        </p:txBody>
      </p:sp>
      <p:pic>
        <p:nvPicPr>
          <p:cNvPr id="8" name="Picture 7" descr="A blue and yellow logo&#10;&#10;Description automatically generated">
            <a:extLst>
              <a:ext uri="{FF2B5EF4-FFF2-40B4-BE49-F238E27FC236}">
                <a16:creationId xmlns:a16="http://schemas.microsoft.com/office/drawing/2014/main" id="{97514187-0EC5-EB1C-5C7B-E262AD39A71E}"/>
              </a:ext>
            </a:extLst>
          </p:cNvPr>
          <p:cNvPicPr>
            <a:picLocks noChangeAspect="1"/>
          </p:cNvPicPr>
          <p:nvPr/>
        </p:nvPicPr>
        <p:blipFill>
          <a:blip r:embed="rId4"/>
          <a:stretch>
            <a:fillRect/>
          </a:stretch>
        </p:blipFill>
        <p:spPr>
          <a:xfrm>
            <a:off x="-652" y="326"/>
            <a:ext cx="1085821" cy="1027369"/>
          </a:xfrm>
          <a:prstGeom prst="rect">
            <a:avLst/>
          </a:prstGeom>
        </p:spPr>
      </p:pic>
      <p:sp>
        <p:nvSpPr>
          <p:cNvPr id="2" name="TextBox 1">
            <a:extLst>
              <a:ext uri="{FF2B5EF4-FFF2-40B4-BE49-F238E27FC236}">
                <a16:creationId xmlns:a16="http://schemas.microsoft.com/office/drawing/2014/main" id="{0B48B3CF-731C-1095-7E80-D8CF8D86F0E2}"/>
              </a:ext>
            </a:extLst>
          </p:cNvPr>
          <p:cNvSpPr txBox="1"/>
          <p:nvPr/>
        </p:nvSpPr>
        <p:spPr>
          <a:xfrm>
            <a:off x="9344780" y="5136100"/>
            <a:ext cx="292819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bg1"/>
                </a:solidFill>
                <a:hlinkClick r:id="rId5">
                  <a:extLst>
                    <a:ext uri="{A12FA001-AC4F-418D-AE19-62706E023703}">
                      <ahyp:hlinkClr xmlns:ahyp="http://schemas.microsoft.com/office/drawing/2018/hyperlinkcolor" val="tx"/>
                    </a:ext>
                  </a:extLst>
                </a:hlinkClick>
              </a:rPr>
              <a:t>Sprint 1 Demo Link</a:t>
            </a:r>
            <a:endParaRPr lang="en-US" sz="2800" dirty="0">
              <a:solidFill>
                <a:schemeClr val="bg1"/>
              </a:solidFill>
              <a:cs typeface="Calibri"/>
              <a:hlinkClick r:id="rId5">
                <a:extLst>
                  <a:ext uri="{A12FA001-AC4F-418D-AE19-62706E023703}">
                    <ahyp:hlinkClr xmlns:ahyp="http://schemas.microsoft.com/office/drawing/2018/hyperlinkcolor" val="tx"/>
                  </a:ext>
                </a:extLst>
              </a:hlinkClick>
            </a:endParaRPr>
          </a:p>
        </p:txBody>
      </p:sp>
      <p:sp>
        <p:nvSpPr>
          <p:cNvPr id="5" name="TextBox 4">
            <a:extLst>
              <a:ext uri="{FF2B5EF4-FFF2-40B4-BE49-F238E27FC236}">
                <a16:creationId xmlns:a16="http://schemas.microsoft.com/office/drawing/2014/main" id="{29C5018A-EA7A-38D3-2B2B-49D5DD613AE2}"/>
              </a:ext>
            </a:extLst>
          </p:cNvPr>
          <p:cNvSpPr txBox="1"/>
          <p:nvPr/>
        </p:nvSpPr>
        <p:spPr>
          <a:xfrm>
            <a:off x="9348496" y="5659168"/>
            <a:ext cx="8095177" cy="5313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bg1"/>
                </a:solidFill>
                <a:ea typeface="+mn-lt"/>
                <a:cs typeface="+mn-lt"/>
                <a:hlinkClick r:id="rId6">
                  <a:extLst>
                    <a:ext uri="{A12FA001-AC4F-418D-AE19-62706E023703}">
                      <ahyp:hlinkClr xmlns:ahyp="http://schemas.microsoft.com/office/drawing/2018/hyperlinkcolor" val="tx"/>
                    </a:ext>
                  </a:extLst>
                </a:hlinkClick>
              </a:rPr>
              <a:t>Sprint 2 Demo Link</a:t>
            </a:r>
            <a:endParaRPr lang="en-US" sz="2800" dirty="0">
              <a:solidFill>
                <a:schemeClr val="bg1"/>
              </a:solidFill>
              <a:cs typeface="Calibri"/>
            </a:endParaRPr>
          </a:p>
        </p:txBody>
      </p:sp>
    </p:spTree>
    <p:extLst>
      <p:ext uri="{BB962C8B-B14F-4D97-AF65-F5344CB8AC3E}">
        <p14:creationId xmlns:p14="http://schemas.microsoft.com/office/powerpoint/2010/main" val="4624183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4" name="Freeform 6">
            <a:extLst>
              <a:ext uri="{FF2B5EF4-FFF2-40B4-BE49-F238E27FC236}">
                <a16:creationId xmlns:a16="http://schemas.microsoft.com/office/drawing/2014/main" id="{DD44F116-FAFB-3375-E9F6-38A475F963C2}"/>
              </a:ext>
            </a:extLst>
          </p:cNvPr>
          <p:cNvSpPr/>
          <p:nvPr/>
        </p:nvSpPr>
        <p:spPr>
          <a:xfrm>
            <a:off x="-339026" y="6881698"/>
            <a:ext cx="18966050" cy="3405302"/>
          </a:xfrm>
          <a:custGeom>
            <a:avLst/>
            <a:gdLst/>
            <a:ahLst/>
            <a:cxnLst/>
            <a:rect l="l" t="t" r="r" b="b"/>
            <a:pathLst>
              <a:path w="18966050" h="3405302">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TextBox 2"/>
          <p:cNvSpPr txBox="1"/>
          <p:nvPr/>
        </p:nvSpPr>
        <p:spPr>
          <a:xfrm>
            <a:off x="3085998" y="3177661"/>
            <a:ext cx="12116002" cy="1548309"/>
          </a:xfrm>
          <a:prstGeom prst="rect">
            <a:avLst/>
          </a:prstGeom>
        </p:spPr>
        <p:txBody>
          <a:bodyPr wrap="square" lIns="0" tIns="0" rIns="0" bIns="0" rtlCol="0" anchor="t">
            <a:spAutoFit/>
          </a:bodyPr>
          <a:lstStyle/>
          <a:p>
            <a:pPr algn="ctr">
              <a:lnSpc>
                <a:spcPts val="6388"/>
              </a:lnSpc>
            </a:pPr>
            <a:r>
              <a:rPr lang="en-US" sz="4550">
                <a:solidFill>
                  <a:schemeClr val="bg1"/>
                </a:solidFill>
                <a:latin typeface="Jua"/>
                <a:ea typeface="Jua"/>
                <a:cs typeface="Jua"/>
                <a:sym typeface="Jua"/>
                <a:hlinkClick r:id="rId4">
                  <a:extLst>
                    <a:ext uri="{A12FA001-AC4F-418D-AE19-62706E023703}">
                      <ahyp:hlinkClr xmlns:ahyp="http://schemas.microsoft.com/office/drawing/2018/hyperlinkcolor" val="tx"/>
                    </a:ext>
                  </a:extLst>
                </a:hlinkClick>
              </a:rPr>
              <a:t>https://github.com/htmw/2024F-Bytes/wiki</a:t>
            </a:r>
            <a:endParaRPr lang="en-US">
              <a:solidFill>
                <a:schemeClr val="bg1"/>
              </a:solidFill>
            </a:endParaRPr>
          </a:p>
          <a:p>
            <a:pPr algn="ctr">
              <a:lnSpc>
                <a:spcPts val="6388"/>
              </a:lnSpc>
            </a:pPr>
            <a:endParaRPr lang="en-US" sz="4550">
              <a:solidFill>
                <a:srgbClr val="FFFFFF"/>
              </a:solidFill>
              <a:latin typeface="Jua"/>
              <a:ea typeface="Jua"/>
              <a:cs typeface="Jua"/>
            </a:endParaRPr>
          </a:p>
        </p:txBody>
      </p:sp>
      <p:sp>
        <p:nvSpPr>
          <p:cNvPr id="3" name="TextBox 3"/>
          <p:cNvSpPr txBox="1"/>
          <p:nvPr/>
        </p:nvSpPr>
        <p:spPr>
          <a:xfrm>
            <a:off x="2072665" y="1564457"/>
            <a:ext cx="14142669"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WIKIPAGE LINK</a:t>
            </a:r>
          </a:p>
        </p:txBody>
      </p:sp>
      <p:pic>
        <p:nvPicPr>
          <p:cNvPr id="8" name="Picture 7" descr="A blue and yellow logo&#10;&#10;Description automatically generated">
            <a:extLst>
              <a:ext uri="{FF2B5EF4-FFF2-40B4-BE49-F238E27FC236}">
                <a16:creationId xmlns:a16="http://schemas.microsoft.com/office/drawing/2014/main" id="{97514187-0EC5-EB1C-5C7B-E262AD39A71E}"/>
              </a:ext>
            </a:extLst>
          </p:cNvPr>
          <p:cNvPicPr>
            <a:picLocks noChangeAspect="1"/>
          </p:cNvPicPr>
          <p:nvPr/>
        </p:nvPicPr>
        <p:blipFill>
          <a:blip r:embed="rId5"/>
          <a:stretch>
            <a:fillRect/>
          </a:stretch>
        </p:blipFill>
        <p:spPr>
          <a:xfrm>
            <a:off x="-652" y="326"/>
            <a:ext cx="1085821" cy="1027369"/>
          </a:xfrm>
          <a:prstGeom prst="rect">
            <a:avLst/>
          </a:prstGeom>
        </p:spPr>
      </p:pic>
      <p:pic>
        <p:nvPicPr>
          <p:cNvPr id="6" name="Graphic 5" descr="Pin with solid fill">
            <a:extLst>
              <a:ext uri="{FF2B5EF4-FFF2-40B4-BE49-F238E27FC236}">
                <a16:creationId xmlns:a16="http://schemas.microsoft.com/office/drawing/2014/main" id="{1AEDB5C0-7052-CC31-F289-CFB3F8F551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7207345" y="114300"/>
            <a:ext cx="914400" cy="9144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29C30CB6-D447-8DF2-506E-C40B4102D6AF}"/>
              </a:ext>
            </a:extLst>
          </p:cNvPr>
          <p:cNvPicPr>
            <a:picLocks noChangeAspect="1"/>
          </p:cNvPicPr>
          <p:nvPr/>
        </p:nvPicPr>
        <p:blipFill>
          <a:blip r:embed="rId8"/>
          <a:stretch>
            <a:fillRect/>
          </a:stretch>
        </p:blipFill>
        <p:spPr>
          <a:xfrm>
            <a:off x="3395662" y="3972409"/>
            <a:ext cx="11496675" cy="582930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2" name="TextBox 2"/>
          <p:cNvSpPr txBox="1"/>
          <p:nvPr/>
        </p:nvSpPr>
        <p:spPr>
          <a:xfrm>
            <a:off x="1294878" y="4141026"/>
            <a:ext cx="9957625" cy="1718419"/>
          </a:xfrm>
          <a:prstGeom prst="rect">
            <a:avLst/>
          </a:prstGeom>
        </p:spPr>
        <p:txBody>
          <a:bodyPr wrap="square" lIns="0" tIns="0" rIns="0" bIns="0" rtlCol="0" anchor="t">
            <a:spAutoFit/>
          </a:bodyPr>
          <a:lstStyle/>
          <a:p>
            <a:pPr algn="ctr">
              <a:lnSpc>
                <a:spcPts val="13435"/>
              </a:lnSpc>
            </a:pPr>
            <a:r>
              <a:rPr lang="en-US" sz="13302">
                <a:solidFill>
                  <a:srgbClr val="FFFFFF"/>
                </a:solidFill>
                <a:latin typeface="Bobby Jones"/>
                <a:ea typeface="Bobby Jones"/>
                <a:cs typeface="Bobby Jones"/>
                <a:sym typeface="Bobby Jones"/>
              </a:rPr>
              <a:t>THANK YOU!</a:t>
            </a:r>
          </a:p>
        </p:txBody>
      </p:sp>
      <p:pic>
        <p:nvPicPr>
          <p:cNvPr id="4" name="Picture 3" descr="A cartoon of a hand on a globe&#10;&#10;Description automatically generated">
            <a:extLst>
              <a:ext uri="{FF2B5EF4-FFF2-40B4-BE49-F238E27FC236}">
                <a16:creationId xmlns:a16="http://schemas.microsoft.com/office/drawing/2014/main" id="{9F942E80-7F7A-E677-1035-53F374A1D108}"/>
              </a:ext>
            </a:extLst>
          </p:cNvPr>
          <p:cNvPicPr>
            <a:picLocks noChangeAspect="1"/>
          </p:cNvPicPr>
          <p:nvPr/>
        </p:nvPicPr>
        <p:blipFill>
          <a:blip r:embed="rId2">
            <a:extLst>
              <a:ext uri="{28A0092B-C50C-407E-A947-70E740481C1C}">
                <a14:useLocalDpi xmlns:a14="http://schemas.microsoft.com/office/drawing/2010/main" val="0"/>
              </a:ext>
            </a:extLst>
          </a:blip>
          <a:srcRect l="58333"/>
          <a:stretch/>
        </p:blipFill>
        <p:spPr>
          <a:xfrm>
            <a:off x="11744678" y="1485900"/>
            <a:ext cx="6505222" cy="8782050"/>
          </a:xfrm>
          <a:prstGeom prst="rect">
            <a:avLst/>
          </a:prstGeom>
        </p:spPr>
      </p:pic>
      <p:sp>
        <p:nvSpPr>
          <p:cNvPr id="3" name="TextBox 3"/>
          <p:cNvSpPr txBox="1"/>
          <p:nvPr/>
        </p:nvSpPr>
        <p:spPr>
          <a:xfrm>
            <a:off x="1889864" y="5871147"/>
            <a:ext cx="11707337" cy="892810"/>
          </a:xfrm>
          <a:prstGeom prst="rect">
            <a:avLst/>
          </a:prstGeom>
        </p:spPr>
        <p:txBody>
          <a:bodyPr lIns="0" tIns="0" rIns="0" bIns="0" rtlCol="0" anchor="t">
            <a:spAutoFit/>
          </a:bodyPr>
          <a:lstStyle/>
          <a:p>
            <a:pPr marL="993138" lvl="1" indent="-496569" algn="l">
              <a:lnSpc>
                <a:spcPts val="6439"/>
              </a:lnSpc>
              <a:buFont typeface="Arial"/>
              <a:buChar char="•"/>
            </a:pPr>
            <a:r>
              <a:rPr lang="en-US" sz="4599">
                <a:solidFill>
                  <a:srgbClr val="FFFFFF"/>
                </a:solidFill>
                <a:latin typeface="Jua"/>
                <a:ea typeface="Jua"/>
                <a:cs typeface="Jua"/>
                <a:sym typeface="Jua"/>
              </a:rPr>
              <a:t>Do you have any questions?</a:t>
            </a:r>
          </a:p>
        </p:txBody>
      </p:sp>
      <p:pic>
        <p:nvPicPr>
          <p:cNvPr id="7" name="Picture 6" descr="A blue and yellow logo&#10;&#10;Description automatically generated">
            <a:extLst>
              <a:ext uri="{FF2B5EF4-FFF2-40B4-BE49-F238E27FC236}">
                <a16:creationId xmlns:a16="http://schemas.microsoft.com/office/drawing/2014/main" id="{B8B06FCC-53F5-F3D2-25FA-392CDAD4D360}"/>
              </a:ext>
            </a:extLst>
          </p:cNvPr>
          <p:cNvPicPr>
            <a:picLocks noChangeAspect="1"/>
          </p:cNvPicPr>
          <p:nvPr/>
        </p:nvPicPr>
        <p:blipFill>
          <a:blip r:embed="rId3"/>
          <a:stretch>
            <a:fillRect/>
          </a:stretch>
        </p:blipFill>
        <p:spPr>
          <a:xfrm>
            <a:off x="-652" y="326"/>
            <a:ext cx="1085821" cy="102736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2" name="TextBox 2"/>
          <p:cNvSpPr txBox="1"/>
          <p:nvPr/>
        </p:nvSpPr>
        <p:spPr>
          <a:xfrm>
            <a:off x="1028700" y="2324100"/>
            <a:ext cx="15540827" cy="6790476"/>
          </a:xfrm>
          <a:prstGeom prst="rect">
            <a:avLst/>
          </a:prstGeom>
        </p:spPr>
        <p:txBody>
          <a:bodyPr lIns="0" tIns="0" rIns="0" bIns="0" rtlCol="0" anchor="t">
            <a:spAutoFit/>
          </a:bodyPr>
          <a:lstStyle/>
          <a:p>
            <a:pPr algn="l">
              <a:lnSpc>
                <a:spcPts val="5903"/>
              </a:lnSpc>
            </a:pPr>
            <a:r>
              <a:rPr lang="en-US" sz="4216">
                <a:solidFill>
                  <a:srgbClr val="FFFFFF"/>
                </a:solidFill>
                <a:latin typeface="Jua"/>
                <a:ea typeface="Jua"/>
                <a:cs typeface="Jua"/>
                <a:sym typeface="Jua"/>
              </a:rPr>
              <a:t>Communication:</a:t>
            </a:r>
          </a:p>
          <a:p>
            <a:pPr marL="561341" lvl="1" indent="-280670" algn="l">
              <a:lnSpc>
                <a:spcPts val="3640"/>
              </a:lnSpc>
              <a:buFont typeface="Arial"/>
              <a:buChar char="•"/>
            </a:pPr>
            <a:r>
              <a:rPr lang="en-US" sz="2600">
                <a:solidFill>
                  <a:srgbClr val="FFFFFF"/>
                </a:solidFill>
                <a:latin typeface="Jua"/>
                <a:ea typeface="Jua"/>
                <a:cs typeface="Jua"/>
                <a:sym typeface="Jua"/>
              </a:rPr>
              <a:t>The team will communicate with each other through Zoom and WhatsApp.</a:t>
            </a:r>
          </a:p>
          <a:p>
            <a:pPr marL="561341" lvl="1" indent="-280670" algn="l">
              <a:lnSpc>
                <a:spcPts val="3640"/>
              </a:lnSpc>
              <a:buFont typeface="Arial"/>
              <a:buChar char="•"/>
            </a:pPr>
            <a:r>
              <a:rPr lang="en-US" sz="2600">
                <a:solidFill>
                  <a:srgbClr val="FFFFFF"/>
                </a:solidFill>
                <a:latin typeface="Jua"/>
                <a:ea typeface="Jua"/>
                <a:cs typeface="Jua"/>
                <a:sym typeface="Jua"/>
              </a:rPr>
              <a:t>Google Docs will be utilized for collaborative document editing, sharing resources, and taking notes during team discussions.</a:t>
            </a:r>
          </a:p>
          <a:p>
            <a:pPr marL="561341" lvl="1" indent="-280670" algn="l">
              <a:lnSpc>
                <a:spcPts val="3640"/>
              </a:lnSpc>
              <a:buFont typeface="Arial"/>
              <a:buChar char="•"/>
            </a:pPr>
            <a:r>
              <a:rPr lang="en-US" sz="2600">
                <a:solidFill>
                  <a:srgbClr val="FFFFFF"/>
                </a:solidFill>
                <a:latin typeface="Jua"/>
                <a:ea typeface="Jua"/>
                <a:cs typeface="Jua"/>
                <a:sym typeface="Jua"/>
              </a:rPr>
              <a:t>Team members should alert the team in advance if they are unable to join a Zoom meeting.</a:t>
            </a:r>
          </a:p>
          <a:p>
            <a:pPr marL="561341" lvl="1" indent="-280670" algn="l">
              <a:lnSpc>
                <a:spcPts val="3640"/>
              </a:lnSpc>
              <a:buFont typeface="Arial"/>
              <a:buChar char="•"/>
            </a:pPr>
            <a:r>
              <a:rPr lang="en-US" sz="2600">
                <a:solidFill>
                  <a:srgbClr val="FFFFFF"/>
                </a:solidFill>
                <a:latin typeface="Jua"/>
                <a:ea typeface="Jua"/>
                <a:cs typeface="Jua"/>
                <a:sym typeface="Jua"/>
              </a:rPr>
              <a:t>Team members are expected to provide regular updates on task progress and promptly communicate any obstacles or delays to the group.</a:t>
            </a:r>
          </a:p>
          <a:p>
            <a:pPr marL="561341" lvl="1" indent="-280670" algn="l">
              <a:lnSpc>
                <a:spcPts val="3640"/>
              </a:lnSpc>
              <a:buFont typeface="Arial"/>
              <a:buChar char="•"/>
            </a:pPr>
            <a:r>
              <a:rPr lang="en-US" sz="2600">
                <a:solidFill>
                  <a:srgbClr val="FFFFFF"/>
                </a:solidFill>
                <a:latin typeface="Jua"/>
                <a:ea typeface="Jua"/>
                <a:cs typeface="Jua"/>
                <a:sym typeface="Jua"/>
              </a:rPr>
              <a:t>Team members are encouraged to actively participate in discussions, providing feedback and support as needed.</a:t>
            </a:r>
          </a:p>
          <a:p>
            <a:pPr marL="561341" lvl="1" indent="-280670" algn="l">
              <a:lnSpc>
                <a:spcPts val="3640"/>
              </a:lnSpc>
              <a:buFont typeface="Arial"/>
              <a:buChar char="•"/>
            </a:pPr>
            <a:r>
              <a:rPr lang="en-US" sz="2600">
                <a:solidFill>
                  <a:srgbClr val="FFFFFF"/>
                </a:solidFill>
                <a:latin typeface="Jua"/>
                <a:ea typeface="Jua"/>
                <a:cs typeface="Jua"/>
                <a:sym typeface="Jua"/>
              </a:rPr>
              <a:t>During all discussions, team members should listen carefully, speak clearly, and stay on topic to avoid confusion</a:t>
            </a:r>
          </a:p>
          <a:p>
            <a:pPr marL="561341" lvl="1" indent="-280670" algn="l">
              <a:lnSpc>
                <a:spcPts val="3640"/>
              </a:lnSpc>
              <a:buFont typeface="Arial"/>
              <a:buChar char="•"/>
            </a:pPr>
            <a:r>
              <a:rPr lang="en-US" sz="2600">
                <a:solidFill>
                  <a:srgbClr val="FFFFFF"/>
                </a:solidFill>
                <a:latin typeface="Jua"/>
                <a:ea typeface="Jua"/>
                <a:cs typeface="Jua"/>
                <a:sym typeface="Jua"/>
              </a:rPr>
              <a:t>Each team member should complete all assigned work before the deadline. If they are struggling with a task, they should contact the team as soon as possible to resolve the issue. Failure to complete work before the deadline can negatively affect the team’s project timeline.</a:t>
            </a:r>
          </a:p>
        </p:txBody>
      </p:sp>
      <p:sp>
        <p:nvSpPr>
          <p:cNvPr id="3" name="TextBox 3"/>
          <p:cNvSpPr txBox="1"/>
          <p:nvPr/>
        </p:nvSpPr>
        <p:spPr>
          <a:xfrm>
            <a:off x="755552" y="835297"/>
            <a:ext cx="16776895"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TEAM WORKING AGREEMENT</a:t>
            </a:r>
            <a:endParaRPr lang="en-US" sz="8000">
              <a:solidFill>
                <a:srgbClr val="FFFFFF"/>
              </a:solidFill>
              <a:latin typeface="Bobby Jones"/>
              <a:ea typeface="Bobby Jones"/>
              <a:cs typeface="Bobby Jones"/>
            </a:endParaRPr>
          </a:p>
        </p:txBody>
      </p:sp>
      <p:pic>
        <p:nvPicPr>
          <p:cNvPr id="6" name="Picture 5" descr="A blue and yellow logo&#10;&#10;Description automatically generated">
            <a:extLst>
              <a:ext uri="{FF2B5EF4-FFF2-40B4-BE49-F238E27FC236}">
                <a16:creationId xmlns:a16="http://schemas.microsoft.com/office/drawing/2014/main" id="{23082E77-6A65-034F-0F47-95ED164099B7}"/>
              </a:ext>
            </a:extLst>
          </p:cNvPr>
          <p:cNvPicPr>
            <a:picLocks noChangeAspect="1"/>
          </p:cNvPicPr>
          <p:nvPr/>
        </p:nvPicPr>
        <p:blipFill>
          <a:blip r:embed="rId2"/>
          <a:stretch>
            <a:fillRect/>
          </a:stretch>
        </p:blipFill>
        <p:spPr>
          <a:xfrm>
            <a:off x="-652" y="326"/>
            <a:ext cx="1085821" cy="1027369"/>
          </a:xfrm>
          <a:prstGeom prst="rect">
            <a:avLst/>
          </a:prstGeom>
        </p:spPr>
      </p:pic>
      <p:pic>
        <p:nvPicPr>
          <p:cNvPr id="5" name="Graphic 4" descr="Pin with solid fill">
            <a:extLst>
              <a:ext uri="{FF2B5EF4-FFF2-40B4-BE49-F238E27FC236}">
                <a16:creationId xmlns:a16="http://schemas.microsoft.com/office/drawing/2014/main" id="{56B894EA-B509-39B5-64A0-109EB5CF9D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7207345" y="114300"/>
            <a:ext cx="914400" cy="9144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D4784"/>
        </a:solidFill>
        <a:effectLst/>
      </p:bgPr>
    </p:bg>
    <p:spTree>
      <p:nvGrpSpPr>
        <p:cNvPr id="1" name=""/>
        <p:cNvGrpSpPr/>
        <p:nvPr/>
      </p:nvGrpSpPr>
      <p:grpSpPr>
        <a:xfrm>
          <a:off x="0" y="0"/>
          <a:ext cx="0" cy="0"/>
          <a:chOff x="0" y="0"/>
          <a:chExt cx="0" cy="0"/>
        </a:xfrm>
      </p:grpSpPr>
      <p:sp>
        <p:nvSpPr>
          <p:cNvPr id="2" name="TextBox 2"/>
          <p:cNvSpPr txBox="1"/>
          <p:nvPr/>
        </p:nvSpPr>
        <p:spPr>
          <a:xfrm>
            <a:off x="1028700" y="2722998"/>
            <a:ext cx="14734620" cy="4758013"/>
          </a:xfrm>
          <a:prstGeom prst="rect">
            <a:avLst/>
          </a:prstGeom>
        </p:spPr>
        <p:txBody>
          <a:bodyPr lIns="0" tIns="0" rIns="0" bIns="0" rtlCol="0" anchor="t">
            <a:spAutoFit/>
          </a:bodyPr>
          <a:lstStyle/>
          <a:p>
            <a:pPr algn="l">
              <a:lnSpc>
                <a:spcPts val="5597"/>
              </a:lnSpc>
            </a:pPr>
            <a:r>
              <a:rPr lang="en-US" sz="3998">
                <a:solidFill>
                  <a:srgbClr val="FFFFFF"/>
                </a:solidFill>
                <a:latin typeface="Jua"/>
                <a:ea typeface="Jua"/>
                <a:cs typeface="Jua"/>
                <a:sym typeface="Jua"/>
              </a:rPr>
              <a:t>Work Division &amp; Participation:</a:t>
            </a:r>
          </a:p>
          <a:p>
            <a:pPr marL="692879" lvl="1" indent="-346439" algn="l">
              <a:lnSpc>
                <a:spcPts val="4492"/>
              </a:lnSpc>
              <a:buFont typeface="Arial"/>
              <a:buChar char="•"/>
            </a:pPr>
            <a:r>
              <a:rPr lang="en-US" sz="3209">
                <a:solidFill>
                  <a:srgbClr val="FFFFFF"/>
                </a:solidFill>
                <a:latin typeface="Jua"/>
                <a:ea typeface="Jua"/>
                <a:cs typeface="Jua"/>
                <a:sym typeface="Jua"/>
              </a:rPr>
              <a:t>Jira, and GitHub will be used to track and divide all tasks.</a:t>
            </a:r>
          </a:p>
          <a:p>
            <a:pPr marL="692879" lvl="1" indent="-346439" algn="l">
              <a:lnSpc>
                <a:spcPts val="4492"/>
              </a:lnSpc>
              <a:buFont typeface="Arial"/>
              <a:buChar char="•"/>
            </a:pPr>
            <a:r>
              <a:rPr lang="en-US" sz="3209">
                <a:solidFill>
                  <a:srgbClr val="FFFFFF"/>
                </a:solidFill>
                <a:latin typeface="Jua"/>
                <a:ea typeface="Jua"/>
                <a:cs typeface="Jua"/>
                <a:sym typeface="Jua"/>
              </a:rPr>
              <a:t>The entire project should be divided into equal parts, and all team members should be given equal responsibility.</a:t>
            </a:r>
          </a:p>
          <a:p>
            <a:pPr marL="692879" lvl="1" indent="-346439" algn="l">
              <a:lnSpc>
                <a:spcPts val="4492"/>
              </a:lnSpc>
              <a:buFont typeface="Arial"/>
              <a:buChar char="•"/>
            </a:pPr>
            <a:r>
              <a:rPr lang="en-US" sz="3209">
                <a:solidFill>
                  <a:srgbClr val="FFFFFF"/>
                </a:solidFill>
                <a:latin typeface="Jua"/>
                <a:ea typeface="Jua"/>
                <a:cs typeface="Jua"/>
                <a:sym typeface="Jua"/>
              </a:rPr>
              <a:t>If a team member is not participating to the level the other members are, the team leader is permitted to assign necessary tasks to that member.</a:t>
            </a:r>
          </a:p>
          <a:p>
            <a:pPr marL="692879" lvl="1" indent="-346439" algn="l">
              <a:lnSpc>
                <a:spcPts val="4492"/>
              </a:lnSpc>
              <a:buFont typeface="Arial"/>
              <a:buChar char="•"/>
            </a:pPr>
            <a:r>
              <a:rPr lang="en-US" sz="3209">
                <a:solidFill>
                  <a:srgbClr val="FFFFFF"/>
                </a:solidFill>
                <a:latin typeface="Jua"/>
                <a:ea typeface="Jua"/>
                <a:cs typeface="Jua"/>
                <a:sym typeface="Jua"/>
              </a:rPr>
              <a:t>Each team member is responsible for their assigned tasks and their contribution to the overall success of the project.</a:t>
            </a:r>
          </a:p>
        </p:txBody>
      </p:sp>
      <p:sp>
        <p:nvSpPr>
          <p:cNvPr id="3" name="TextBox 3"/>
          <p:cNvSpPr txBox="1"/>
          <p:nvPr/>
        </p:nvSpPr>
        <p:spPr>
          <a:xfrm>
            <a:off x="755552" y="835297"/>
            <a:ext cx="16776895" cy="1399229"/>
          </a:xfrm>
          <a:prstGeom prst="rect">
            <a:avLst/>
          </a:prstGeom>
        </p:spPr>
        <p:txBody>
          <a:bodyPr lIns="0" tIns="0" rIns="0" bIns="0" rtlCol="0" anchor="t">
            <a:spAutoFit/>
          </a:bodyPr>
          <a:lstStyle/>
          <a:p>
            <a:pPr algn="ctr">
              <a:lnSpc>
                <a:spcPts val="12140"/>
              </a:lnSpc>
            </a:pPr>
            <a:r>
              <a:rPr lang="en-US" sz="8000">
                <a:solidFill>
                  <a:srgbClr val="FFFFFF"/>
                </a:solidFill>
                <a:latin typeface="Bobby Jones"/>
                <a:ea typeface="Bobby Jones"/>
                <a:cs typeface="Bobby Jones"/>
                <a:sym typeface="Bobby Jones"/>
              </a:rPr>
              <a:t>TEAM WORKING AGREEMENT</a:t>
            </a:r>
            <a:endParaRPr lang="en-US" sz="8000">
              <a:solidFill>
                <a:srgbClr val="FFFFFF"/>
              </a:solidFill>
              <a:latin typeface="Bobby Jones"/>
              <a:ea typeface="Bobby Jones"/>
              <a:cs typeface="Bobby Jones"/>
            </a:endParaRPr>
          </a:p>
        </p:txBody>
      </p:sp>
      <p:pic>
        <p:nvPicPr>
          <p:cNvPr id="6" name="Picture 5" descr="A blue and yellow logo&#10;&#10;Description automatically generated">
            <a:extLst>
              <a:ext uri="{FF2B5EF4-FFF2-40B4-BE49-F238E27FC236}">
                <a16:creationId xmlns:a16="http://schemas.microsoft.com/office/drawing/2014/main" id="{1C5F4869-DCBD-64F7-456B-78789F5FC880}"/>
              </a:ext>
            </a:extLst>
          </p:cNvPr>
          <p:cNvPicPr>
            <a:picLocks noChangeAspect="1"/>
          </p:cNvPicPr>
          <p:nvPr/>
        </p:nvPicPr>
        <p:blipFill>
          <a:blip r:embed="rId2"/>
          <a:stretch>
            <a:fillRect/>
          </a:stretch>
        </p:blipFill>
        <p:spPr>
          <a:xfrm>
            <a:off x="-652" y="326"/>
            <a:ext cx="1085821" cy="1027369"/>
          </a:xfrm>
          <a:prstGeom prst="rect">
            <a:avLst/>
          </a:prstGeom>
        </p:spPr>
      </p:pic>
      <p:pic>
        <p:nvPicPr>
          <p:cNvPr id="7" name="Graphic 6" descr="Pin with solid fill">
            <a:extLst>
              <a:ext uri="{FF2B5EF4-FFF2-40B4-BE49-F238E27FC236}">
                <a16:creationId xmlns:a16="http://schemas.microsoft.com/office/drawing/2014/main" id="{486C2B3F-4BF9-6F97-15A8-6C69042839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7207345" y="114300"/>
            <a:ext cx="914400" cy="9144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AFD357FDDB74340A5F18344854BE752" ma:contentTypeVersion="8" ma:contentTypeDescription="Create a new document." ma:contentTypeScope="" ma:versionID="be434962b33174f3dca0811ea47db4a9">
  <xsd:schema xmlns:xsd="http://www.w3.org/2001/XMLSchema" xmlns:xs="http://www.w3.org/2001/XMLSchema" xmlns:p="http://schemas.microsoft.com/office/2006/metadata/properties" xmlns:ns3="b8cd2872-8b17-4b94-843d-2e11cfe5490e" xmlns:ns4="0b2d1507-0452-4086-8880-88c5093fc087" targetNamespace="http://schemas.microsoft.com/office/2006/metadata/properties" ma:root="true" ma:fieldsID="47446545aa4d34fe601707c641514345" ns3:_="" ns4:_="">
    <xsd:import namespace="b8cd2872-8b17-4b94-843d-2e11cfe5490e"/>
    <xsd:import namespace="0b2d1507-0452-4086-8880-88c5093fc087"/>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4:SharedWithUsers" minOccurs="0"/>
                <xsd:element ref="ns4:SharedWithDetails" minOccurs="0"/>
                <xsd:element ref="ns4:SharingHintHash" minOccurs="0"/>
                <xsd:element ref="ns3:MediaServiceSearchPropertie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8cd2872-8b17-4b94-843d-2e11cfe549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b2d1507-0452-4086-8880-88c5093fc08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52FF945-442B-43DD-BCE2-4B6D756B36D5}">
  <ds:schemaRefs>
    <ds:schemaRef ds:uri="0b2d1507-0452-4086-8880-88c5093fc087"/>
    <ds:schemaRef ds:uri="b8cd2872-8b17-4b94-843d-2e11cfe5490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DA82397-0714-4414-A193-3998F5D1664C}">
  <ds:schemaRefs>
    <ds:schemaRef ds:uri="http://schemas.microsoft.com/sharepoint/v3/contenttype/forms"/>
  </ds:schemaRefs>
</ds:datastoreItem>
</file>

<file path=customXml/itemProps3.xml><?xml version="1.0" encoding="utf-8"?>
<ds:datastoreItem xmlns:ds="http://schemas.openxmlformats.org/officeDocument/2006/customXml" ds:itemID="{C927E126-967E-4640-A24A-FE224CBCAE64}">
  <ds:schemaRefs>
    <ds:schemaRef ds:uri="0b2d1507-0452-4086-8880-88c5093fc087"/>
    <ds:schemaRef ds:uri="b8cd2872-8b17-4b94-843d-2e11cfe5490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73</Slides>
  <Notes>0</Notes>
  <HiddenSlides>0</HiddenSlides>
  <ScaleCrop>false</ScaleCrop>
  <HeadingPairs>
    <vt:vector size="4" baseType="variant">
      <vt:variant>
        <vt:lpstr>Theme</vt:lpstr>
      </vt:variant>
      <vt:variant>
        <vt:i4>1</vt:i4>
      </vt:variant>
      <vt:variant>
        <vt:lpstr>Slide Titles</vt:lpstr>
      </vt:variant>
      <vt:variant>
        <vt:i4>73</vt:i4>
      </vt:variant>
    </vt:vector>
  </HeadingPairs>
  <TitlesOfParts>
    <vt:vector size="7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COMMUNICATION</dc:title>
  <dc:creator>Kaali Lovell</dc:creator>
  <cp:revision>211</cp:revision>
  <dcterms:created xsi:type="dcterms:W3CDTF">2006-08-16T00:00:00Z</dcterms:created>
  <dcterms:modified xsi:type="dcterms:W3CDTF">2024-11-21T18:14:55Z</dcterms:modified>
  <dc:identifier>DAGRdMX2Rzg</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0x0101000AFD357FDDB74340A5F18344854BE752</vt:lpwstr>
  </property>
</Properties>
</file>